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9" d="100"/>
          <a:sy n="69" d="100"/>
        </p:scale>
        <p:origin x="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01169E-2E1C-4161-A3AE-184FF7FFD2AD}"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246686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01169E-2E1C-4161-A3AE-184FF7FFD2AD}"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90597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01169E-2E1C-4161-A3AE-184FF7FFD2AD}"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90BDA-7D7A-44E2-8292-C7F45B60558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0941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01169E-2E1C-4161-A3AE-184FF7FFD2AD}"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375465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01169E-2E1C-4161-A3AE-184FF7FFD2AD}"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90BDA-7D7A-44E2-8292-C7F45B60558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566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01169E-2E1C-4161-A3AE-184FF7FFD2AD}"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1825661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01169E-2E1C-4161-A3AE-184FF7FFD2AD}"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2064782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01169E-2E1C-4161-A3AE-184FF7FFD2AD}"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22463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01169E-2E1C-4161-A3AE-184FF7FFD2AD}"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176369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01169E-2E1C-4161-A3AE-184FF7FFD2AD}"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14501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01169E-2E1C-4161-A3AE-184FF7FFD2AD}" type="datetimeFigureOut">
              <a:rPr lang="en-GB" smtClean="0"/>
              <a:t>09/04/2020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73525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01169E-2E1C-4161-A3AE-184FF7FFD2AD}" type="datetimeFigureOut">
              <a:rPr lang="en-GB" smtClean="0"/>
              <a:t>09/04/2020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241314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01169E-2E1C-4161-A3AE-184FF7FFD2AD}" type="datetimeFigureOut">
              <a:rPr lang="en-GB" smtClean="0"/>
              <a:t>09/04/2020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260061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1169E-2E1C-4161-A3AE-184FF7FFD2AD}" type="datetimeFigureOut">
              <a:rPr lang="en-GB" smtClean="0"/>
              <a:t>09/04/2020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193662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01169E-2E1C-4161-A3AE-184FF7FFD2AD}" type="datetimeFigureOut">
              <a:rPr lang="en-GB" smtClean="0"/>
              <a:t>09/04/2020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790BDA-7D7A-44E2-8292-C7F45B605589}" type="slidenum">
              <a:rPr lang="en-GB" smtClean="0"/>
              <a:t>‹#›</a:t>
            </a:fld>
            <a:endParaRPr lang="en-GB"/>
          </a:p>
        </p:txBody>
      </p:sp>
    </p:spTree>
    <p:extLst>
      <p:ext uri="{BB962C8B-B14F-4D97-AF65-F5344CB8AC3E}">
        <p14:creationId xmlns:p14="http://schemas.microsoft.com/office/powerpoint/2010/main" val="13799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790BDA-7D7A-44E2-8292-C7F45B605589}" type="slidenum">
              <a:rPr lang="en-GB" smtClean="0"/>
              <a:t>‹#›</a:t>
            </a:fld>
            <a:endParaRPr lang="en-GB"/>
          </a:p>
        </p:txBody>
      </p:sp>
      <p:sp>
        <p:nvSpPr>
          <p:cNvPr id="5" name="Date Placeholder 4"/>
          <p:cNvSpPr>
            <a:spLocks noGrp="1"/>
          </p:cNvSpPr>
          <p:nvPr>
            <p:ph type="dt" sz="half" idx="10"/>
          </p:nvPr>
        </p:nvSpPr>
        <p:spPr/>
        <p:txBody>
          <a:bodyPr/>
          <a:lstStyle/>
          <a:p>
            <a:fld id="{C401169E-2E1C-4161-A3AE-184FF7FFD2AD}" type="datetimeFigureOut">
              <a:rPr lang="en-GB" smtClean="0"/>
              <a:t>09/04/2020</a:t>
            </a:fld>
            <a:endParaRPr lang="en-GB"/>
          </a:p>
        </p:txBody>
      </p:sp>
    </p:spTree>
    <p:extLst>
      <p:ext uri="{BB962C8B-B14F-4D97-AF65-F5344CB8AC3E}">
        <p14:creationId xmlns:p14="http://schemas.microsoft.com/office/powerpoint/2010/main" val="353348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01169E-2E1C-4161-A3AE-184FF7FFD2AD}" type="datetimeFigureOut">
              <a:rPr lang="en-GB" smtClean="0"/>
              <a:t>09/04/2020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790BDA-7D7A-44E2-8292-C7F45B605589}" type="slidenum">
              <a:rPr lang="en-GB" smtClean="0"/>
              <a:t>‹#›</a:t>
            </a:fld>
            <a:endParaRPr lang="en-GB"/>
          </a:p>
        </p:txBody>
      </p:sp>
    </p:spTree>
    <p:extLst>
      <p:ext uri="{BB962C8B-B14F-4D97-AF65-F5344CB8AC3E}">
        <p14:creationId xmlns:p14="http://schemas.microsoft.com/office/powerpoint/2010/main" val="32093682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8 Help Sheets!</a:t>
            </a:r>
            <a:endParaRPr lang="en-GB" dirty="0"/>
          </a:p>
        </p:txBody>
      </p:sp>
    </p:spTree>
    <p:extLst>
      <p:ext uri="{BB962C8B-B14F-4D97-AF65-F5344CB8AC3E}">
        <p14:creationId xmlns:p14="http://schemas.microsoft.com/office/powerpoint/2010/main" val="26195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1164"/>
          </a:xfrm>
        </p:spPr>
        <p:txBody>
          <a:bodyPr/>
          <a:lstStyle/>
          <a:p>
            <a:r>
              <a:rPr lang="en-GB" dirty="0" smtClean="0"/>
              <a:t>Task 9</a:t>
            </a:r>
            <a:endParaRPr lang="en-GB" dirty="0"/>
          </a:p>
        </p:txBody>
      </p:sp>
      <p:sp>
        <p:nvSpPr>
          <p:cNvPr id="3" name="Content Placeholder 2"/>
          <p:cNvSpPr>
            <a:spLocks noGrp="1"/>
          </p:cNvSpPr>
          <p:nvPr>
            <p:ph idx="1"/>
          </p:nvPr>
        </p:nvSpPr>
        <p:spPr>
          <a:xfrm>
            <a:off x="899007" y="1800372"/>
            <a:ext cx="5612630" cy="3713738"/>
          </a:xfrm>
        </p:spPr>
        <p:txBody>
          <a:bodyPr>
            <a:normAutofit lnSpcReduction="10000"/>
          </a:bodyPr>
          <a:lstStyle/>
          <a:p>
            <a:pPr marL="0" indent="0" algn="ctr">
              <a:buNone/>
            </a:pPr>
            <a:r>
              <a:rPr lang="en-US" sz="2400" dirty="0"/>
              <a:t>‘The </a:t>
            </a:r>
            <a:r>
              <a:rPr lang="en-US" sz="2400" dirty="0" smtClean="0"/>
              <a:t>Arrival</a:t>
            </a:r>
            <a:r>
              <a:rPr lang="en-US" sz="2400" dirty="0"/>
              <a:t>’</a:t>
            </a:r>
          </a:p>
          <a:p>
            <a:pPr marL="0" indent="0" algn="ctr">
              <a:buNone/>
            </a:pPr>
            <a:r>
              <a:rPr lang="en-US" sz="2400" dirty="0"/>
              <a:t>Write a film script using this title</a:t>
            </a:r>
            <a:r>
              <a:rPr lang="en-US" sz="2400" dirty="0" smtClean="0"/>
              <a:t>.</a:t>
            </a:r>
          </a:p>
          <a:p>
            <a:pPr marL="0" indent="0" algn="ctr">
              <a:buNone/>
            </a:pPr>
            <a:endParaRPr lang="en-US" sz="2400" dirty="0" smtClean="0"/>
          </a:p>
          <a:p>
            <a:pPr marL="0" indent="0">
              <a:buNone/>
            </a:pPr>
            <a:r>
              <a:rPr lang="en-US" sz="2400" dirty="0" smtClean="0"/>
              <a:t>Don’t forget to use: </a:t>
            </a:r>
            <a:endParaRPr lang="en-US" sz="2400" dirty="0"/>
          </a:p>
          <a:p>
            <a:pPr marL="0" indent="0">
              <a:buNone/>
            </a:pPr>
            <a:r>
              <a:rPr lang="en-US" sz="2400" dirty="0"/>
              <a:t>•	Include stage directions</a:t>
            </a:r>
          </a:p>
          <a:p>
            <a:pPr marL="0" indent="0">
              <a:buNone/>
            </a:pPr>
            <a:r>
              <a:rPr lang="en-US" sz="2400" dirty="0"/>
              <a:t>•	Speech </a:t>
            </a:r>
          </a:p>
          <a:p>
            <a:pPr marL="0" indent="0">
              <a:buNone/>
            </a:pPr>
            <a:r>
              <a:rPr lang="en-US" sz="2400" dirty="0"/>
              <a:t>Set the location and what you expect the characters to look like at the start.</a:t>
            </a:r>
          </a:p>
          <a:p>
            <a:pPr marL="0" indent="0">
              <a:buNone/>
            </a:pPr>
            <a:endParaRPr lang="en-GB" dirty="0"/>
          </a:p>
        </p:txBody>
      </p:sp>
      <p:pic>
        <p:nvPicPr>
          <p:cNvPr id="8194" name="Picture 2" descr="Blackmagic Introduces New Ultra HD Film and Studio Camer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130" y="1944977"/>
            <a:ext cx="4843743" cy="342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673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lstStyle/>
          <a:p>
            <a:r>
              <a:rPr lang="en-GB" dirty="0" smtClean="0"/>
              <a:t>Task 10</a:t>
            </a:r>
            <a:endParaRPr lang="en-GB" dirty="0"/>
          </a:p>
        </p:txBody>
      </p:sp>
      <p:sp>
        <p:nvSpPr>
          <p:cNvPr id="3" name="Content Placeholder 2"/>
          <p:cNvSpPr>
            <a:spLocks noGrp="1"/>
          </p:cNvSpPr>
          <p:nvPr>
            <p:ph idx="1"/>
          </p:nvPr>
        </p:nvSpPr>
        <p:spPr>
          <a:xfrm>
            <a:off x="677334" y="1578698"/>
            <a:ext cx="5543357" cy="3880773"/>
          </a:xfrm>
        </p:spPr>
        <p:txBody>
          <a:bodyPr>
            <a:normAutofit/>
          </a:bodyPr>
          <a:lstStyle/>
          <a:p>
            <a:pPr marL="0" indent="0" algn="ctr">
              <a:buNone/>
            </a:pPr>
            <a:r>
              <a:rPr lang="en-GB" sz="2400" b="1" dirty="0"/>
              <a:t>Write your own story about anything you want.</a:t>
            </a:r>
            <a:r>
              <a:rPr lang="en-GB" sz="2400" dirty="0"/>
              <a:t> </a:t>
            </a:r>
          </a:p>
          <a:p>
            <a:pPr marL="0" indent="0" algn="ctr">
              <a:buNone/>
            </a:pPr>
            <a:r>
              <a:rPr lang="en-GB" sz="2400" i="1" dirty="0"/>
              <a:t>It must: </a:t>
            </a:r>
            <a:endParaRPr lang="en-GB" sz="2400" dirty="0"/>
          </a:p>
          <a:p>
            <a:pPr lvl="0"/>
            <a:r>
              <a:rPr lang="en-GB" sz="2400" i="1" dirty="0"/>
              <a:t>Have a clear structure </a:t>
            </a:r>
            <a:endParaRPr lang="en-GB" sz="2400" dirty="0"/>
          </a:p>
          <a:p>
            <a:pPr lvl="0"/>
            <a:r>
              <a:rPr lang="en-GB" sz="2400" i="1" dirty="0"/>
              <a:t>Have interesting characters </a:t>
            </a:r>
            <a:endParaRPr lang="en-GB" sz="2400" dirty="0"/>
          </a:p>
          <a:p>
            <a:pPr lvl="0"/>
            <a:r>
              <a:rPr lang="en-GB" sz="2400" i="1" dirty="0"/>
              <a:t>Use a range of language techniques.</a:t>
            </a:r>
            <a:endParaRPr lang="en-GB" sz="2400" dirty="0"/>
          </a:p>
          <a:p>
            <a:r>
              <a:rPr lang="en-GB" sz="2400" i="1" dirty="0"/>
              <a:t>Use a range of punctuation.</a:t>
            </a:r>
            <a:endParaRPr lang="en-GB" sz="2400" dirty="0"/>
          </a:p>
        </p:txBody>
      </p:sp>
      <p:pic>
        <p:nvPicPr>
          <p:cNvPr id="9218" name="Picture 2" descr="The Beauty of Pen on Paper — The Full Vo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101" y="2150688"/>
            <a:ext cx="5051802" cy="330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54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1273"/>
          </a:xfrm>
        </p:spPr>
        <p:txBody>
          <a:bodyPr/>
          <a:lstStyle/>
          <a:p>
            <a:r>
              <a:rPr lang="en-GB" dirty="0" smtClean="0"/>
              <a:t>Task 11</a:t>
            </a:r>
            <a:endParaRPr lang="en-GB" dirty="0"/>
          </a:p>
        </p:txBody>
      </p:sp>
      <p:sp>
        <p:nvSpPr>
          <p:cNvPr id="3" name="Content Placeholder 2"/>
          <p:cNvSpPr>
            <a:spLocks noGrp="1"/>
          </p:cNvSpPr>
          <p:nvPr>
            <p:ph idx="1"/>
          </p:nvPr>
        </p:nvSpPr>
        <p:spPr>
          <a:xfrm>
            <a:off x="677334" y="1841935"/>
            <a:ext cx="7566121" cy="3880773"/>
          </a:xfrm>
        </p:spPr>
        <p:txBody>
          <a:bodyPr>
            <a:normAutofit/>
          </a:bodyPr>
          <a:lstStyle/>
          <a:p>
            <a:pPr marL="0" indent="0" algn="ctr">
              <a:buNone/>
            </a:pPr>
            <a:r>
              <a:rPr lang="en-GB" sz="2400" b="1" dirty="0"/>
              <a:t>Write the opening chapter of a sequel to a story or film you have recently seen. </a:t>
            </a:r>
            <a:endParaRPr lang="en-GB" sz="2400" b="1" dirty="0" smtClean="0"/>
          </a:p>
          <a:p>
            <a:pPr marL="0" indent="0" algn="ctr">
              <a:buNone/>
            </a:pPr>
            <a:endParaRPr lang="en-GB" sz="2400" dirty="0"/>
          </a:p>
          <a:p>
            <a:pPr marL="0" indent="0" algn="ctr">
              <a:buNone/>
            </a:pPr>
            <a:r>
              <a:rPr lang="en-GB" sz="2400" dirty="0"/>
              <a:t>Make sure you include the characters from the previous story. </a:t>
            </a:r>
          </a:p>
          <a:p>
            <a:pPr marL="0" indent="0" algn="ctr">
              <a:buNone/>
            </a:pPr>
            <a:r>
              <a:rPr lang="en-GB" sz="2400" dirty="0"/>
              <a:t>Make sure it links to the first story. </a:t>
            </a:r>
          </a:p>
          <a:p>
            <a:pPr marL="0" indent="0" algn="ctr">
              <a:buNone/>
            </a:pPr>
            <a:r>
              <a:rPr lang="en-GB" sz="2400" dirty="0"/>
              <a:t>Use similes and Metaphors.</a:t>
            </a:r>
            <a:endParaRPr lang="en-GB" sz="2400" dirty="0"/>
          </a:p>
        </p:txBody>
      </p:sp>
      <p:pic>
        <p:nvPicPr>
          <p:cNvPr id="10242" name="Picture 2" descr="Sonic the Hedgehog (film)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455" y="222684"/>
            <a:ext cx="21907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vengers: Endgame - Whatever It Takes Poster | Sold at UK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455" y="3461185"/>
            <a:ext cx="2261610" cy="339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73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12 </a:t>
            </a:r>
            <a:endParaRPr lang="en-GB" dirty="0"/>
          </a:p>
        </p:txBody>
      </p:sp>
      <p:sp>
        <p:nvSpPr>
          <p:cNvPr id="3" name="Content Placeholder 2"/>
          <p:cNvSpPr>
            <a:spLocks noGrp="1"/>
          </p:cNvSpPr>
          <p:nvPr>
            <p:ph idx="1"/>
          </p:nvPr>
        </p:nvSpPr>
        <p:spPr>
          <a:xfrm>
            <a:off x="566497" y="1523280"/>
            <a:ext cx="7801648" cy="3880773"/>
          </a:xfrm>
        </p:spPr>
        <p:txBody>
          <a:bodyPr>
            <a:normAutofit/>
          </a:bodyPr>
          <a:lstStyle/>
          <a:p>
            <a:pPr marL="0" indent="0">
              <a:buNone/>
            </a:pPr>
            <a:r>
              <a:rPr lang="en-GB" sz="2800" b="1" dirty="0"/>
              <a:t>Write a plot summary for your very own Netflix series!</a:t>
            </a:r>
            <a:endParaRPr lang="en-GB" sz="2800" dirty="0"/>
          </a:p>
          <a:p>
            <a:pPr marL="0" indent="0">
              <a:buNone/>
            </a:pPr>
            <a:r>
              <a:rPr lang="en-GB" sz="2800" dirty="0"/>
              <a:t>Make sure you use: </a:t>
            </a:r>
          </a:p>
          <a:p>
            <a:pPr lvl="0"/>
            <a:r>
              <a:rPr lang="en-GB" sz="2800" dirty="0"/>
              <a:t>Repetition</a:t>
            </a:r>
          </a:p>
          <a:p>
            <a:pPr lvl="0"/>
            <a:r>
              <a:rPr lang="en-GB" sz="2800" dirty="0"/>
              <a:t>Similes</a:t>
            </a:r>
          </a:p>
          <a:p>
            <a:r>
              <a:rPr lang="en-GB" sz="2800" dirty="0"/>
              <a:t>The word ‘Antithesis’</a:t>
            </a:r>
            <a:endParaRPr lang="en-GB" sz="2800" dirty="0"/>
          </a:p>
        </p:txBody>
      </p:sp>
      <p:pic>
        <p:nvPicPr>
          <p:cNvPr id="4" name="Picture 3"/>
          <p:cNvPicPr>
            <a:picLocks noChangeAspect="1"/>
          </p:cNvPicPr>
          <p:nvPr/>
        </p:nvPicPr>
        <p:blipFill>
          <a:blip r:embed="rId2"/>
          <a:stretch>
            <a:fillRect/>
          </a:stretch>
        </p:blipFill>
        <p:spPr>
          <a:xfrm>
            <a:off x="5458258" y="2567272"/>
            <a:ext cx="5819774" cy="3065739"/>
          </a:xfrm>
          <a:prstGeom prst="rect">
            <a:avLst/>
          </a:prstGeom>
        </p:spPr>
      </p:pic>
    </p:spTree>
    <p:extLst>
      <p:ext uri="{BB962C8B-B14F-4D97-AF65-F5344CB8AC3E}">
        <p14:creationId xmlns:p14="http://schemas.microsoft.com/office/powerpoint/2010/main" val="382589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5932212"/>
              </p:ext>
            </p:extLst>
          </p:nvPr>
        </p:nvGraphicFramePr>
        <p:xfrm>
          <a:off x="677334" y="1468582"/>
          <a:ext cx="8596312" cy="2147454"/>
        </p:xfrm>
        <a:graphic>
          <a:graphicData uri="http://schemas.openxmlformats.org/drawingml/2006/table">
            <a:tbl>
              <a:tblPr firstRow="1" firstCol="1" bandRow="1">
                <a:tableStyleId>{5C22544A-7EE6-4342-B048-85BDC9FD1C3A}</a:tableStyleId>
              </a:tblPr>
              <a:tblGrid>
                <a:gridCol w="8596312">
                  <a:extLst>
                    <a:ext uri="{9D8B030D-6E8A-4147-A177-3AD203B41FA5}">
                      <a16:colId xmlns:a16="http://schemas.microsoft.com/office/drawing/2014/main" val="1663675819"/>
                    </a:ext>
                  </a:extLst>
                </a:gridCol>
              </a:tblGrid>
              <a:tr h="2147454">
                <a:tc>
                  <a:txBody>
                    <a:bodyPr/>
                    <a:lstStyle/>
                    <a:p>
                      <a:pPr algn="ctr">
                        <a:lnSpc>
                          <a:spcPct val="107000"/>
                        </a:lnSpc>
                        <a:spcAft>
                          <a:spcPts val="0"/>
                        </a:spcAft>
                      </a:pPr>
                      <a:r>
                        <a:rPr lang="en-GB" sz="2400" dirty="0">
                          <a:solidFill>
                            <a:schemeClr val="tx1"/>
                          </a:solidFill>
                          <a:effectLst/>
                        </a:rPr>
                        <a:t>“Young people are too often and too easily blamed for everything that is wrong with society today” </a:t>
                      </a:r>
                      <a:endParaRPr lang="en-GB" sz="2400" dirty="0" smtClean="0">
                        <a:solidFill>
                          <a:schemeClr val="tx1"/>
                        </a:solidFill>
                        <a:effectLst/>
                      </a:endParaRPr>
                    </a:p>
                    <a:p>
                      <a:pPr algn="ctr">
                        <a:lnSpc>
                          <a:spcPct val="107000"/>
                        </a:lnSpc>
                        <a:spcAft>
                          <a:spcPts val="0"/>
                        </a:spcAft>
                      </a:pPr>
                      <a:endParaRPr lang="en-GB" sz="2400" dirty="0">
                        <a:solidFill>
                          <a:schemeClr val="tx1"/>
                        </a:solidFill>
                        <a:effectLst/>
                      </a:endParaRPr>
                    </a:p>
                    <a:p>
                      <a:pPr algn="ctr">
                        <a:lnSpc>
                          <a:spcPct val="107000"/>
                        </a:lnSpc>
                        <a:spcAft>
                          <a:spcPts val="0"/>
                        </a:spcAft>
                      </a:pPr>
                      <a:r>
                        <a:rPr lang="en-GB" sz="2400" dirty="0">
                          <a:solidFill>
                            <a:schemeClr val="tx1"/>
                          </a:solidFill>
                          <a:effectLst/>
                        </a:rPr>
                        <a:t>Write an article for a newspaper to explain your point of view. </a:t>
                      </a:r>
                      <a:endParaRPr lang="en-GB"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451" marR="57451" marT="0" marB="0">
                    <a:solidFill>
                      <a:schemeClr val="bg1"/>
                    </a:solidFill>
                  </a:tcPr>
                </a:tc>
                <a:extLst>
                  <a:ext uri="{0D108BD9-81ED-4DB2-BD59-A6C34878D82A}">
                    <a16:rowId xmlns:a16="http://schemas.microsoft.com/office/drawing/2014/main" val="3113474508"/>
                  </a:ext>
                </a:extLst>
              </a:tr>
            </a:tbl>
          </a:graphicData>
        </a:graphic>
      </p:graphicFrame>
      <p:sp>
        <p:nvSpPr>
          <p:cNvPr id="5" name="TextBox 4"/>
          <p:cNvSpPr txBox="1"/>
          <p:nvPr/>
        </p:nvSpPr>
        <p:spPr>
          <a:xfrm>
            <a:off x="677334" y="3736354"/>
            <a:ext cx="5652655" cy="3139321"/>
          </a:xfrm>
          <a:prstGeom prst="rect">
            <a:avLst/>
          </a:prstGeom>
          <a:noFill/>
        </p:spPr>
        <p:txBody>
          <a:bodyPr wrap="square" rtlCol="0">
            <a:spAutoFit/>
          </a:bodyPr>
          <a:lstStyle/>
          <a:p>
            <a:r>
              <a:rPr lang="en-GB" dirty="0" smtClean="0"/>
              <a:t>In today’s society young people are left to take the blame for many things that may be beyond their control. In this task, challenge yourself to include the following: </a:t>
            </a:r>
          </a:p>
          <a:p>
            <a:pPr marL="285750" indent="-285750">
              <a:buFont typeface="Arial" panose="020B0604020202020204" pitchFamily="34" charset="0"/>
              <a:buChar char="•"/>
            </a:pPr>
            <a:r>
              <a:rPr lang="en-GB" dirty="0" smtClean="0"/>
              <a:t>A balanced argument! (Think of both sides of the coin) </a:t>
            </a:r>
          </a:p>
          <a:p>
            <a:pPr marL="285750" indent="-285750">
              <a:buFont typeface="Arial" panose="020B0604020202020204" pitchFamily="34" charset="0"/>
              <a:buChar char="•"/>
            </a:pPr>
            <a:r>
              <a:rPr lang="en-GB" dirty="0" smtClean="0"/>
              <a:t>A colon</a:t>
            </a:r>
          </a:p>
          <a:p>
            <a:pPr marL="285750" indent="-285750">
              <a:buFont typeface="Arial" panose="020B0604020202020204" pitchFamily="34" charset="0"/>
              <a:buChar char="•"/>
            </a:pPr>
            <a:r>
              <a:rPr lang="en-GB" dirty="0" smtClean="0"/>
              <a:t>Personification</a:t>
            </a:r>
          </a:p>
          <a:p>
            <a:pPr marL="285750" indent="-285750">
              <a:buFont typeface="Arial" panose="020B0604020202020204" pitchFamily="34" charset="0"/>
              <a:buChar char="•"/>
            </a:pPr>
            <a:r>
              <a:rPr lang="en-GB" dirty="0" smtClean="0"/>
              <a:t>Make sure it is set in an article format</a:t>
            </a:r>
          </a:p>
          <a:p>
            <a:endParaRPr lang="en-GB" dirty="0" smtClean="0"/>
          </a:p>
          <a:p>
            <a:r>
              <a:rPr lang="en-GB" dirty="0" smtClean="0"/>
              <a:t> </a:t>
            </a:r>
            <a:endParaRPr lang="en-GB" dirty="0"/>
          </a:p>
        </p:txBody>
      </p:sp>
      <p:pic>
        <p:nvPicPr>
          <p:cNvPr id="1026" name="Picture 2" descr="The Universality of Shame | The UCSB Cur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55" y="3392952"/>
            <a:ext cx="4808585" cy="320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76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127"/>
          </a:xfrm>
        </p:spPr>
        <p:txBody>
          <a:bodyPr/>
          <a:lstStyle/>
          <a:p>
            <a:r>
              <a:rPr lang="en-GB" dirty="0" smtClean="0"/>
              <a:t>Task 2</a:t>
            </a:r>
            <a:endParaRPr lang="en-GB" dirty="0"/>
          </a:p>
        </p:txBody>
      </p:sp>
      <p:sp>
        <p:nvSpPr>
          <p:cNvPr id="3" name="Content Placeholder 2"/>
          <p:cNvSpPr>
            <a:spLocks noGrp="1"/>
          </p:cNvSpPr>
          <p:nvPr>
            <p:ph idx="1"/>
          </p:nvPr>
        </p:nvSpPr>
        <p:spPr>
          <a:xfrm>
            <a:off x="538789" y="1454727"/>
            <a:ext cx="8596668" cy="1386175"/>
          </a:xfrm>
        </p:spPr>
        <p:txBody>
          <a:bodyPr>
            <a:noAutofit/>
          </a:bodyPr>
          <a:lstStyle/>
          <a:p>
            <a:pPr marL="0" indent="0" algn="ctr">
              <a:buNone/>
            </a:pPr>
            <a:r>
              <a:rPr lang="en-GB" sz="2000" b="1" i="1" dirty="0" smtClean="0"/>
              <a:t>‘It </a:t>
            </a:r>
            <a:r>
              <a:rPr lang="en-GB" sz="2000" b="1" i="1" dirty="0"/>
              <a:t>was cold. The man shivered. He was worried about what had happened. He didn’t know what to do</a:t>
            </a:r>
            <a:r>
              <a:rPr lang="en-GB" sz="2000" b="1" i="1" dirty="0" smtClean="0"/>
              <a:t>.’ </a:t>
            </a:r>
            <a:endParaRPr lang="en-GB" sz="2000" b="1" dirty="0"/>
          </a:p>
          <a:p>
            <a:pPr marL="0" indent="0" algn="ctr">
              <a:buNone/>
            </a:pPr>
            <a:r>
              <a:rPr lang="en-GB" sz="2000" b="1" dirty="0"/>
              <a:t>Write the opening of a story about this man. What has happened to him?</a:t>
            </a:r>
            <a:endParaRPr lang="en-GB" sz="2000" dirty="0"/>
          </a:p>
        </p:txBody>
      </p:sp>
      <p:pic>
        <p:nvPicPr>
          <p:cNvPr id="2050" name="Picture 2" descr="Should we give every homeless person a home? - Debating 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411" y="2840902"/>
            <a:ext cx="5081444" cy="25265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8789" y="3200400"/>
            <a:ext cx="5474084" cy="2585323"/>
          </a:xfrm>
          <a:prstGeom prst="rect">
            <a:avLst/>
          </a:prstGeom>
          <a:noFill/>
        </p:spPr>
        <p:txBody>
          <a:bodyPr wrap="square" rtlCol="0">
            <a:spAutoFit/>
          </a:bodyPr>
          <a:lstStyle/>
          <a:p>
            <a:r>
              <a:rPr lang="en-GB" dirty="0" smtClean="0"/>
              <a:t>In this task, be adventurous! Make the opening of the story as interesting as possible by creating an element of suspense. </a:t>
            </a:r>
          </a:p>
          <a:p>
            <a:endParaRPr lang="en-GB" dirty="0"/>
          </a:p>
          <a:p>
            <a:pPr marL="285750" indent="-285750">
              <a:buFont typeface="Arial" panose="020B0604020202020204" pitchFamily="34" charset="0"/>
              <a:buChar char="•"/>
            </a:pPr>
            <a:r>
              <a:rPr lang="en-GB" dirty="0" smtClean="0"/>
              <a:t>Include a </a:t>
            </a:r>
            <a:r>
              <a:rPr lang="en-GB" dirty="0" err="1" smtClean="0"/>
              <a:t>cliffhanger</a:t>
            </a:r>
            <a:endParaRPr lang="en-GB" dirty="0" smtClean="0"/>
          </a:p>
          <a:p>
            <a:pPr marL="285750" indent="-285750">
              <a:buFont typeface="Arial" panose="020B0604020202020204" pitchFamily="34" charset="0"/>
              <a:buChar char="•"/>
            </a:pPr>
            <a:r>
              <a:rPr lang="en-GB" dirty="0" smtClean="0"/>
              <a:t>3 different types of punctuation</a:t>
            </a:r>
          </a:p>
          <a:p>
            <a:pPr marL="285750" indent="-285750">
              <a:buFont typeface="Arial" panose="020B0604020202020204" pitchFamily="34" charset="0"/>
              <a:buChar char="•"/>
            </a:pPr>
            <a:r>
              <a:rPr lang="en-GB" dirty="0" smtClean="0"/>
              <a:t>Introduce a second character</a:t>
            </a:r>
          </a:p>
          <a:p>
            <a:pPr marL="285750" indent="-285750">
              <a:buFont typeface="Arial" panose="020B0604020202020204" pitchFamily="34" charset="0"/>
              <a:buChar char="•"/>
            </a:pPr>
            <a:r>
              <a:rPr lang="en-GB" dirty="0" smtClean="0"/>
              <a:t>Use the word ‘Ominous’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2895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3</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8853897"/>
              </p:ext>
            </p:extLst>
          </p:nvPr>
        </p:nvGraphicFramePr>
        <p:xfrm>
          <a:off x="677334" y="1405868"/>
          <a:ext cx="8596312" cy="1836096"/>
        </p:xfrm>
        <a:graphic>
          <a:graphicData uri="http://schemas.openxmlformats.org/drawingml/2006/table">
            <a:tbl>
              <a:tblPr firstRow="1" firstCol="1" bandRow="1">
                <a:tableStyleId>{5C22544A-7EE6-4342-B048-85BDC9FD1C3A}</a:tableStyleId>
              </a:tblPr>
              <a:tblGrid>
                <a:gridCol w="8596312">
                  <a:extLst>
                    <a:ext uri="{9D8B030D-6E8A-4147-A177-3AD203B41FA5}">
                      <a16:colId xmlns:a16="http://schemas.microsoft.com/office/drawing/2014/main" val="2316780657"/>
                    </a:ext>
                  </a:extLst>
                </a:gridCol>
              </a:tblGrid>
              <a:tr h="1836096">
                <a:tc>
                  <a:txBody>
                    <a:bodyPr/>
                    <a:lstStyle/>
                    <a:p>
                      <a:pPr algn="ctr">
                        <a:lnSpc>
                          <a:spcPct val="107000"/>
                        </a:lnSpc>
                        <a:spcAft>
                          <a:spcPts val="0"/>
                        </a:spcAft>
                      </a:pPr>
                      <a:r>
                        <a:rPr lang="en-GB" sz="2400" dirty="0">
                          <a:solidFill>
                            <a:schemeClr val="tx1"/>
                          </a:solidFill>
                          <a:effectLst/>
                        </a:rPr>
                        <a:t>‘School Uniform stifles individuality and should be scrapped.’ </a:t>
                      </a:r>
                    </a:p>
                    <a:p>
                      <a:pPr algn="ctr">
                        <a:lnSpc>
                          <a:spcPct val="107000"/>
                        </a:lnSpc>
                        <a:spcAft>
                          <a:spcPts val="0"/>
                        </a:spcAft>
                      </a:pPr>
                      <a:r>
                        <a:rPr lang="en-GB" sz="2400" dirty="0">
                          <a:solidFill>
                            <a:schemeClr val="tx1"/>
                          </a:solidFill>
                          <a:effectLst/>
                        </a:rPr>
                        <a:t>Write the text of a speech for an assembly to your peers in which you explain your point of view. </a:t>
                      </a:r>
                      <a:endParaRPr lang="en-GB"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451" marR="57451" marT="0" marB="0">
                    <a:solidFill>
                      <a:schemeClr val="bg1"/>
                    </a:solidFill>
                  </a:tcPr>
                </a:tc>
                <a:extLst>
                  <a:ext uri="{0D108BD9-81ED-4DB2-BD59-A6C34878D82A}">
                    <a16:rowId xmlns:a16="http://schemas.microsoft.com/office/drawing/2014/main" val="3910168093"/>
                  </a:ext>
                </a:extLst>
              </a:tr>
            </a:tbl>
          </a:graphicData>
        </a:graphic>
      </p:graphicFrame>
      <p:sp>
        <p:nvSpPr>
          <p:cNvPr id="5" name="TextBox 4"/>
          <p:cNvSpPr txBox="1"/>
          <p:nvPr/>
        </p:nvSpPr>
        <p:spPr>
          <a:xfrm>
            <a:off x="775854" y="3376471"/>
            <a:ext cx="5389418" cy="2862322"/>
          </a:xfrm>
          <a:prstGeom prst="rect">
            <a:avLst/>
          </a:prstGeom>
          <a:noFill/>
        </p:spPr>
        <p:txBody>
          <a:bodyPr wrap="square" rtlCol="0">
            <a:spAutoFit/>
          </a:bodyPr>
          <a:lstStyle/>
          <a:p>
            <a:r>
              <a:rPr lang="en-GB" dirty="0" smtClean="0"/>
              <a:t>This is a speech to convince your peers to join your way of thinking! Don’t forget to keep your language appropriate for your audience, your friends!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Include a simile</a:t>
            </a:r>
          </a:p>
          <a:p>
            <a:pPr marL="285750" indent="-285750">
              <a:buFont typeface="Arial" panose="020B0604020202020204" pitchFamily="34" charset="0"/>
              <a:buChar char="•"/>
            </a:pPr>
            <a:r>
              <a:rPr lang="en-GB" dirty="0" smtClean="0"/>
              <a:t>Use Alliteration</a:t>
            </a:r>
          </a:p>
          <a:p>
            <a:pPr marL="285750" indent="-285750">
              <a:buFont typeface="Arial" panose="020B0604020202020204" pitchFamily="34" charset="0"/>
              <a:buChar char="•"/>
            </a:pPr>
            <a:r>
              <a:rPr lang="en-GB" dirty="0" smtClean="0"/>
              <a:t>Use Repetition</a:t>
            </a:r>
          </a:p>
          <a:p>
            <a:pPr marL="285750" indent="-285750">
              <a:buFont typeface="Arial" panose="020B0604020202020204" pitchFamily="34" charset="0"/>
              <a:buChar char="•"/>
            </a:pPr>
            <a:r>
              <a:rPr lang="en-GB" dirty="0" smtClean="0"/>
              <a:t>Discuss the Positives and Negatives of both sides of the argument. </a:t>
            </a:r>
            <a:endParaRPr lang="en-GB" dirty="0"/>
          </a:p>
        </p:txBody>
      </p:sp>
      <p:pic>
        <p:nvPicPr>
          <p:cNvPr id="3074" name="Picture 2" descr="Why more American schools are implementing school uniforms - Stud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684" y="3459598"/>
            <a:ext cx="371475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80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1273"/>
          </a:xfrm>
        </p:spPr>
        <p:txBody>
          <a:bodyPr/>
          <a:lstStyle/>
          <a:p>
            <a:r>
              <a:rPr lang="en-GB" dirty="0" smtClean="0"/>
              <a:t>Task 4</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1141460"/>
              </p:ext>
            </p:extLst>
          </p:nvPr>
        </p:nvGraphicFramePr>
        <p:xfrm>
          <a:off x="344825" y="1316182"/>
          <a:ext cx="5945139" cy="3130804"/>
        </p:xfrm>
        <a:graphic>
          <a:graphicData uri="http://schemas.openxmlformats.org/drawingml/2006/table">
            <a:tbl>
              <a:tblPr firstRow="1" firstCol="1" bandRow="1">
                <a:tableStyleId>{5C22544A-7EE6-4342-B048-85BDC9FD1C3A}</a:tableStyleId>
              </a:tblPr>
              <a:tblGrid>
                <a:gridCol w="5945139">
                  <a:extLst>
                    <a:ext uri="{9D8B030D-6E8A-4147-A177-3AD203B41FA5}">
                      <a16:colId xmlns:a16="http://schemas.microsoft.com/office/drawing/2014/main" val="826915788"/>
                    </a:ext>
                  </a:extLst>
                </a:gridCol>
              </a:tblGrid>
              <a:tr h="1556581">
                <a:tc>
                  <a:txBody>
                    <a:bodyPr/>
                    <a:lstStyle/>
                    <a:p>
                      <a:pPr algn="ctr">
                        <a:lnSpc>
                          <a:spcPct val="107000"/>
                        </a:lnSpc>
                        <a:spcAft>
                          <a:spcPts val="0"/>
                        </a:spcAft>
                      </a:pPr>
                      <a:r>
                        <a:rPr lang="en-GB" sz="2400" dirty="0">
                          <a:solidFill>
                            <a:schemeClr val="tx1"/>
                          </a:solidFill>
                          <a:effectLst/>
                        </a:rPr>
                        <a:t>Create a Facebook profile (On paper) for your favourite fictional character from a book. </a:t>
                      </a:r>
                      <a:endParaRPr lang="en-GB" sz="2400" dirty="0" smtClean="0">
                        <a:solidFill>
                          <a:schemeClr val="tx1"/>
                        </a:solidFill>
                        <a:effectLst/>
                      </a:endParaRPr>
                    </a:p>
                    <a:p>
                      <a:pPr algn="ctr">
                        <a:lnSpc>
                          <a:spcPct val="107000"/>
                        </a:lnSpc>
                        <a:spcAft>
                          <a:spcPts val="0"/>
                        </a:spcAft>
                      </a:pPr>
                      <a:endParaRPr lang="en-GB" sz="2400" dirty="0">
                        <a:solidFill>
                          <a:schemeClr val="tx1"/>
                        </a:solidFill>
                        <a:effectLst/>
                      </a:endParaRPr>
                    </a:p>
                    <a:p>
                      <a:pPr algn="ctr">
                        <a:lnSpc>
                          <a:spcPct val="107000"/>
                        </a:lnSpc>
                        <a:spcAft>
                          <a:spcPts val="0"/>
                        </a:spcAft>
                      </a:pPr>
                      <a:r>
                        <a:rPr lang="en-GB" sz="2400" dirty="0">
                          <a:solidFill>
                            <a:schemeClr val="tx1"/>
                          </a:solidFill>
                          <a:effectLst/>
                        </a:rPr>
                        <a:t>Remember to include factual information (D.O.B, education, hometown) and also status updates of what they're thinking.</a:t>
                      </a:r>
                      <a:endParaRPr lang="en-GB"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451" marR="57451" marT="0" marB="0">
                    <a:solidFill>
                      <a:schemeClr val="bg1"/>
                    </a:solidFill>
                  </a:tcPr>
                </a:tc>
                <a:extLst>
                  <a:ext uri="{0D108BD9-81ED-4DB2-BD59-A6C34878D82A}">
                    <a16:rowId xmlns:a16="http://schemas.microsoft.com/office/drawing/2014/main" val="3881736736"/>
                  </a:ext>
                </a:extLst>
              </a:tr>
            </a:tbl>
          </a:graphicData>
        </a:graphic>
      </p:graphicFrame>
      <p:pic>
        <p:nvPicPr>
          <p:cNvPr id="4098" name="Picture 2" descr="Blank Facebook Template - 12+ Free Word, PPT &amp; PSD Documen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939" y="228600"/>
            <a:ext cx="5572125"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40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5 – My Perfect Day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2009237"/>
              </p:ext>
            </p:extLst>
          </p:nvPr>
        </p:nvGraphicFramePr>
        <p:xfrm>
          <a:off x="330970" y="1442991"/>
          <a:ext cx="8596312" cy="1397191"/>
        </p:xfrm>
        <a:graphic>
          <a:graphicData uri="http://schemas.openxmlformats.org/drawingml/2006/table">
            <a:tbl>
              <a:tblPr firstRow="1" firstCol="1" bandRow="1">
                <a:tableStyleId>{5C22544A-7EE6-4342-B048-85BDC9FD1C3A}</a:tableStyleId>
              </a:tblPr>
              <a:tblGrid>
                <a:gridCol w="8596312">
                  <a:extLst>
                    <a:ext uri="{9D8B030D-6E8A-4147-A177-3AD203B41FA5}">
                      <a16:colId xmlns:a16="http://schemas.microsoft.com/office/drawing/2014/main" val="3408191236"/>
                    </a:ext>
                  </a:extLst>
                </a:gridCol>
              </a:tblGrid>
              <a:tr h="1397191">
                <a:tc>
                  <a:txBody>
                    <a:bodyPr/>
                    <a:lstStyle/>
                    <a:p>
                      <a:pPr algn="ctr">
                        <a:lnSpc>
                          <a:spcPct val="107000"/>
                        </a:lnSpc>
                        <a:spcAft>
                          <a:spcPts val="0"/>
                        </a:spcAft>
                      </a:pPr>
                      <a:r>
                        <a:rPr lang="en-GB" sz="2400" dirty="0">
                          <a:solidFill>
                            <a:schemeClr val="tx1"/>
                          </a:solidFill>
                          <a:effectLst/>
                        </a:rPr>
                        <a:t>Write a detailed diary entry on what you would consider being ‘Your Perfect Day’ but you cannot spend any money. </a:t>
                      </a:r>
                    </a:p>
                    <a:p>
                      <a:pPr algn="ctr">
                        <a:lnSpc>
                          <a:spcPct val="107000"/>
                        </a:lnSpc>
                        <a:spcAft>
                          <a:spcPts val="0"/>
                        </a:spcAft>
                      </a:pPr>
                      <a:r>
                        <a:rPr lang="en-GB" sz="2400" dirty="0">
                          <a:solidFill>
                            <a:schemeClr val="tx1"/>
                          </a:solidFill>
                          <a:effectLst/>
                        </a:rPr>
                        <a:t>You must link this to a historical event and use a simile. </a:t>
                      </a:r>
                      <a:endParaRPr lang="en-GB"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451" marR="57451" marT="0" marB="0">
                    <a:solidFill>
                      <a:schemeClr val="bg1"/>
                    </a:solidFill>
                  </a:tcPr>
                </a:tc>
                <a:extLst>
                  <a:ext uri="{0D108BD9-81ED-4DB2-BD59-A6C34878D82A}">
                    <a16:rowId xmlns:a16="http://schemas.microsoft.com/office/drawing/2014/main" val="2178301269"/>
                  </a:ext>
                </a:extLst>
              </a:tr>
            </a:tbl>
          </a:graphicData>
        </a:graphic>
      </p:graphicFrame>
      <p:sp>
        <p:nvSpPr>
          <p:cNvPr id="5" name="TextBox 4"/>
          <p:cNvSpPr txBox="1"/>
          <p:nvPr/>
        </p:nvSpPr>
        <p:spPr>
          <a:xfrm>
            <a:off x="566497" y="2964873"/>
            <a:ext cx="5321685" cy="2585323"/>
          </a:xfrm>
          <a:prstGeom prst="rect">
            <a:avLst/>
          </a:prstGeom>
          <a:noFill/>
        </p:spPr>
        <p:txBody>
          <a:bodyPr wrap="square" rtlCol="0">
            <a:spAutoFit/>
          </a:bodyPr>
          <a:lstStyle/>
          <a:p>
            <a:r>
              <a:rPr lang="en-GB" dirty="0" smtClean="0"/>
              <a:t>Think about the day that stands out in your mind. The greatest day you have ever had. Whether that be with family or friends, recall what about that day made it so special. </a:t>
            </a:r>
          </a:p>
          <a:p>
            <a:endParaRPr lang="en-GB" dirty="0"/>
          </a:p>
          <a:p>
            <a:pPr marL="285750" indent="-285750">
              <a:buFont typeface="Arial" panose="020B0604020202020204" pitchFamily="34" charset="0"/>
              <a:buChar char="•"/>
            </a:pPr>
            <a:r>
              <a:rPr lang="en-GB" dirty="0" smtClean="0"/>
              <a:t>Include 3 characters</a:t>
            </a:r>
          </a:p>
          <a:p>
            <a:pPr marL="285750" indent="-285750">
              <a:buFont typeface="Arial" panose="020B0604020202020204" pitchFamily="34" charset="0"/>
              <a:buChar char="•"/>
            </a:pPr>
            <a:r>
              <a:rPr lang="en-GB" dirty="0" smtClean="0"/>
              <a:t>Base your diary entry around a historical event (research if you need to) </a:t>
            </a:r>
          </a:p>
          <a:p>
            <a:pPr marL="285750" indent="-285750">
              <a:buFont typeface="Arial" panose="020B0604020202020204" pitchFamily="34" charset="0"/>
              <a:buChar char="•"/>
            </a:pPr>
            <a:r>
              <a:rPr lang="en-GB" dirty="0" smtClean="0"/>
              <a:t>Don’t forget to set it out in a diary format.</a:t>
            </a:r>
            <a:endParaRPr lang="en-GB" dirty="0"/>
          </a:p>
        </p:txBody>
      </p:sp>
      <p:pic>
        <p:nvPicPr>
          <p:cNvPr id="5122" name="Picture 2" descr="Dear Diary | The beginning of a child's diary entry | Philipp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527" y="2840182"/>
            <a:ext cx="4849091" cy="324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64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5855"/>
          </a:xfrm>
        </p:spPr>
        <p:txBody>
          <a:bodyPr/>
          <a:lstStyle/>
          <a:p>
            <a:r>
              <a:rPr lang="en-GB" dirty="0" smtClean="0"/>
              <a:t>Task 6 </a:t>
            </a:r>
            <a:endParaRPr lang="en-GB" dirty="0"/>
          </a:p>
        </p:txBody>
      </p:sp>
      <p:sp>
        <p:nvSpPr>
          <p:cNvPr id="3" name="Content Placeholder 2"/>
          <p:cNvSpPr>
            <a:spLocks noGrp="1"/>
          </p:cNvSpPr>
          <p:nvPr>
            <p:ph idx="1"/>
          </p:nvPr>
        </p:nvSpPr>
        <p:spPr>
          <a:xfrm>
            <a:off x="677334" y="1385455"/>
            <a:ext cx="7912484" cy="3880773"/>
          </a:xfrm>
        </p:spPr>
        <p:txBody>
          <a:bodyPr/>
          <a:lstStyle/>
          <a:p>
            <a:pPr marL="0" indent="0" algn="ctr">
              <a:buNone/>
            </a:pPr>
            <a:r>
              <a:rPr lang="en-US" sz="2400" dirty="0"/>
              <a:t>Write a newspaper article relevant to a novel you’ve studied this year.</a:t>
            </a:r>
          </a:p>
          <a:p>
            <a:pPr marL="0" indent="0" algn="ctr">
              <a:buNone/>
            </a:pPr>
            <a:r>
              <a:rPr lang="en-US" sz="2400" dirty="0"/>
              <a:t>Include specific, accurate information, with correct English. You could include images and/or quotes. Have a look at a newspaper for some inspiration!</a:t>
            </a:r>
          </a:p>
          <a:p>
            <a:endParaRPr lang="en-GB" dirty="0"/>
          </a:p>
        </p:txBody>
      </p:sp>
      <p:sp>
        <p:nvSpPr>
          <p:cNvPr id="4" name="TextBox 3"/>
          <p:cNvSpPr txBox="1"/>
          <p:nvPr/>
        </p:nvSpPr>
        <p:spPr>
          <a:xfrm>
            <a:off x="677334" y="3948545"/>
            <a:ext cx="5224702" cy="2308324"/>
          </a:xfrm>
          <a:prstGeom prst="rect">
            <a:avLst/>
          </a:prstGeom>
          <a:noFill/>
        </p:spPr>
        <p:txBody>
          <a:bodyPr wrap="square" rtlCol="0">
            <a:spAutoFit/>
          </a:bodyPr>
          <a:lstStyle/>
          <a:p>
            <a:r>
              <a:rPr lang="en-GB" dirty="0" smtClean="0"/>
              <a:t>Think of the last novel you read, either in school or at home and write a review of it in a newspaper article! Include: </a:t>
            </a:r>
          </a:p>
          <a:p>
            <a:endParaRPr lang="en-GB" dirty="0"/>
          </a:p>
          <a:p>
            <a:pPr marL="285750" indent="-285750">
              <a:buFont typeface="Arial" panose="020B0604020202020204" pitchFamily="34" charset="0"/>
              <a:buChar char="•"/>
            </a:pPr>
            <a:r>
              <a:rPr lang="en-GB" dirty="0" smtClean="0"/>
              <a:t>A Catchy headline</a:t>
            </a:r>
          </a:p>
          <a:p>
            <a:pPr marL="285750" indent="-285750">
              <a:buFont typeface="Arial" panose="020B0604020202020204" pitchFamily="34" charset="0"/>
              <a:buChar char="•"/>
            </a:pPr>
            <a:r>
              <a:rPr lang="en-GB" dirty="0" smtClean="0"/>
              <a:t>Alliteration</a:t>
            </a:r>
          </a:p>
          <a:p>
            <a:pPr marL="285750" indent="-285750">
              <a:buFont typeface="Arial" panose="020B0604020202020204" pitchFamily="34" charset="0"/>
              <a:buChar char="•"/>
            </a:pPr>
            <a:r>
              <a:rPr lang="en-GB" dirty="0" smtClean="0"/>
              <a:t>A simile</a:t>
            </a:r>
          </a:p>
          <a:p>
            <a:pPr marL="285750" indent="-285750">
              <a:buFont typeface="Arial" panose="020B0604020202020204" pitchFamily="34" charset="0"/>
              <a:buChar char="•"/>
            </a:pPr>
            <a:endParaRPr lang="en-GB" dirty="0"/>
          </a:p>
        </p:txBody>
      </p:sp>
      <p:pic>
        <p:nvPicPr>
          <p:cNvPr id="6146" name="Picture 2" descr="Praising Book review of Rough Music by Robin Driscoll | Austi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1528" y="3494394"/>
            <a:ext cx="4239514" cy="320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62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0327"/>
          </a:xfrm>
        </p:spPr>
        <p:txBody>
          <a:bodyPr>
            <a:normAutofit fontScale="90000"/>
          </a:bodyPr>
          <a:lstStyle/>
          <a:p>
            <a:r>
              <a:rPr lang="en-GB" dirty="0" smtClean="0"/>
              <a:t>Task 7 – Getting Creative!</a:t>
            </a:r>
            <a:endParaRPr lang="en-GB" dirty="0"/>
          </a:p>
        </p:txBody>
      </p:sp>
      <p:sp>
        <p:nvSpPr>
          <p:cNvPr id="3" name="Content Placeholder 2"/>
          <p:cNvSpPr>
            <a:spLocks noGrp="1"/>
          </p:cNvSpPr>
          <p:nvPr>
            <p:ph idx="1"/>
          </p:nvPr>
        </p:nvSpPr>
        <p:spPr>
          <a:xfrm>
            <a:off x="427952" y="1523280"/>
            <a:ext cx="7081211" cy="3880773"/>
          </a:xfrm>
        </p:spPr>
        <p:txBody>
          <a:bodyPr/>
          <a:lstStyle/>
          <a:p>
            <a:pPr marL="0" indent="0" algn="ctr">
              <a:buNone/>
            </a:pPr>
            <a:r>
              <a:rPr lang="en-US" dirty="0"/>
              <a:t>‘Slowly opening my eyes I saw something…” </a:t>
            </a:r>
          </a:p>
          <a:p>
            <a:pPr marL="0" indent="0" algn="ctr">
              <a:buNone/>
            </a:pPr>
            <a:r>
              <a:rPr lang="en-US" dirty="0"/>
              <a:t>Write a short story that starts with the above sentence.</a:t>
            </a:r>
          </a:p>
          <a:p>
            <a:r>
              <a:rPr lang="en-GB" dirty="0" smtClean="0"/>
              <a:t>This is an ideal opening for a story to take in any direction. Take a few minutes to plan some ideas down on a piece of paper before you start. This could go in so many directions so use your imagination to create something incredible! </a:t>
            </a:r>
          </a:p>
          <a:p>
            <a:pPr marL="0" indent="0">
              <a:buNone/>
            </a:pPr>
            <a:endParaRPr lang="en-GB" dirty="0"/>
          </a:p>
        </p:txBody>
      </p:sp>
      <p:pic>
        <p:nvPicPr>
          <p:cNvPr id="4" name="Picture 3"/>
          <p:cNvPicPr>
            <a:picLocks noChangeAspect="1"/>
          </p:cNvPicPr>
          <p:nvPr/>
        </p:nvPicPr>
        <p:blipFill>
          <a:blip r:embed="rId2"/>
          <a:stretch>
            <a:fillRect/>
          </a:stretch>
        </p:blipFill>
        <p:spPr>
          <a:xfrm>
            <a:off x="3680828" y="3958935"/>
            <a:ext cx="4199378" cy="2359517"/>
          </a:xfrm>
          <a:prstGeom prst="rect">
            <a:avLst/>
          </a:prstGeom>
        </p:spPr>
      </p:pic>
    </p:spTree>
    <p:extLst>
      <p:ext uri="{BB962C8B-B14F-4D97-AF65-F5344CB8AC3E}">
        <p14:creationId xmlns:p14="http://schemas.microsoft.com/office/powerpoint/2010/main" val="420351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8</a:t>
            </a:r>
            <a:endParaRPr lang="en-GB" dirty="0"/>
          </a:p>
        </p:txBody>
      </p:sp>
      <p:sp>
        <p:nvSpPr>
          <p:cNvPr id="3" name="Content Placeholder 2"/>
          <p:cNvSpPr>
            <a:spLocks noGrp="1"/>
          </p:cNvSpPr>
          <p:nvPr>
            <p:ph idx="1"/>
          </p:nvPr>
        </p:nvSpPr>
        <p:spPr>
          <a:xfrm>
            <a:off x="677334" y="1634117"/>
            <a:ext cx="7039648" cy="2369848"/>
          </a:xfrm>
        </p:spPr>
        <p:txBody>
          <a:bodyPr/>
          <a:lstStyle/>
          <a:p>
            <a:pPr marL="0" indent="0" algn="ctr">
              <a:buNone/>
            </a:pPr>
            <a:r>
              <a:rPr lang="en-US" sz="2400" b="1" dirty="0"/>
              <a:t>Create your own superhero and write a story with them in it. </a:t>
            </a:r>
            <a:endParaRPr lang="en-US" sz="2400" b="1" dirty="0" smtClean="0"/>
          </a:p>
          <a:p>
            <a:pPr marL="0" indent="0" algn="ctr">
              <a:buNone/>
            </a:pPr>
            <a:endParaRPr lang="en-US" sz="2400" b="1" dirty="0"/>
          </a:p>
          <a:p>
            <a:pPr marL="0" indent="0" algn="ctr">
              <a:buNone/>
            </a:pPr>
            <a:r>
              <a:rPr lang="en-US" sz="2400" b="1" dirty="0"/>
              <a:t>Finished? Draw a comic strip of what happened in your story.</a:t>
            </a:r>
          </a:p>
          <a:p>
            <a:pPr marL="0" indent="0">
              <a:buNone/>
            </a:pPr>
            <a:endParaRPr lang="en-GB" dirty="0"/>
          </a:p>
        </p:txBody>
      </p:sp>
      <p:pic>
        <p:nvPicPr>
          <p:cNvPr id="7170" name="Picture 2" descr="Free Blank Person Outline, Download Free Clip Art, Free Clip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452" y="1270000"/>
            <a:ext cx="2705100"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36073" y="4142509"/>
            <a:ext cx="6580909" cy="2585323"/>
          </a:xfrm>
          <a:prstGeom prst="rect">
            <a:avLst/>
          </a:prstGeom>
          <a:noFill/>
        </p:spPr>
        <p:txBody>
          <a:bodyPr wrap="square" rtlCol="0">
            <a:spAutoFit/>
          </a:bodyPr>
          <a:lstStyle/>
          <a:p>
            <a:r>
              <a:rPr lang="en-GB" dirty="0" smtClean="0"/>
              <a:t>Don’t forget, the key to creating an interesting character is to give them a flaw. For example, if you are creating a superhero, you can give them an attribute that is negative, for example something that could annoy them. </a:t>
            </a:r>
          </a:p>
          <a:p>
            <a:endParaRPr lang="en-GB" dirty="0"/>
          </a:p>
          <a:p>
            <a:r>
              <a:rPr lang="en-GB" dirty="0" smtClean="0"/>
              <a:t>The same goes for a villain. They could be the most evil person on the planet, however giving them a good quality could make them more accessible. A villain that gives to the needy for example. </a:t>
            </a:r>
          </a:p>
        </p:txBody>
      </p:sp>
    </p:spTree>
    <p:extLst>
      <p:ext uri="{BB962C8B-B14F-4D97-AF65-F5344CB8AC3E}">
        <p14:creationId xmlns:p14="http://schemas.microsoft.com/office/powerpoint/2010/main" val="1043387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72</TotalTime>
  <Words>796</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Year 8 Help Sheets!</vt:lpstr>
      <vt:lpstr>Task 1! </vt:lpstr>
      <vt:lpstr>Task 2</vt:lpstr>
      <vt:lpstr>Task 3</vt:lpstr>
      <vt:lpstr>Task 4</vt:lpstr>
      <vt:lpstr>Task 5 – My Perfect Day</vt:lpstr>
      <vt:lpstr>Task 6 </vt:lpstr>
      <vt:lpstr>Task 7 – Getting Creative!</vt:lpstr>
      <vt:lpstr>Task 8</vt:lpstr>
      <vt:lpstr>Task 9</vt:lpstr>
      <vt:lpstr>Task 10</vt:lpstr>
      <vt:lpstr>Task 11</vt:lpstr>
      <vt:lpstr>Task 12 </vt:lpstr>
    </vt:vector>
  </TitlesOfParts>
  <Company>IT Services - Wirral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Help Sheets!</dc:title>
  <dc:creator>Daniel Jones</dc:creator>
  <cp:lastModifiedBy>Daniel Jones</cp:lastModifiedBy>
  <cp:revision>9</cp:revision>
  <dcterms:created xsi:type="dcterms:W3CDTF">2020-04-09T10:21:58Z</dcterms:created>
  <dcterms:modified xsi:type="dcterms:W3CDTF">2020-04-09T11:34:20Z</dcterms:modified>
</cp:coreProperties>
</file>