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316" r:id="rId4"/>
    <p:sldId id="256" r:id="rId5"/>
    <p:sldId id="315" r:id="rId6"/>
    <p:sldId id="260" r:id="rId7"/>
    <p:sldId id="311" r:id="rId8"/>
    <p:sldId id="312" r:id="rId9"/>
    <p:sldId id="313" r:id="rId10"/>
    <p:sldId id="307" r:id="rId11"/>
    <p:sldId id="308" r:id="rId12"/>
    <p:sldId id="265" r:id="rId13"/>
    <p:sldId id="266" r:id="rId14"/>
    <p:sldId id="259" r:id="rId15"/>
    <p:sldId id="3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AA12"/>
    <a:srgbClr val="CC9900"/>
    <a:srgbClr val="E07C0E"/>
    <a:srgbClr val="D49E16"/>
    <a:srgbClr val="CC00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94660"/>
  </p:normalViewPr>
  <p:slideViewPr>
    <p:cSldViewPr snapToGrid="0">
      <p:cViewPr varScale="1">
        <p:scale>
          <a:sx n="84" d="100"/>
          <a:sy n="84" d="100"/>
        </p:scale>
        <p:origin x="2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0FEC1-AF1F-4CA7-8DBC-41180452E451}"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6BCCE-1311-44B4-9594-E2B6F66C4629}" type="slidenum">
              <a:rPr lang="en-GB" smtClean="0"/>
              <a:t>‹#›</a:t>
            </a:fld>
            <a:endParaRPr lang="en-GB"/>
          </a:p>
        </p:txBody>
      </p:sp>
    </p:spTree>
    <p:extLst>
      <p:ext uri="{BB962C8B-B14F-4D97-AF65-F5344CB8AC3E}">
        <p14:creationId xmlns:p14="http://schemas.microsoft.com/office/powerpoint/2010/main" val="40926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James Meredith. 2. Birmingham, Alabama. 3. Cominform. 4. Military Alliances.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A74D1-31ED-412D-A7BA-299D1FFA3B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88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AD931-1FE5-403C-B353-3973C44C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73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printing this out for students</a:t>
            </a:r>
          </a:p>
        </p:txBody>
      </p:sp>
      <p:sp>
        <p:nvSpPr>
          <p:cNvPr id="4" name="Slide Number Placeholder 3"/>
          <p:cNvSpPr>
            <a:spLocks noGrp="1"/>
          </p:cNvSpPr>
          <p:nvPr>
            <p:ph type="sldNum" sz="quarter" idx="5"/>
          </p:nvPr>
        </p:nvSpPr>
        <p:spPr/>
        <p:txBody>
          <a:bodyPr/>
          <a:lstStyle/>
          <a:p>
            <a:fld id="{1BD6BCCE-1311-44B4-9594-E2B6F66C4629}" type="slidenum">
              <a:rPr lang="en-GB" smtClean="0"/>
              <a:t>6</a:t>
            </a:fld>
            <a:endParaRPr lang="en-GB"/>
          </a:p>
        </p:txBody>
      </p:sp>
    </p:spTree>
    <p:extLst>
      <p:ext uri="{BB962C8B-B14F-4D97-AF65-F5344CB8AC3E}">
        <p14:creationId xmlns:p14="http://schemas.microsoft.com/office/powerpoint/2010/main" val="235646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printing this out for students</a:t>
            </a:r>
          </a:p>
          <a:p>
            <a:endParaRPr lang="en-GB" dirty="0"/>
          </a:p>
        </p:txBody>
      </p:sp>
      <p:sp>
        <p:nvSpPr>
          <p:cNvPr id="4" name="Slide Number Placeholder 3"/>
          <p:cNvSpPr>
            <a:spLocks noGrp="1"/>
          </p:cNvSpPr>
          <p:nvPr>
            <p:ph type="sldNum" sz="quarter" idx="5"/>
          </p:nvPr>
        </p:nvSpPr>
        <p:spPr/>
        <p:txBody>
          <a:bodyPr/>
          <a:lstStyle/>
          <a:p>
            <a:fld id="{1BD6BCCE-1311-44B4-9594-E2B6F66C4629}" type="slidenum">
              <a:rPr lang="en-GB" smtClean="0"/>
              <a:t>7</a:t>
            </a:fld>
            <a:endParaRPr lang="en-GB"/>
          </a:p>
        </p:txBody>
      </p:sp>
    </p:spTree>
    <p:extLst>
      <p:ext uri="{BB962C8B-B14F-4D97-AF65-F5344CB8AC3E}">
        <p14:creationId xmlns:p14="http://schemas.microsoft.com/office/powerpoint/2010/main" val="78906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Justification line where are you on this? Decide and support your answer. </a:t>
            </a:r>
          </a:p>
        </p:txBody>
      </p:sp>
      <p:sp>
        <p:nvSpPr>
          <p:cNvPr id="4" name="Slide Number Placeholder 3"/>
          <p:cNvSpPr>
            <a:spLocks noGrp="1"/>
          </p:cNvSpPr>
          <p:nvPr>
            <p:ph type="sldNum" sz="quarter" idx="5"/>
          </p:nvPr>
        </p:nvSpPr>
        <p:spPr/>
        <p:txBody>
          <a:bodyPr/>
          <a:lstStyle/>
          <a:p>
            <a:fld id="{1BD6BCCE-1311-44B4-9594-E2B6F66C4629}" type="slidenum">
              <a:rPr lang="en-GB" smtClean="0"/>
              <a:t>8</a:t>
            </a:fld>
            <a:endParaRPr lang="en-GB"/>
          </a:p>
        </p:txBody>
      </p:sp>
    </p:spTree>
    <p:extLst>
      <p:ext uri="{BB962C8B-B14F-4D97-AF65-F5344CB8AC3E}">
        <p14:creationId xmlns:p14="http://schemas.microsoft.com/office/powerpoint/2010/main" val="95297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Hint – think of military successes/failures, costs of these war, and consider all of the successes and failures you have looked at in this lesson.</a:t>
            </a:r>
          </a:p>
        </p:txBody>
      </p:sp>
      <p:sp>
        <p:nvSpPr>
          <p:cNvPr id="4" name="Slide Number Placeholder 3"/>
          <p:cNvSpPr>
            <a:spLocks noGrp="1"/>
          </p:cNvSpPr>
          <p:nvPr>
            <p:ph type="sldNum" sz="quarter" idx="5"/>
          </p:nvPr>
        </p:nvSpPr>
        <p:spPr/>
        <p:txBody>
          <a:bodyPr/>
          <a:lstStyle/>
          <a:p>
            <a:fld id="{1BD6BCCE-1311-44B4-9594-E2B6F66C4629}" type="slidenum">
              <a:rPr lang="en-GB" smtClean="0"/>
              <a:t>10</a:t>
            </a:fld>
            <a:endParaRPr lang="en-GB"/>
          </a:p>
        </p:txBody>
      </p:sp>
    </p:spTree>
    <p:extLst>
      <p:ext uri="{BB962C8B-B14F-4D97-AF65-F5344CB8AC3E}">
        <p14:creationId xmlns:p14="http://schemas.microsoft.com/office/powerpoint/2010/main" val="156400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A892FA-4BA8-4BC9-8AAA-AF12B56F659E}" type="datetimeFigureOut">
              <a:rPr lang="en-GB" smtClean="0"/>
              <a:t>17/09/2020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16296728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892FA-4BA8-4BC9-8AAA-AF12B56F65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363002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892FA-4BA8-4BC9-8AAA-AF12B56F65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76723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12077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9932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05687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14728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D3782-DA33-49AD-8890-65A74F5BDE49}"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4072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D3782-DA33-49AD-8890-65A74F5BDE49}"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957438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D3782-DA33-49AD-8890-65A74F5BDE49}"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10017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161836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892FA-4BA8-4BC9-8AAA-AF12B56F65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149310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D3782-DA33-49AD-8890-65A74F5BDE49}"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05688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304792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D3782-DA33-49AD-8890-65A74F5BDE49}"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44A334-34D1-4831-B16F-C4053B1F3DD1}" type="slidenum">
              <a:rPr lang="en-GB" smtClean="0"/>
              <a:t>‹#›</a:t>
            </a:fld>
            <a:endParaRPr lang="en-GB"/>
          </a:p>
        </p:txBody>
      </p:sp>
    </p:spTree>
    <p:extLst>
      <p:ext uri="{BB962C8B-B14F-4D97-AF65-F5344CB8AC3E}">
        <p14:creationId xmlns:p14="http://schemas.microsoft.com/office/powerpoint/2010/main" val="241844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0AC4-E287-4A20-9AB4-DE0838599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814632-0E15-444E-9901-A7322672D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CF3798-E55F-44E8-AA4A-82FBB1FEF68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2874C612-6C1A-46D2-B14E-59AFA9115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A0101-1421-43F1-B5B3-7FB82362701B}"/>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103327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BF81-443C-4B4F-8A89-0B353AF7B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B3155-62EC-4E54-B9D4-2B7067235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A9C4A-A06D-40E4-AEDB-FB014698C9EA}"/>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AAA52D8-6F79-4EF5-8837-085707EEB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ACF03-C25C-46B4-9814-DC2CD208D56A}"/>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233258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7D53-BCE6-4492-B8B4-30062DA90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EA2CA7-B7B2-4BF0-8317-C9B691E6B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7C5E7-A60F-46EC-A1C2-730753DED73F}"/>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94057539-A4E9-4BA7-9D64-578AEF81A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C0A57D-972E-4551-988D-E608AF7EE68C}"/>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057518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CD0-EB07-466A-A845-D922EA2528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B9010-AE4A-4033-A0BA-DC84556EC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827A68-1B35-4374-9098-2112E69CAC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A6AAFA-10AA-4FCB-8795-744E2F511C08}"/>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1C2124C5-EAC7-4EAB-907C-B0858A759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2569D-131D-484E-B266-15EF1880388B}"/>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235065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A43E-DFB8-4360-9154-D07B1DFFAE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A437D-7BF7-458F-8192-663F24719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8C7D3-500F-4F46-ABDB-496C37404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324F0-17BB-4A0E-A09F-F65B65C3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19B6C-6E2C-4BA2-BCE5-FBF02C3F4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599650-D15D-4368-9007-D7DB1ADAD5C4}"/>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8" name="Footer Placeholder 7">
            <a:extLst>
              <a:ext uri="{FF2B5EF4-FFF2-40B4-BE49-F238E27FC236}">
                <a16:creationId xmlns:a16="http://schemas.microsoft.com/office/drawing/2014/main" id="{F844EA22-839E-4655-B28C-04CCE9C3B1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4D9511-063F-40A5-8612-A085012E1D2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843274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E4FA-FC3F-4E0F-9A32-A260CB330E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48224-8BE1-4923-A845-4B52AF61F5B6}"/>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4" name="Footer Placeholder 3">
            <a:extLst>
              <a:ext uri="{FF2B5EF4-FFF2-40B4-BE49-F238E27FC236}">
                <a16:creationId xmlns:a16="http://schemas.microsoft.com/office/drawing/2014/main" id="{0547AA05-F136-4452-8AD3-6B44B8D3AC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09041B-2AF3-4B36-B9B1-3736E0B5392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3800944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EF093-CD77-4E71-A044-E376193759C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3" name="Footer Placeholder 2">
            <a:extLst>
              <a:ext uri="{FF2B5EF4-FFF2-40B4-BE49-F238E27FC236}">
                <a16:creationId xmlns:a16="http://schemas.microsoft.com/office/drawing/2014/main" id="{67C28A13-3473-4602-B6E2-00EC1E45E0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DD7041-3D9E-45C9-A024-E4A6B048EFA9}"/>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8898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24A892FA-4BA8-4BC9-8AAA-AF12B56F659E}"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293310111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1C0D-F8A5-4614-8E59-4398F332B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9C2A99-D35C-4040-88DB-006167BD5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B11962-9421-4D13-B84F-DF7E7557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BA1D0-2691-4F9D-82FD-B331BF9B8488}"/>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D41CFFD1-16EC-4EDC-8493-3996945ED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CCD26-7736-43F1-885E-D84CE41A9968}"/>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223174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E36A-7166-40FA-97FE-4E453A702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2962D7-6069-4382-8618-603A13A55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7A282-15A6-4FC5-88E5-71781A015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B091A-77EA-4F8B-8D9A-BD6F18331365}"/>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6" name="Footer Placeholder 5">
            <a:extLst>
              <a:ext uri="{FF2B5EF4-FFF2-40B4-BE49-F238E27FC236}">
                <a16:creationId xmlns:a16="http://schemas.microsoft.com/office/drawing/2014/main" id="{DB147F73-1EA4-45F5-9B41-A786B0AC5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7CBA8-A203-4AE3-8169-EB96045243D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2426824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87A-D8D5-4701-914B-E02815E5DA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5460F8-21C9-4AEC-8795-A78A7E82D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3F347-FAB6-4BCD-A4A9-80D183014600}"/>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BC0AD8A-6D4C-40A8-B1A1-465CAFDDB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D8BBB-2A91-41A1-80FA-10563D5F9054}"/>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4287281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BD327-3D35-403D-9504-B76F190B6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105E9E-B4FC-4133-B109-A72239C8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75C88-AA89-49AA-890E-5F9976FF13C1}"/>
              </a:ext>
            </a:extLst>
          </p:cNvPr>
          <p:cNvSpPr>
            <a:spLocks noGrp="1"/>
          </p:cNvSpPr>
          <p:nvPr>
            <p:ph type="dt" sz="half" idx="10"/>
          </p:nvPr>
        </p:nvSpPr>
        <p:spPr/>
        <p:txBody>
          <a:body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C6B7A72B-2B06-465A-B474-C6FB4B16F4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45A10-8A96-49A1-8861-C7BF75B98C30}"/>
              </a:ext>
            </a:extLst>
          </p:cNvPr>
          <p:cNvSpPr>
            <a:spLocks noGrp="1"/>
          </p:cNvSpPr>
          <p:nvPr>
            <p:ph type="sldNum" sz="quarter" idx="12"/>
          </p:nvPr>
        </p:nvSpPr>
        <p:spPr/>
        <p:txBody>
          <a:bodyPr/>
          <a:lstStyle/>
          <a:p>
            <a:fld id="{BDF28A8E-1378-4FCD-A634-131B437C7586}" type="slidenum">
              <a:rPr lang="en-GB" smtClean="0"/>
              <a:t>‹#›</a:t>
            </a:fld>
            <a:endParaRPr lang="en-GB"/>
          </a:p>
        </p:txBody>
      </p:sp>
    </p:spTree>
    <p:extLst>
      <p:ext uri="{BB962C8B-B14F-4D97-AF65-F5344CB8AC3E}">
        <p14:creationId xmlns:p14="http://schemas.microsoft.com/office/powerpoint/2010/main" val="192391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A892FA-4BA8-4BC9-8AAA-AF12B56F65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346760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A892FA-4BA8-4BC9-8AAA-AF12B56F659E}"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209457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4A892FA-4BA8-4BC9-8AAA-AF12B56F659E}"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64012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892FA-4BA8-4BC9-8AAA-AF12B56F659E}"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134320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A892FA-4BA8-4BC9-8AAA-AF12B56F65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3FCEB3-5EBB-4BCF-89FA-E35FE88A58D3}" type="slidenum">
              <a:rPr lang="en-GB" smtClean="0"/>
              <a:t>‹#›</a:t>
            </a:fld>
            <a:endParaRPr lang="en-GB"/>
          </a:p>
        </p:txBody>
      </p:sp>
    </p:spTree>
    <p:extLst>
      <p:ext uri="{BB962C8B-B14F-4D97-AF65-F5344CB8AC3E}">
        <p14:creationId xmlns:p14="http://schemas.microsoft.com/office/powerpoint/2010/main" val="305573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24A892FA-4BA8-4BC9-8AAA-AF12B56F659E}"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0E3FCEB3-5EBB-4BCF-89FA-E35FE88A58D3}"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72277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A892FA-4BA8-4BC9-8AAA-AF12B56F659E}" type="datetimeFigureOut">
              <a:rPr lang="en-GB" smtClean="0"/>
              <a:t>17/09/2020</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3FCEB3-5EBB-4BCF-89FA-E35FE88A58D3}"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262363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D3782-DA33-49AD-8890-65A74F5BDE49}" type="datetimeFigureOut">
              <a:rPr lang="en-GB" smtClean="0"/>
              <a:t>17/09/2020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A334-34D1-4831-B16F-C4053B1F3DD1}" type="slidenum">
              <a:rPr lang="en-GB" smtClean="0"/>
              <a:t>‹#›</a:t>
            </a:fld>
            <a:endParaRPr lang="en-GB"/>
          </a:p>
        </p:txBody>
      </p:sp>
    </p:spTree>
    <p:extLst>
      <p:ext uri="{BB962C8B-B14F-4D97-AF65-F5344CB8AC3E}">
        <p14:creationId xmlns:p14="http://schemas.microsoft.com/office/powerpoint/2010/main" val="14962581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A6436-FFA7-40E8-B23C-2B668EDBA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8887B-C17B-4AEB-A1A9-D7C72B8F6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AE6E-EC70-4E44-8FA0-4BF1C5994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257FB-967F-42BA-A945-1EB26B5C24F7}" type="datetimeFigureOut">
              <a:rPr lang="en-GB" smtClean="0"/>
              <a:t>17/09/2020</a:t>
            </a:fld>
            <a:endParaRPr lang="en-GB"/>
          </a:p>
        </p:txBody>
      </p:sp>
      <p:sp>
        <p:nvSpPr>
          <p:cNvPr id="5" name="Footer Placeholder 4">
            <a:extLst>
              <a:ext uri="{FF2B5EF4-FFF2-40B4-BE49-F238E27FC236}">
                <a16:creationId xmlns:a16="http://schemas.microsoft.com/office/drawing/2014/main" id="{36020066-FDDD-4D07-83AC-35D00A64F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0E67F-0415-42FD-805F-9A5958791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8A8E-1378-4FCD-A634-131B437C7586}" type="slidenum">
              <a:rPr lang="en-GB" smtClean="0"/>
              <a:t>‹#›</a:t>
            </a:fld>
            <a:endParaRPr lang="en-GB"/>
          </a:p>
        </p:txBody>
      </p:sp>
    </p:spTree>
    <p:extLst>
      <p:ext uri="{BB962C8B-B14F-4D97-AF65-F5344CB8AC3E}">
        <p14:creationId xmlns:p14="http://schemas.microsoft.com/office/powerpoint/2010/main" val="4993874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274284" y="-245660"/>
            <a:ext cx="6351109" cy="6898400"/>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4112070" y="6202908"/>
            <a:ext cx="8283218" cy="655092"/>
          </a:xfrm>
          <a:prstGeom prst="rect">
            <a:avLst/>
          </a:prstGeom>
        </p:spPr>
      </p:pic>
      <p:sp>
        <p:nvSpPr>
          <p:cNvPr id="6" name="TextBox 5"/>
          <p:cNvSpPr txBox="1"/>
          <p:nvPr/>
        </p:nvSpPr>
        <p:spPr>
          <a:xfrm>
            <a:off x="4691921" y="839654"/>
            <a:ext cx="5561351"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Who was the first black student to graduate from the University of Mississippi?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2. Campaign C and the Children’s Crusade took place in which city in Alabama?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3. What was set up by Stalin to control all of the communist parties of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4. What were NATO and the Warsaw 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ontrols>
      <mc:AlternateContent xmlns:mc="http://schemas.openxmlformats.org/markup-compatibility/2006">
        <mc:Choice xmlns:v="urn:schemas-microsoft-com:vml" Requires="v">
          <p:control spid="1026"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686412" y="5388710"/>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450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43"/>
            <a:ext cx="10972800" cy="1143000"/>
          </a:xfrm>
        </p:spPr>
        <p:txBody>
          <a:bodyPr/>
          <a:lstStyle/>
          <a:p>
            <a:r>
              <a:rPr lang="en-GB" dirty="0">
                <a:solidFill>
                  <a:schemeClr val="accent2">
                    <a:lumMod val="75000"/>
                  </a:schemeClr>
                </a:solidFill>
              </a:rPr>
              <a:t>Exam question</a:t>
            </a:r>
          </a:p>
        </p:txBody>
      </p:sp>
      <p:sp>
        <p:nvSpPr>
          <p:cNvPr id="3" name="Content Placeholder 2"/>
          <p:cNvSpPr>
            <a:spLocks noGrp="1"/>
          </p:cNvSpPr>
          <p:nvPr>
            <p:ph idx="1"/>
          </p:nvPr>
        </p:nvSpPr>
        <p:spPr>
          <a:xfrm>
            <a:off x="609600" y="1510748"/>
            <a:ext cx="6652591" cy="4850295"/>
          </a:xfrm>
        </p:spPr>
        <p:txBody>
          <a:bodyPr>
            <a:normAutofit fontScale="92500" lnSpcReduction="10000"/>
          </a:bodyPr>
          <a:lstStyle/>
          <a:p>
            <a:pPr marL="0" indent="0">
              <a:buNone/>
            </a:pPr>
            <a:r>
              <a:rPr lang="en-GB" dirty="0">
                <a:solidFill>
                  <a:schemeClr val="accent6">
                    <a:lumMod val="75000"/>
                  </a:schemeClr>
                </a:solidFill>
              </a:rPr>
              <a:t>Describe and explain 2 features of England’s war with France between 1522-1525. (6)</a:t>
            </a:r>
          </a:p>
          <a:p>
            <a:pPr marL="0" indent="0">
              <a:buNone/>
            </a:pPr>
            <a:endParaRPr lang="en-GB" sz="1500" dirty="0">
              <a:solidFill>
                <a:schemeClr val="accent6">
                  <a:lumMod val="75000"/>
                </a:schemeClr>
              </a:solidFill>
            </a:endParaRPr>
          </a:p>
          <a:p>
            <a:pPr marL="0" indent="0">
              <a:buNone/>
            </a:pPr>
            <a:r>
              <a:rPr lang="en-GB" sz="2400" dirty="0">
                <a:solidFill>
                  <a:schemeClr val="accent6">
                    <a:lumMod val="75000"/>
                  </a:schemeClr>
                </a:solidFill>
              </a:rPr>
              <a:t>Feature 1:</a:t>
            </a:r>
          </a:p>
          <a:p>
            <a:pPr marL="0" indent="0">
              <a:buNone/>
            </a:pPr>
            <a:r>
              <a:rPr lang="en-GB" sz="2400" dirty="0">
                <a:solidFill>
                  <a:schemeClr val="accent6">
                    <a:lumMod val="75000"/>
                  </a:schemeClr>
                </a:solidFill>
              </a:rPr>
              <a:t>____________________________________________________________________________________________________________________________________________________</a:t>
            </a:r>
          </a:p>
          <a:p>
            <a:pPr marL="0" indent="0">
              <a:buNone/>
            </a:pPr>
            <a:endParaRPr lang="en-GB" sz="2400" dirty="0">
              <a:solidFill>
                <a:schemeClr val="accent6">
                  <a:lumMod val="75000"/>
                </a:schemeClr>
              </a:solidFill>
            </a:endParaRPr>
          </a:p>
          <a:p>
            <a:pPr marL="0" indent="0">
              <a:buNone/>
            </a:pPr>
            <a:r>
              <a:rPr lang="en-GB" sz="2400" dirty="0">
                <a:solidFill>
                  <a:schemeClr val="accent6">
                    <a:lumMod val="75000"/>
                  </a:schemeClr>
                </a:solidFill>
              </a:rPr>
              <a:t>Feature 2:</a:t>
            </a:r>
          </a:p>
          <a:p>
            <a:pPr marL="0" indent="0">
              <a:buNone/>
            </a:pPr>
            <a:r>
              <a:rPr lang="en-GB" sz="2400" dirty="0">
                <a:solidFill>
                  <a:schemeClr val="accent6">
                    <a:lumMod val="75000"/>
                  </a:schemeClr>
                </a:solidFill>
              </a:rPr>
              <a:t>____________________________________________________________________________________________________________________________________________________</a:t>
            </a:r>
          </a:p>
          <a:p>
            <a:pPr marL="0" indent="0">
              <a:buNone/>
            </a:pPr>
            <a:endParaRPr lang="en-GB" dirty="0">
              <a:solidFill>
                <a:schemeClr val="accent6">
                  <a:lumMod val="75000"/>
                </a:schemeClr>
              </a:solidFill>
            </a:endParaRPr>
          </a:p>
        </p:txBody>
      </p:sp>
      <p:sp>
        <p:nvSpPr>
          <p:cNvPr id="6" name="TextBox 5"/>
          <p:cNvSpPr txBox="1"/>
          <p:nvPr/>
        </p:nvSpPr>
        <p:spPr>
          <a:xfrm>
            <a:off x="7391621" y="590421"/>
            <a:ext cx="4652838" cy="3785652"/>
          </a:xfrm>
          <a:prstGeom prst="rect">
            <a:avLst/>
          </a:prstGeom>
          <a:solidFill>
            <a:schemeClr val="accent2">
              <a:lumMod val="75000"/>
            </a:schemeClr>
          </a:solidFill>
        </p:spPr>
        <p:txBody>
          <a:bodyPr wrap="square" rtlCol="0">
            <a:spAutoFit/>
          </a:bodyPr>
          <a:lstStyle/>
          <a:p>
            <a:r>
              <a:rPr lang="en-GB" sz="2400" u="sng" dirty="0">
                <a:solidFill>
                  <a:schemeClr val="bg1"/>
                </a:solidFill>
              </a:rPr>
              <a:t>Sentence starters to help you:</a:t>
            </a:r>
          </a:p>
          <a:p>
            <a:pPr marL="285750" indent="-285750">
              <a:buFontTx/>
              <a:buChar char="-"/>
            </a:pPr>
            <a:r>
              <a:rPr lang="en-GB" sz="2400" dirty="0">
                <a:solidFill>
                  <a:schemeClr val="bg1"/>
                </a:solidFill>
              </a:rPr>
              <a:t>One key feature of…</a:t>
            </a:r>
          </a:p>
          <a:p>
            <a:pPr marL="285750" indent="-285750">
              <a:buFontTx/>
              <a:buChar char="-"/>
            </a:pPr>
            <a:r>
              <a:rPr lang="en-GB" sz="2400" dirty="0">
                <a:solidFill>
                  <a:schemeClr val="bg1"/>
                </a:solidFill>
              </a:rPr>
              <a:t>This meant that…</a:t>
            </a:r>
          </a:p>
          <a:p>
            <a:pPr marL="285750" indent="-285750">
              <a:buFontTx/>
              <a:buChar char="-"/>
            </a:pPr>
            <a:r>
              <a:rPr lang="en-GB" sz="2400" dirty="0">
                <a:solidFill>
                  <a:schemeClr val="bg1"/>
                </a:solidFill>
              </a:rPr>
              <a:t>This was important at that time…</a:t>
            </a:r>
          </a:p>
          <a:p>
            <a:pPr marL="285750" indent="-285750">
              <a:buFontTx/>
              <a:buChar char="-"/>
            </a:pPr>
            <a:r>
              <a:rPr lang="en-GB" sz="2400" dirty="0">
                <a:solidFill>
                  <a:schemeClr val="bg1"/>
                </a:solidFill>
              </a:rPr>
              <a:t>This was important because…</a:t>
            </a:r>
          </a:p>
          <a:p>
            <a:pPr marL="285750" indent="-285750">
              <a:buFontTx/>
              <a:buChar char="-"/>
            </a:pPr>
            <a:r>
              <a:rPr lang="en-GB" sz="2400" dirty="0">
                <a:solidFill>
                  <a:schemeClr val="bg1"/>
                </a:solidFill>
              </a:rPr>
              <a:t>Another key feature of…</a:t>
            </a:r>
          </a:p>
          <a:p>
            <a:pPr marL="285750" indent="-285750">
              <a:buFontTx/>
              <a:buChar char="-"/>
            </a:pPr>
            <a:r>
              <a:rPr lang="en-GB" sz="2400" dirty="0">
                <a:solidFill>
                  <a:schemeClr val="bg1"/>
                </a:solidFill>
              </a:rPr>
              <a:t>This was significant as…</a:t>
            </a:r>
          </a:p>
          <a:p>
            <a:pPr marL="285750" indent="-285750">
              <a:buFontTx/>
              <a:buChar char="-"/>
            </a:pPr>
            <a:r>
              <a:rPr lang="en-GB" sz="2400" dirty="0">
                <a:solidFill>
                  <a:schemeClr val="bg1"/>
                </a:solidFill>
              </a:rPr>
              <a:t>This led to…</a:t>
            </a:r>
          </a:p>
          <a:p>
            <a:pPr marL="285750" indent="-285750">
              <a:buFontTx/>
              <a:buChar char="-"/>
            </a:pPr>
            <a:r>
              <a:rPr lang="en-GB" sz="2400" dirty="0">
                <a:solidFill>
                  <a:schemeClr val="bg1"/>
                </a:solidFill>
              </a:rPr>
              <a:t>This meant that…</a:t>
            </a:r>
          </a:p>
        </p:txBody>
      </p:sp>
      <p:sp>
        <p:nvSpPr>
          <p:cNvPr id="7" name="TextBox 6"/>
          <p:cNvSpPr txBox="1"/>
          <p:nvPr/>
        </p:nvSpPr>
        <p:spPr>
          <a:xfrm>
            <a:off x="7391621" y="4374753"/>
            <a:ext cx="4637819" cy="1938992"/>
          </a:xfrm>
          <a:prstGeom prst="rect">
            <a:avLst/>
          </a:prstGeom>
          <a:noFill/>
          <a:ln>
            <a:solidFill>
              <a:schemeClr val="accent2">
                <a:lumMod val="75000"/>
              </a:schemeClr>
            </a:solidFill>
          </a:ln>
        </p:spPr>
        <p:txBody>
          <a:bodyPr wrap="square" rtlCol="0">
            <a:spAutoFit/>
          </a:bodyPr>
          <a:lstStyle/>
          <a:p>
            <a:r>
              <a:rPr lang="en-GB" sz="2400" b="1" u="sng" dirty="0">
                <a:solidFill>
                  <a:schemeClr val="accent2">
                    <a:lumMod val="75000"/>
                  </a:schemeClr>
                </a:solidFill>
              </a:rPr>
              <a:t>Top tip:</a:t>
            </a:r>
          </a:p>
          <a:p>
            <a:pPr marL="285750" indent="-285750">
              <a:buFontTx/>
              <a:buChar char="-"/>
            </a:pPr>
            <a:r>
              <a:rPr lang="en-GB" sz="2400" dirty="0">
                <a:solidFill>
                  <a:schemeClr val="accent2">
                    <a:lumMod val="75000"/>
                  </a:schemeClr>
                </a:solidFill>
              </a:rPr>
              <a:t>Describe 1 feature and explain it.</a:t>
            </a:r>
          </a:p>
          <a:p>
            <a:pPr marL="285750" indent="-285750">
              <a:buFontTx/>
              <a:buChar char="-"/>
            </a:pPr>
            <a:r>
              <a:rPr lang="en-GB" sz="2400" dirty="0">
                <a:solidFill>
                  <a:schemeClr val="accent2">
                    <a:lumMod val="75000"/>
                  </a:schemeClr>
                </a:solidFill>
              </a:rPr>
              <a:t>Describe a 2</a:t>
            </a:r>
            <a:r>
              <a:rPr lang="en-GB" sz="2400" baseline="30000" dirty="0">
                <a:solidFill>
                  <a:schemeClr val="accent2">
                    <a:lumMod val="75000"/>
                  </a:schemeClr>
                </a:solidFill>
              </a:rPr>
              <a:t>nd</a:t>
            </a:r>
            <a:r>
              <a:rPr lang="en-GB" sz="2400" dirty="0">
                <a:solidFill>
                  <a:schemeClr val="accent2">
                    <a:lumMod val="75000"/>
                  </a:schemeClr>
                </a:solidFill>
              </a:rPr>
              <a:t> feature and explain it</a:t>
            </a:r>
            <a:r>
              <a:rPr lang="en-GB" dirty="0">
                <a:solidFill>
                  <a:schemeClr val="accent2">
                    <a:lumMod val="75000"/>
                  </a:schemeClr>
                </a:solidFill>
              </a:rPr>
              <a:t>.</a:t>
            </a:r>
          </a:p>
        </p:txBody>
      </p:sp>
      <p:sp>
        <p:nvSpPr>
          <p:cNvPr id="9" name="TextBox 5">
            <a:extLst>
              <a:ext uri="{FF2B5EF4-FFF2-40B4-BE49-F238E27FC236}">
                <a16:creationId xmlns:a16="http://schemas.microsoft.com/office/drawing/2014/main" id="{2287CA7E-BA9B-404C-916E-6A658A102662}"/>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305644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237761"/>
            <a:ext cx="11550315" cy="1143000"/>
          </a:xfrm>
        </p:spPr>
        <p:txBody>
          <a:bodyPr>
            <a:noAutofit/>
          </a:bodyPr>
          <a:lstStyle/>
          <a:p>
            <a:r>
              <a:rPr lang="en-GB" dirty="0">
                <a:solidFill>
                  <a:schemeClr val="accent2">
                    <a:lumMod val="75000"/>
                  </a:schemeClr>
                </a:solidFill>
              </a:rPr>
              <a:t>Peer assess your partner’s work</a:t>
            </a:r>
          </a:p>
        </p:txBody>
      </p:sp>
      <p:sp>
        <p:nvSpPr>
          <p:cNvPr id="3" name="Content Placeholder 2"/>
          <p:cNvSpPr>
            <a:spLocks noGrp="1"/>
          </p:cNvSpPr>
          <p:nvPr>
            <p:ph idx="1"/>
          </p:nvPr>
        </p:nvSpPr>
        <p:spPr>
          <a:xfrm>
            <a:off x="368968" y="1380761"/>
            <a:ext cx="5222977" cy="4799841"/>
          </a:xfrm>
          <a:ln>
            <a:solidFill>
              <a:schemeClr val="accent6">
                <a:lumMod val="75000"/>
              </a:schemeClr>
            </a:solidFill>
          </a:ln>
        </p:spPr>
        <p:txBody>
          <a:bodyPr>
            <a:normAutofit/>
          </a:bodyPr>
          <a:lstStyle/>
          <a:p>
            <a:pPr marL="0" indent="0">
              <a:buNone/>
            </a:pPr>
            <a:r>
              <a:rPr lang="en-GB" sz="2400" dirty="0">
                <a:solidFill>
                  <a:schemeClr val="accent6">
                    <a:lumMod val="75000"/>
                  </a:schemeClr>
                </a:solidFill>
              </a:rPr>
              <a:t>Use the mark scheme to help you decide what mark your partner’s answer should be.</a:t>
            </a:r>
          </a:p>
          <a:p>
            <a:pPr marL="0" indent="0">
              <a:buNone/>
            </a:pPr>
            <a:endParaRPr lang="en-GB" sz="2400" dirty="0">
              <a:solidFill>
                <a:schemeClr val="accent6">
                  <a:lumMod val="75000"/>
                </a:schemeClr>
              </a:solidFill>
            </a:endParaRPr>
          </a:p>
          <a:p>
            <a:pPr marL="0" indent="0">
              <a:buNone/>
            </a:pPr>
            <a:r>
              <a:rPr lang="en-GB" sz="2400" dirty="0">
                <a:solidFill>
                  <a:schemeClr val="accent6">
                    <a:lumMod val="75000"/>
                  </a:schemeClr>
                </a:solidFill>
              </a:rPr>
              <a:t>Using the mark scheme, give it a </a:t>
            </a:r>
            <a:r>
              <a:rPr lang="en-GB" sz="2400" u="sng" dirty="0">
                <a:solidFill>
                  <a:schemeClr val="accent6">
                    <a:lumMod val="75000"/>
                  </a:schemeClr>
                </a:solidFill>
              </a:rPr>
              <a:t>What Went Well </a:t>
            </a:r>
            <a:r>
              <a:rPr lang="en-GB" sz="2400" dirty="0">
                <a:solidFill>
                  <a:schemeClr val="accent6">
                    <a:lumMod val="75000"/>
                  </a:schemeClr>
                </a:solidFill>
              </a:rPr>
              <a:t>and an </a:t>
            </a:r>
            <a:r>
              <a:rPr lang="en-GB" sz="2400" u="sng" dirty="0">
                <a:solidFill>
                  <a:schemeClr val="accent6">
                    <a:lumMod val="75000"/>
                  </a:schemeClr>
                </a:solidFill>
              </a:rPr>
              <a:t>Even Better If</a:t>
            </a:r>
            <a:r>
              <a:rPr lang="en-GB" sz="2400" dirty="0">
                <a:solidFill>
                  <a:schemeClr val="accent6">
                    <a:lumMod val="75000"/>
                  </a:schemeClr>
                </a:solidFill>
              </a:rPr>
              <a:t>.</a:t>
            </a:r>
          </a:p>
        </p:txBody>
      </p:sp>
      <p:sp>
        <p:nvSpPr>
          <p:cNvPr id="5" name="Content Placeholder 2"/>
          <p:cNvSpPr txBox="1">
            <a:spLocks/>
          </p:cNvSpPr>
          <p:nvPr/>
        </p:nvSpPr>
        <p:spPr>
          <a:xfrm>
            <a:off x="5591945" y="1380760"/>
            <a:ext cx="6327339" cy="4799842"/>
          </a:xfrm>
          <a:prstGeom prst="rect">
            <a:avLst/>
          </a:prstGeom>
          <a:noFill/>
          <a:ln w="9525" cap="flat" cmpd="sng" algn="ctr">
            <a:solidFill>
              <a:schemeClr val="accent6">
                <a:lumMod val="75000"/>
              </a:schemeClr>
            </a:solidFill>
            <a:prstDash val="solid"/>
          </a:ln>
        </p:spPr>
        <p:style>
          <a:lnRef idx="2">
            <a:schemeClr val="dk1"/>
          </a:lnRef>
          <a:fillRef idx="1">
            <a:schemeClr val="lt1"/>
          </a:fillRef>
          <a:effectRef idx="0">
            <a:schemeClr val="dk1"/>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None/>
            </a:pPr>
            <a:r>
              <a:rPr lang="en-GB" sz="2400" b="1" u="sng" dirty="0">
                <a:solidFill>
                  <a:schemeClr val="accent6">
                    <a:lumMod val="75000"/>
                  </a:schemeClr>
                </a:solidFill>
              </a:rPr>
              <a:t>Breakdown of the mark scheme</a:t>
            </a:r>
          </a:p>
          <a:p>
            <a:r>
              <a:rPr lang="en-GB" dirty="0">
                <a:solidFill>
                  <a:schemeClr val="accent6">
                    <a:lumMod val="75000"/>
                  </a:schemeClr>
                </a:solidFill>
              </a:rPr>
              <a:t>Award one mark for one valid feature.</a:t>
            </a:r>
          </a:p>
          <a:p>
            <a:r>
              <a:rPr lang="en-GB" dirty="0">
                <a:solidFill>
                  <a:schemeClr val="accent6">
                    <a:lumMod val="75000"/>
                  </a:schemeClr>
                </a:solidFill>
              </a:rPr>
              <a:t>Award a second mark for a second valid feature. </a:t>
            </a:r>
          </a:p>
          <a:p>
            <a:r>
              <a:rPr lang="en-GB" dirty="0">
                <a:solidFill>
                  <a:schemeClr val="accent6">
                    <a:lumMod val="75000"/>
                  </a:schemeClr>
                </a:solidFill>
              </a:rPr>
              <a:t>The third mark should be awarded for supporting information for feature 1. </a:t>
            </a:r>
          </a:p>
          <a:p>
            <a:r>
              <a:rPr lang="en-GB" dirty="0">
                <a:solidFill>
                  <a:schemeClr val="accent6">
                    <a:lumMod val="75000"/>
                  </a:schemeClr>
                </a:solidFill>
              </a:rPr>
              <a:t>The fourth mark should be awarded for supporting information for feature 2.</a:t>
            </a:r>
            <a:endParaRPr lang="en-GB" sz="3600" b="1" dirty="0">
              <a:solidFill>
                <a:schemeClr val="accent6">
                  <a:lumMod val="75000"/>
                </a:schemeClr>
              </a:solidFill>
            </a:endParaRPr>
          </a:p>
          <a:p>
            <a:pPr>
              <a:buFontTx/>
              <a:buNone/>
            </a:pPr>
            <a:endParaRPr lang="en-GB" sz="2400" dirty="0">
              <a:solidFill>
                <a:srgbClr val="7030A0"/>
              </a:solidFill>
              <a:latin typeface="Comic Sans MS" pitchFamily="66" charset="0"/>
            </a:endParaRPr>
          </a:p>
          <a:p>
            <a:pPr>
              <a:buFontTx/>
              <a:buNone/>
            </a:pPr>
            <a:endParaRPr lang="en-GB" sz="2400" dirty="0">
              <a:solidFill>
                <a:srgbClr val="7030A0"/>
              </a:solidFill>
              <a:latin typeface="Comic Sans MS" pitchFamily="66" charset="0"/>
            </a:endParaRPr>
          </a:p>
        </p:txBody>
      </p:sp>
      <p:pic>
        <p:nvPicPr>
          <p:cNvPr id="6" name="Picture 5"/>
          <p:cNvPicPr>
            <a:picLocks noChangeAspect="1"/>
          </p:cNvPicPr>
          <p:nvPr/>
        </p:nvPicPr>
        <p:blipFill>
          <a:blip r:embed="rId2">
            <a:clrChange>
              <a:clrFrom>
                <a:srgbClr val="000000"/>
              </a:clrFrom>
              <a:clrTo>
                <a:srgbClr val="000000">
                  <a:alpha val="0"/>
                </a:srgbClr>
              </a:clrTo>
            </a:clrChange>
          </a:blip>
          <a:stretch>
            <a:fillRect/>
          </a:stretch>
        </p:blipFill>
        <p:spPr>
          <a:xfrm>
            <a:off x="476876" y="4623237"/>
            <a:ext cx="1640682" cy="1557365"/>
          </a:xfrm>
          <a:prstGeom prst="rect">
            <a:avLst/>
          </a:prstGeom>
        </p:spPr>
      </p:pic>
      <p:pic>
        <p:nvPicPr>
          <p:cNvPr id="1026" name="Picture 2" descr="http://4.bp.blogspot.com/-axneddBpqf0/U5X7T--bSaI/AAAAAAAAIQQ/D6E-xVzc1Y0/s1600/thinking-emoticon.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5517" y="4251728"/>
            <a:ext cx="1966428" cy="19288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5">
            <a:extLst>
              <a:ext uri="{FF2B5EF4-FFF2-40B4-BE49-F238E27FC236}">
                <a16:creationId xmlns:a16="http://schemas.microsoft.com/office/drawing/2014/main" id="{891FE36E-D620-4CC4-A880-918531922E70}"/>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39639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44565" y="342221"/>
            <a:ext cx="9955704" cy="1009650"/>
          </a:xfrm>
        </p:spPr>
        <p:txBody>
          <a:bodyPr>
            <a:normAutofit/>
          </a:bodyPr>
          <a:lstStyle/>
          <a:p>
            <a:pPr eaLnBrk="1" hangingPunct="1"/>
            <a:r>
              <a:rPr lang="en-GB" sz="4800" dirty="0">
                <a:solidFill>
                  <a:schemeClr val="accent2">
                    <a:lumMod val="75000"/>
                  </a:schemeClr>
                </a:solidFill>
                <a:latin typeface="+mn-lt"/>
              </a:rPr>
              <a:t>Plenary Progress Check</a:t>
            </a:r>
          </a:p>
        </p:txBody>
      </p:sp>
      <p:sp>
        <p:nvSpPr>
          <p:cNvPr id="4" name="Up Arrow 3"/>
          <p:cNvSpPr/>
          <p:nvPr/>
        </p:nvSpPr>
        <p:spPr>
          <a:xfrm>
            <a:off x="574247" y="1306104"/>
            <a:ext cx="998633" cy="4781785"/>
          </a:xfrm>
          <a:prstGeom prst="up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CC0099"/>
              </a:solidFill>
            </a:endParaRPr>
          </a:p>
        </p:txBody>
      </p:sp>
      <p:sp>
        <p:nvSpPr>
          <p:cNvPr id="12292" name="TextBox 4"/>
          <p:cNvSpPr txBox="1">
            <a:spLocks noChangeArrowheads="1"/>
          </p:cNvSpPr>
          <p:nvPr/>
        </p:nvSpPr>
        <p:spPr bwMode="auto">
          <a:xfrm>
            <a:off x="1747830" y="1693923"/>
            <a:ext cx="865272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eaLnBrk="1" hangingPunct="1"/>
            <a:r>
              <a:rPr lang="en-GB" sz="2800" dirty="0">
                <a:solidFill>
                  <a:srgbClr val="00B050"/>
                </a:solidFill>
                <a:latin typeface="+mn-lt"/>
              </a:rPr>
              <a:t>I think I can evaluate the extent of success Wolsey’s policies were towards France. I can look for links within my arguments to come to an informed judgement. (7/8) </a:t>
            </a:r>
          </a:p>
        </p:txBody>
      </p:sp>
      <p:sp>
        <p:nvSpPr>
          <p:cNvPr id="12293" name="TextBox 5"/>
          <p:cNvSpPr txBox="1">
            <a:spLocks noChangeArrowheads="1"/>
          </p:cNvSpPr>
          <p:nvPr/>
        </p:nvSpPr>
        <p:spPr bwMode="auto">
          <a:xfrm>
            <a:off x="1747354" y="3672650"/>
            <a:ext cx="856502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eaLnBrk="1" hangingPunct="1"/>
            <a:r>
              <a:rPr lang="en-GB" sz="2800" dirty="0">
                <a:solidFill>
                  <a:srgbClr val="CC9900"/>
                </a:solidFill>
                <a:latin typeface="+mn-lt"/>
              </a:rPr>
              <a:t>I think I can explain some of the successes and failings of foreign policy with France. I can use connectives to support my ideas and develop my arguments. (5/6)</a:t>
            </a:r>
            <a:endParaRPr lang="en-GB" sz="2800" b="1" dirty="0">
              <a:solidFill>
                <a:srgbClr val="CC9900"/>
              </a:solidFill>
              <a:latin typeface="+mn-lt"/>
            </a:endParaRPr>
          </a:p>
        </p:txBody>
      </p:sp>
      <p:sp>
        <p:nvSpPr>
          <p:cNvPr id="12294" name="TextBox 6"/>
          <p:cNvSpPr txBox="1">
            <a:spLocks noChangeArrowheads="1"/>
          </p:cNvSpPr>
          <p:nvPr/>
        </p:nvSpPr>
        <p:spPr bwMode="auto">
          <a:xfrm>
            <a:off x="1642754" y="5529991"/>
            <a:ext cx="89064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eaLnBrk="1" hangingPunct="1"/>
            <a:r>
              <a:rPr lang="en-GB" sz="2800" dirty="0">
                <a:solidFill>
                  <a:srgbClr val="FF0000"/>
                </a:solidFill>
                <a:latin typeface="+mn-lt"/>
              </a:rPr>
              <a:t>I think I can describe key developments of foreign policy with France. (4)</a:t>
            </a:r>
            <a:endParaRPr lang="en-GB" sz="2800" b="1" dirty="0">
              <a:solidFill>
                <a:srgbClr val="FF0000"/>
              </a:solidFill>
              <a:latin typeface="+mn-lt"/>
            </a:endParaRPr>
          </a:p>
        </p:txBody>
      </p:sp>
      <p:pic>
        <p:nvPicPr>
          <p:cNvPr id="13" name="Picture 2" descr="http://climatekids.nasa.gov/review/power-up/game-awards-400.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76162" b="30472"/>
          <a:stretch/>
        </p:blipFill>
        <p:spPr bwMode="auto">
          <a:xfrm rot="20700000">
            <a:off x="10524724" y="5174300"/>
            <a:ext cx="1368152" cy="13667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climatekids.nasa.gov/review/power-up/game-awards-400.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5092" r="49815" b="30472"/>
          <a:stretch/>
        </p:blipFill>
        <p:spPr bwMode="auto">
          <a:xfrm>
            <a:off x="10486855" y="3436617"/>
            <a:ext cx="1440160" cy="1366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climatekids.nasa.gov/review/power-up/game-awards-400.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184" t="-70" r="24724" b="30471"/>
          <a:stretch/>
        </p:blipFill>
        <p:spPr bwMode="auto">
          <a:xfrm rot="300000">
            <a:off x="10488721" y="1740586"/>
            <a:ext cx="1440160" cy="13681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a:extLst>
              <a:ext uri="{FF2B5EF4-FFF2-40B4-BE49-F238E27FC236}">
                <a16:creationId xmlns:a16="http://schemas.microsoft.com/office/drawing/2014/main" id="{96B411A8-C099-4184-A457-F5DF07842C92}"/>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221447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8057-CEA9-4CD0-94B0-D4E48E238F0E}"/>
              </a:ext>
            </a:extLst>
          </p:cNvPr>
          <p:cNvSpPr>
            <a:spLocks noGrp="1"/>
          </p:cNvSpPr>
          <p:nvPr>
            <p:ph type="title"/>
          </p:nvPr>
        </p:nvSpPr>
        <p:spPr>
          <a:xfrm>
            <a:off x="742122" y="573819"/>
            <a:ext cx="10972800" cy="1143000"/>
          </a:xfrm>
        </p:spPr>
        <p:txBody>
          <a:bodyPr/>
          <a:lstStyle/>
          <a:p>
            <a:r>
              <a:rPr lang="en-GB" dirty="0">
                <a:solidFill>
                  <a:schemeClr val="accent2">
                    <a:lumMod val="75000"/>
                  </a:schemeClr>
                </a:solidFill>
              </a:rPr>
              <a:t>Homework</a:t>
            </a:r>
          </a:p>
        </p:txBody>
      </p:sp>
      <p:sp>
        <p:nvSpPr>
          <p:cNvPr id="3" name="Content Placeholder 2">
            <a:extLst>
              <a:ext uri="{FF2B5EF4-FFF2-40B4-BE49-F238E27FC236}">
                <a16:creationId xmlns:a16="http://schemas.microsoft.com/office/drawing/2014/main" id="{E82A4B5F-9197-43CF-8AA2-35405811E99D}"/>
              </a:ext>
            </a:extLst>
          </p:cNvPr>
          <p:cNvSpPr>
            <a:spLocks noGrp="1"/>
          </p:cNvSpPr>
          <p:nvPr>
            <p:ph idx="1"/>
          </p:nvPr>
        </p:nvSpPr>
        <p:spPr/>
        <p:txBody>
          <a:bodyPr>
            <a:normAutofit lnSpcReduction="10000"/>
          </a:bodyPr>
          <a:lstStyle/>
          <a:p>
            <a:pPr marL="514350" indent="-514350">
              <a:buClr>
                <a:schemeClr val="accent2">
                  <a:lumMod val="75000"/>
                </a:schemeClr>
              </a:buClr>
              <a:buFont typeface="+mj-lt"/>
              <a:buAutoNum type="arabicPeriod"/>
            </a:pPr>
            <a:r>
              <a:rPr lang="en-GB" dirty="0">
                <a:solidFill>
                  <a:schemeClr val="accent6">
                    <a:lumMod val="75000"/>
                  </a:schemeClr>
                </a:solidFill>
              </a:rPr>
              <a:t>How was Charles V related to Catherine of Aragon?</a:t>
            </a:r>
          </a:p>
          <a:p>
            <a:pPr marL="514350" indent="-514350">
              <a:buClr>
                <a:schemeClr val="accent2">
                  <a:lumMod val="75000"/>
                </a:schemeClr>
              </a:buClr>
              <a:buFont typeface="+mj-lt"/>
              <a:buAutoNum type="arabicPeriod"/>
            </a:pPr>
            <a:r>
              <a:rPr lang="en-GB" dirty="0">
                <a:solidFill>
                  <a:schemeClr val="accent6">
                    <a:lumMod val="75000"/>
                  </a:schemeClr>
                </a:solidFill>
              </a:rPr>
              <a:t>When were the Eltham Ordinances?</a:t>
            </a:r>
          </a:p>
          <a:p>
            <a:pPr marL="514350" indent="-514350">
              <a:buClr>
                <a:schemeClr val="accent2">
                  <a:lumMod val="75000"/>
                </a:schemeClr>
              </a:buClr>
              <a:buFont typeface="+mj-lt"/>
              <a:buAutoNum type="arabicPeriod"/>
            </a:pPr>
            <a:r>
              <a:rPr lang="en-GB" dirty="0">
                <a:solidFill>
                  <a:schemeClr val="accent6">
                    <a:lumMod val="75000"/>
                  </a:schemeClr>
                </a:solidFill>
              </a:rPr>
              <a:t>What year did Henry VIII come to the throne?</a:t>
            </a:r>
          </a:p>
          <a:p>
            <a:pPr marL="514350" indent="-514350">
              <a:buClr>
                <a:schemeClr val="accent2">
                  <a:lumMod val="75000"/>
                </a:schemeClr>
              </a:buClr>
              <a:buFont typeface="+mj-lt"/>
              <a:buAutoNum type="arabicPeriod"/>
            </a:pPr>
            <a:r>
              <a:rPr lang="en-GB" dirty="0">
                <a:solidFill>
                  <a:schemeClr val="accent6">
                    <a:lumMod val="75000"/>
                  </a:schemeClr>
                </a:solidFill>
              </a:rPr>
              <a:t>Name the two French towns seized by Henry VIII.</a:t>
            </a:r>
          </a:p>
          <a:p>
            <a:pPr marL="514350" indent="-514350">
              <a:buClr>
                <a:schemeClr val="accent2">
                  <a:lumMod val="75000"/>
                </a:schemeClr>
              </a:buClr>
              <a:buFont typeface="+mj-lt"/>
              <a:buAutoNum type="arabicPeriod"/>
            </a:pPr>
            <a:r>
              <a:rPr lang="en-GB" dirty="0">
                <a:solidFill>
                  <a:schemeClr val="accent6">
                    <a:lumMod val="75000"/>
                  </a:schemeClr>
                </a:solidFill>
              </a:rPr>
              <a:t>When was the Battle of the Spurs?</a:t>
            </a:r>
          </a:p>
          <a:p>
            <a:pPr marL="514350" indent="-514350">
              <a:buClr>
                <a:schemeClr val="accent2">
                  <a:lumMod val="75000"/>
                </a:schemeClr>
              </a:buClr>
              <a:buFont typeface="+mj-lt"/>
              <a:buAutoNum type="arabicPeriod"/>
            </a:pPr>
            <a:r>
              <a:rPr lang="en-GB" dirty="0">
                <a:solidFill>
                  <a:schemeClr val="accent6">
                    <a:lumMod val="75000"/>
                  </a:schemeClr>
                </a:solidFill>
              </a:rPr>
              <a:t>Name Henry VIII’s mother.</a:t>
            </a:r>
          </a:p>
          <a:p>
            <a:pPr marL="514350" indent="-514350">
              <a:buClr>
                <a:schemeClr val="accent2">
                  <a:lumMod val="75000"/>
                </a:schemeClr>
              </a:buClr>
              <a:buFont typeface="+mj-lt"/>
              <a:buAutoNum type="arabicPeriod"/>
            </a:pPr>
            <a:r>
              <a:rPr lang="en-GB" dirty="0">
                <a:solidFill>
                  <a:schemeClr val="accent6">
                    <a:lumMod val="75000"/>
                  </a:schemeClr>
                </a:solidFill>
              </a:rPr>
              <a:t>When were Empson and Dudley beheaded?</a:t>
            </a:r>
          </a:p>
          <a:p>
            <a:pPr marL="514350" indent="-514350">
              <a:buClr>
                <a:schemeClr val="accent2">
                  <a:lumMod val="75000"/>
                </a:schemeClr>
              </a:buClr>
              <a:buFont typeface="+mj-lt"/>
              <a:buAutoNum type="arabicPeriod"/>
            </a:pPr>
            <a:r>
              <a:rPr lang="en-GB" dirty="0">
                <a:solidFill>
                  <a:schemeClr val="accent6">
                    <a:lumMod val="75000"/>
                  </a:schemeClr>
                </a:solidFill>
              </a:rPr>
              <a:t>Describe x2 features of the Henry’s foreign aims.</a:t>
            </a:r>
          </a:p>
          <a:p>
            <a:pPr marL="514350" indent="-514350">
              <a:buClr>
                <a:schemeClr val="accent2">
                  <a:lumMod val="75000"/>
                </a:schemeClr>
              </a:buClr>
              <a:buFont typeface="+mj-lt"/>
              <a:buAutoNum type="arabicPeriod"/>
            </a:pPr>
            <a:r>
              <a:rPr lang="en-GB" dirty="0">
                <a:solidFill>
                  <a:schemeClr val="accent6">
                    <a:lumMod val="75000"/>
                  </a:schemeClr>
                </a:solidFill>
              </a:rPr>
              <a:t>Describe x2 features of the Amicable Grant.</a:t>
            </a:r>
          </a:p>
          <a:p>
            <a:pPr marL="514350" indent="-514350">
              <a:buClr>
                <a:schemeClr val="accent2">
                  <a:lumMod val="75000"/>
                </a:schemeClr>
              </a:buClr>
              <a:buFont typeface="+mj-lt"/>
              <a:buAutoNum type="arabicPeriod"/>
            </a:pPr>
            <a:r>
              <a:rPr lang="en-GB" dirty="0">
                <a:solidFill>
                  <a:schemeClr val="accent6">
                    <a:lumMod val="75000"/>
                  </a:schemeClr>
                </a:solidFill>
              </a:rPr>
              <a:t>Describe x2 features of the Subsidy.</a:t>
            </a:r>
          </a:p>
        </p:txBody>
      </p:sp>
      <p:pic>
        <p:nvPicPr>
          <p:cNvPr id="4" name="Picture 3">
            <a:extLst>
              <a:ext uri="{FF2B5EF4-FFF2-40B4-BE49-F238E27FC236}">
                <a16:creationId xmlns:a16="http://schemas.microsoft.com/office/drawing/2014/main" id="{D49D1CEE-2841-45AD-9DCE-26A63CE0C5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89193" y="2983042"/>
            <a:ext cx="2194443" cy="3768049"/>
          </a:xfrm>
          <a:prstGeom prst="rect">
            <a:avLst/>
          </a:prstGeom>
        </p:spPr>
      </p:pic>
    </p:spTree>
    <p:extLst>
      <p:ext uri="{BB962C8B-B14F-4D97-AF65-F5344CB8AC3E}">
        <p14:creationId xmlns:p14="http://schemas.microsoft.com/office/powerpoint/2010/main" val="548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A32404-2C44-4A08-9F6E-62F3A5D02796}"/>
              </a:ext>
            </a:extLst>
          </p:cNvPr>
          <p:cNvSpPr/>
          <p:nvPr/>
        </p:nvSpPr>
        <p:spPr>
          <a:xfrm>
            <a:off x="0" y="5290392"/>
            <a:ext cx="12192000" cy="1569660"/>
          </a:xfrm>
          <a:prstGeom prst="rect">
            <a:avLst/>
          </a:prstGeom>
        </p:spPr>
        <p:txBody>
          <a:bodyPr wrap="square">
            <a:spAutoFit/>
          </a:bodyPr>
          <a:lstStyle/>
          <a:p>
            <a:pPr>
              <a:spcAft>
                <a:spcPts val="0"/>
              </a:spcAft>
            </a:pPr>
            <a:r>
              <a:rPr lang="en-GB" sz="2400" u="sng" dirty="0">
                <a:latin typeface="Comic Sans MS" panose="030F0702030302020204" pitchFamily="66" charset="0"/>
                <a:ea typeface="Times New Roman" panose="02020603050405020304" pitchFamily="18" charset="0"/>
              </a:rPr>
              <a:t>To be able to:</a:t>
            </a:r>
            <a:endParaRPr lang="en-GB" sz="2400" dirty="0">
              <a:latin typeface="Times New Roman" panose="02020603050405020304" pitchFamily="18" charset="0"/>
              <a:ea typeface="Times New Roman" panose="02020603050405020304" pitchFamily="18" charset="0"/>
            </a:endParaRPr>
          </a:p>
          <a:p>
            <a:r>
              <a:rPr lang="en-GB" sz="2400" dirty="0"/>
              <a:t>* Describe (4) key developments of foreign policy with France</a:t>
            </a:r>
          </a:p>
          <a:p>
            <a:r>
              <a:rPr lang="en-GB" sz="2400" dirty="0"/>
              <a:t>** Explain (5/6) some of the successes and failings of foreign policy with France</a:t>
            </a:r>
          </a:p>
          <a:p>
            <a:r>
              <a:rPr lang="en-GB" sz="2400" dirty="0"/>
              <a:t>*** Evaluate (7/8) the extent of success Wolsey’s policies were towards France</a:t>
            </a:r>
          </a:p>
        </p:txBody>
      </p:sp>
      <p:sp>
        <p:nvSpPr>
          <p:cNvPr id="6" name="Title 5">
            <a:extLst>
              <a:ext uri="{FF2B5EF4-FFF2-40B4-BE49-F238E27FC236}">
                <a16:creationId xmlns:a16="http://schemas.microsoft.com/office/drawing/2014/main" id="{CABEC26A-DDE1-4A73-9544-63E92ED2AA1E}"/>
              </a:ext>
            </a:extLst>
          </p:cNvPr>
          <p:cNvSpPr>
            <a:spLocks noGrp="1"/>
          </p:cNvSpPr>
          <p:nvPr>
            <p:ph type="ctrTitle"/>
          </p:nvPr>
        </p:nvSpPr>
        <p:spPr>
          <a:xfrm>
            <a:off x="221783" y="2303365"/>
            <a:ext cx="6577496" cy="1828800"/>
          </a:xfrm>
        </p:spPr>
        <p:txBody>
          <a:bodyPr>
            <a:normAutofit/>
          </a:bodyPr>
          <a:lstStyle/>
          <a:p>
            <a:r>
              <a:rPr lang="en-GB" dirty="0">
                <a:solidFill>
                  <a:schemeClr val="accent6">
                    <a:lumMod val="60000"/>
                    <a:lumOff val="40000"/>
                  </a:schemeClr>
                </a:solidFill>
              </a:rPr>
              <a:t>Wolsey: Relations with France</a:t>
            </a:r>
          </a:p>
        </p:txBody>
      </p:sp>
      <p:pic>
        <p:nvPicPr>
          <p:cNvPr id="1026" name="Picture 2" descr="Image result for henry viii meets francis">
            <a:extLst>
              <a:ext uri="{FF2B5EF4-FFF2-40B4-BE49-F238E27FC236}">
                <a16:creationId xmlns:a16="http://schemas.microsoft.com/office/drawing/2014/main" id="{584AC2AB-0EEE-4735-9A6E-D3B117E4B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70" b="4792"/>
          <a:stretch/>
        </p:blipFill>
        <p:spPr bwMode="auto">
          <a:xfrm>
            <a:off x="6973126" y="1046922"/>
            <a:ext cx="4635778" cy="393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7316" y="767800"/>
            <a:ext cx="4572000" cy="584775"/>
          </a:xfrm>
          <a:prstGeom prst="rect">
            <a:avLst/>
          </a:prstGeom>
        </p:spPr>
        <p:txBody>
          <a:bodyPr>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336732" y="1988840"/>
            <a:ext cx="77048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cxnSp>
        <p:nvCxnSpPr>
          <p:cNvPr id="10" name="Straight Connector 9"/>
          <p:cNvCxnSpPr/>
          <p:nvPr/>
        </p:nvCxnSpPr>
        <p:spPr>
          <a:xfrm>
            <a:off x="2086132" y="5973581"/>
            <a:ext cx="8042223" cy="7496"/>
          </a:xfrm>
          <a:prstGeom prst="line">
            <a:avLst/>
          </a:prstGeom>
          <a:ln w="317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132" y="6101654"/>
            <a:ext cx="7560945" cy="540068"/>
          </a:xfrm>
          <a:prstGeom prst="rect">
            <a:avLst/>
          </a:prstGeom>
        </p:spPr>
      </p:pic>
      <p:sp>
        <p:nvSpPr>
          <p:cNvPr id="3" name="Title 2"/>
          <p:cNvSpPr>
            <a:spLocks noGrp="1"/>
          </p:cNvSpPr>
          <p:nvPr>
            <p:ph type="title"/>
          </p:nvPr>
        </p:nvSpPr>
        <p:spPr/>
        <p:txBody>
          <a:bodyPr/>
          <a:lstStyle/>
          <a:p>
            <a:endParaRPr lang="en-GB"/>
          </a:p>
        </p:txBody>
      </p:sp>
      <p:grpSp>
        <p:nvGrpSpPr>
          <p:cNvPr id="21" name="Group 20"/>
          <p:cNvGrpSpPr/>
          <p:nvPr/>
        </p:nvGrpSpPr>
        <p:grpSpPr>
          <a:xfrm>
            <a:off x="1703512" y="274639"/>
            <a:ext cx="8555886" cy="5356761"/>
            <a:chOff x="179512" y="274638"/>
            <a:chExt cx="8555886" cy="5356761"/>
          </a:xfrm>
        </p:grpSpPr>
        <p:sp>
          <p:nvSpPr>
            <p:cNvPr id="4" name="Rounded Rectangle 3"/>
            <p:cNvSpPr/>
            <p:nvPr/>
          </p:nvSpPr>
          <p:spPr>
            <a:xfrm>
              <a:off x="179512" y="274638"/>
              <a:ext cx="2376264" cy="1426170"/>
            </a:xfrm>
            <a:prstGeom prst="round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Read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Consequence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3910862" y="274638"/>
              <a:ext cx="4824536" cy="151216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Define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2222"/>
                  </a:solidFill>
                  <a:effectLst/>
                  <a:uLnTx/>
                  <a:uFillTx/>
                  <a:latin typeface="Calibri"/>
                  <a:ea typeface="+mn-ea"/>
                  <a:cs typeface="+mn-cs"/>
                </a:rPr>
                <a:t>A </a:t>
              </a:r>
              <a:r>
                <a:rPr kumimoji="0" lang="en-GB" sz="1800" b="0" i="0" u="none" strike="noStrike" kern="1200" cap="none" spc="0" normalizeH="0" baseline="0" noProof="0" dirty="0">
                  <a:ln>
                    <a:noFill/>
                  </a:ln>
                  <a:solidFill>
                    <a:prstClr val="black"/>
                  </a:solidFill>
                  <a:effectLst/>
                  <a:uLnTx/>
                  <a:uFillTx/>
                  <a:latin typeface="Calibri"/>
                  <a:ea typeface="+mn-ea"/>
                  <a:cs typeface="+mn-cs"/>
                </a:rPr>
                <a:t>result or effect, typically one that is unwelcome or unpleasant.</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2" name="Rounded Rectangle 11"/>
            <p:cNvSpPr/>
            <p:nvPr/>
          </p:nvSpPr>
          <p:spPr>
            <a:xfrm>
              <a:off x="5635671" y="2355399"/>
              <a:ext cx="3096250" cy="14207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Explain two consequences of the bus boycott.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3" name="Rounded Rectangle 12"/>
            <p:cNvSpPr/>
            <p:nvPr/>
          </p:nvSpPr>
          <p:spPr>
            <a:xfrm>
              <a:off x="2831528" y="4375466"/>
              <a:ext cx="3204356" cy="125593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Link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Aftermath, aftereffect, fallout, reaction.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4" name="Rounded Rectangle 13"/>
            <p:cNvSpPr/>
            <p:nvPr/>
          </p:nvSpPr>
          <p:spPr>
            <a:xfrm>
              <a:off x="523742" y="2294350"/>
              <a:ext cx="3529871" cy="148178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a:ea typeface="+mn-ea"/>
                  <a:cs typeface="+mn-cs"/>
                </a:rPr>
                <a:t>Deconstruct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Late Middle English: via Old French from Latin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consequentia</a:t>
              </a:r>
              <a:r>
                <a:rPr kumimoji="0" lang="en-GB" sz="1800" b="0" i="0" u="none" strike="noStrike" kern="1200" cap="none" spc="0" normalizeH="0" baseline="0" noProof="0" dirty="0">
                  <a:ln>
                    <a:noFill/>
                  </a:ln>
                  <a:solidFill>
                    <a:prstClr val="black"/>
                  </a:solidFill>
                  <a:effectLst/>
                  <a:uLnTx/>
                  <a:uFillTx/>
                  <a:latin typeface="Calibri"/>
                  <a:ea typeface="+mn-ea"/>
                  <a:cs typeface="+mn-cs"/>
                </a:rPr>
                <a:t>, from </a:t>
              </a:r>
              <a:r>
                <a:rPr kumimoji="0" lang="en-GB" sz="1800" b="0" i="1" u="none" strike="noStrike" kern="1200" cap="none" spc="0" normalizeH="0" baseline="0" noProof="0" dirty="0">
                  <a:ln>
                    <a:noFill/>
                  </a:ln>
                  <a:solidFill>
                    <a:prstClr val="black"/>
                  </a:solidFill>
                  <a:effectLst/>
                  <a:uLnTx/>
                  <a:uFillTx/>
                  <a:latin typeface="Calibri"/>
                  <a:ea typeface="+mn-ea"/>
                  <a:cs typeface="+mn-cs"/>
                </a:rPr>
                <a:t>consequent-</a:t>
              </a:r>
              <a:r>
                <a:rPr kumimoji="0" lang="en-GB" sz="1800" b="0" i="0" u="none" strike="noStrike" kern="1200" cap="none" spc="0" normalizeH="0" baseline="0" noProof="0" dirty="0">
                  <a:ln>
                    <a:noFill/>
                  </a:ln>
                  <a:solidFill>
                    <a:prstClr val="black"/>
                  </a:solidFill>
                  <a:effectLst/>
                  <a:uLnTx/>
                  <a:uFillTx/>
                  <a:latin typeface="Calibri"/>
                  <a:ea typeface="+mn-ea"/>
                  <a:cs typeface="+mn-cs"/>
                </a:rPr>
                <a:t> ‘following closely’, from the verb </a:t>
              </a:r>
              <a:r>
                <a:rPr kumimoji="0" lang="en-GB" sz="1800" b="0" i="1" u="none" strike="noStrike" kern="1200" cap="none" spc="0" normalizeH="0" baseline="0" noProof="0" dirty="0" err="1">
                  <a:ln>
                    <a:noFill/>
                  </a:ln>
                  <a:solidFill>
                    <a:prstClr val="black"/>
                  </a:solidFill>
                  <a:effectLst/>
                  <a:uLnTx/>
                  <a:uFillTx/>
                  <a:latin typeface="Calibri"/>
                  <a:ea typeface="+mn-ea"/>
                  <a:cs typeface="+mn-cs"/>
                </a:rPr>
                <a:t>consequi</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a:ea typeface="+mn-ea"/>
                <a:cs typeface="+mn-cs"/>
              </a:endParaRPr>
            </a:p>
          </p:txBody>
        </p:sp>
        <p:cxnSp>
          <p:nvCxnSpPr>
            <p:cNvPr id="16" name="Straight Arrow Connector 15"/>
            <p:cNvCxnSpPr>
              <a:stCxn id="4" idx="3"/>
            </p:cNvCxnSpPr>
            <p:nvPr/>
          </p:nvCxnSpPr>
          <p:spPr>
            <a:xfrm>
              <a:off x="2555776" y="987723"/>
              <a:ext cx="14462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rot="10800000">
              <a:off x="3779912" y="2703544"/>
              <a:ext cx="1829736" cy="481626"/>
            </a:xfrm>
            <a:prstGeom prst="rect">
              <a:avLst/>
            </a:prstGeom>
          </p:spPr>
        </p:pic>
        <p:pic>
          <p:nvPicPr>
            <p:cNvPr id="22" name="Picture 21"/>
            <p:cNvPicPr>
              <a:picLocks noChangeAspect="1"/>
            </p:cNvPicPr>
            <p:nvPr/>
          </p:nvPicPr>
          <p:blipFill>
            <a:blip r:embed="rId4"/>
            <a:stretch>
              <a:fillRect/>
            </a:stretch>
          </p:blipFill>
          <p:spPr>
            <a:xfrm rot="1784590">
              <a:off x="1402972" y="4061518"/>
              <a:ext cx="1829736" cy="481626"/>
            </a:xfrm>
            <a:prstGeom prst="rect">
              <a:avLst/>
            </a:prstGeom>
          </p:spPr>
        </p:pic>
      </p:grpSp>
    </p:spTree>
    <p:extLst>
      <p:ext uri="{BB962C8B-B14F-4D97-AF65-F5344CB8AC3E}">
        <p14:creationId xmlns:p14="http://schemas.microsoft.com/office/powerpoint/2010/main" val="29709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lumMod val="75000"/>
                  </a:schemeClr>
                </a:solidFill>
              </a:rPr>
              <a:t>What can you remember?</a:t>
            </a:r>
          </a:p>
        </p:txBody>
      </p:sp>
      <p:sp>
        <p:nvSpPr>
          <p:cNvPr id="3" name="Content Placeholder 2"/>
          <p:cNvSpPr>
            <a:spLocks noGrp="1"/>
          </p:cNvSpPr>
          <p:nvPr>
            <p:ph idx="1"/>
          </p:nvPr>
        </p:nvSpPr>
        <p:spPr>
          <a:xfrm>
            <a:off x="742121" y="3653988"/>
            <a:ext cx="5141843" cy="887896"/>
          </a:xfrm>
          <a:solidFill>
            <a:schemeClr val="accent6">
              <a:lumMod val="75000"/>
            </a:schemeClr>
          </a:solidFill>
          <a:ln>
            <a:solidFill>
              <a:schemeClr val="accent6">
                <a:lumMod val="75000"/>
              </a:schemeClr>
            </a:solidFill>
          </a:ln>
        </p:spPr>
        <p:txBody>
          <a:bodyPr/>
          <a:lstStyle/>
          <a:p>
            <a:pPr marL="0" indent="0" algn="ctr">
              <a:buNone/>
            </a:pPr>
            <a:r>
              <a:rPr lang="en-GB" dirty="0">
                <a:solidFill>
                  <a:schemeClr val="bg1"/>
                </a:solidFill>
              </a:rPr>
              <a:t>What can you remember about England’s relations with France?</a:t>
            </a:r>
          </a:p>
        </p:txBody>
      </p:sp>
      <p:pic>
        <p:nvPicPr>
          <p:cNvPr id="4" name="Picture 3">
            <a:extLst>
              <a:ext uri="{FF2B5EF4-FFF2-40B4-BE49-F238E27FC236}">
                <a16:creationId xmlns:a16="http://schemas.microsoft.com/office/drawing/2014/main" id="{BC690D14-5AC3-4E55-80AF-2CBAE8C1E32B}"/>
              </a:ext>
            </a:extLst>
          </p:cNvPr>
          <p:cNvPicPr>
            <a:picLocks noChangeAspect="1"/>
          </p:cNvPicPr>
          <p:nvPr/>
        </p:nvPicPr>
        <p:blipFill>
          <a:blip r:embed="rId2"/>
          <a:stretch>
            <a:fillRect/>
          </a:stretch>
        </p:blipFill>
        <p:spPr>
          <a:xfrm>
            <a:off x="6559826" y="1847089"/>
            <a:ext cx="5435876" cy="4501694"/>
          </a:xfrm>
          <a:prstGeom prst="rect">
            <a:avLst/>
          </a:prstGeom>
        </p:spPr>
      </p:pic>
      <p:sp>
        <p:nvSpPr>
          <p:cNvPr id="5" name="TextBox 5">
            <a:extLst>
              <a:ext uri="{FF2B5EF4-FFF2-40B4-BE49-F238E27FC236}">
                <a16:creationId xmlns:a16="http://schemas.microsoft.com/office/drawing/2014/main" id="{196939CF-2A4C-4931-89A4-0DB804E041C9}"/>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221755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nry viii clipart">
            <a:extLst>
              <a:ext uri="{FF2B5EF4-FFF2-40B4-BE49-F238E27FC236}">
                <a16:creationId xmlns:a16="http://schemas.microsoft.com/office/drawing/2014/main" id="{8AFA3C38-ED6D-490B-BEA9-EDDCB0D70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026" y="1391478"/>
            <a:ext cx="2820480" cy="50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solidFill>
                  <a:schemeClr val="accent2">
                    <a:lumMod val="75000"/>
                  </a:schemeClr>
                </a:solidFill>
              </a:rPr>
              <a:t>Foreign policy: France</a:t>
            </a:r>
          </a:p>
        </p:txBody>
      </p:sp>
      <p:sp>
        <p:nvSpPr>
          <p:cNvPr id="5" name="Speech Bubble: Rectangle with Corners Rounded 4">
            <a:extLst>
              <a:ext uri="{FF2B5EF4-FFF2-40B4-BE49-F238E27FC236}">
                <a16:creationId xmlns:a16="http://schemas.microsoft.com/office/drawing/2014/main" id="{7FDEE2F8-FF79-407C-83A7-93F85F196BAB}"/>
              </a:ext>
            </a:extLst>
          </p:cNvPr>
          <p:cNvSpPr/>
          <p:nvPr/>
        </p:nvSpPr>
        <p:spPr>
          <a:xfrm>
            <a:off x="609600" y="1888722"/>
            <a:ext cx="8353425" cy="1540277"/>
          </a:xfrm>
          <a:prstGeom prst="wedgeRoundRectCallout">
            <a:avLst>
              <a:gd name="adj1" fmla="val 57854"/>
              <a:gd name="adj2" fmla="val 19224"/>
              <a:gd name="adj3"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Draw a two column table. One for successes and one for failings. On the next slide you will have many cards in relation to my foreign policy. Cut them out and stick them onto your table onto the right column.</a:t>
            </a:r>
          </a:p>
        </p:txBody>
      </p:sp>
      <p:graphicFrame>
        <p:nvGraphicFramePr>
          <p:cNvPr id="6" name="Table 5">
            <a:extLst>
              <a:ext uri="{FF2B5EF4-FFF2-40B4-BE49-F238E27FC236}">
                <a16:creationId xmlns:a16="http://schemas.microsoft.com/office/drawing/2014/main" id="{384CA37A-9D41-485C-9140-CB9FA0DD0635}"/>
              </a:ext>
            </a:extLst>
          </p:cNvPr>
          <p:cNvGraphicFramePr>
            <a:graphicFrameLocks noGrp="1"/>
          </p:cNvGraphicFramePr>
          <p:nvPr>
            <p:extLst>
              <p:ext uri="{D42A27DB-BD31-4B8C-83A1-F6EECF244321}">
                <p14:modId xmlns:p14="http://schemas.microsoft.com/office/powerpoint/2010/main" val="815152854"/>
              </p:ext>
            </p:extLst>
          </p:nvPr>
        </p:nvGraphicFramePr>
        <p:xfrm>
          <a:off x="609600" y="3753714"/>
          <a:ext cx="8128000" cy="2560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37842698"/>
                    </a:ext>
                  </a:extLst>
                </a:gridCol>
                <a:gridCol w="4064000">
                  <a:extLst>
                    <a:ext uri="{9D8B030D-6E8A-4147-A177-3AD203B41FA5}">
                      <a16:colId xmlns:a16="http://schemas.microsoft.com/office/drawing/2014/main" val="1338895150"/>
                    </a:ext>
                  </a:extLst>
                </a:gridCol>
              </a:tblGrid>
              <a:tr h="370840">
                <a:tc>
                  <a:txBody>
                    <a:bodyPr/>
                    <a:lstStyle/>
                    <a:p>
                      <a:r>
                        <a:rPr lang="en-GB" sz="2400" dirty="0"/>
                        <a:t>Successes: Policy towards France</a:t>
                      </a:r>
                    </a:p>
                  </a:txBody>
                  <a:tcPr>
                    <a:solidFill>
                      <a:schemeClr val="accent6">
                        <a:lumMod val="75000"/>
                      </a:schemeClr>
                    </a:solidFill>
                  </a:tcPr>
                </a:tc>
                <a:tc>
                  <a:txBody>
                    <a:bodyPr/>
                    <a:lstStyle/>
                    <a:p>
                      <a:r>
                        <a:rPr lang="en-GB" sz="2400" dirty="0"/>
                        <a:t>Failings: Policy towards France</a:t>
                      </a:r>
                    </a:p>
                  </a:txBody>
                  <a:tcPr>
                    <a:solidFill>
                      <a:schemeClr val="accent6">
                        <a:lumMod val="75000"/>
                      </a:schemeClr>
                    </a:solidFill>
                  </a:tcPr>
                </a:tc>
                <a:extLst>
                  <a:ext uri="{0D108BD9-81ED-4DB2-BD59-A6C34878D82A}">
                    <a16:rowId xmlns:a16="http://schemas.microsoft.com/office/drawing/2014/main" val="2898703792"/>
                  </a:ext>
                </a:extLst>
              </a:tr>
              <a:tr h="370840">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060387826"/>
                  </a:ext>
                </a:extLst>
              </a:tr>
            </a:tbl>
          </a:graphicData>
        </a:graphic>
      </p:graphicFrame>
      <p:sp>
        <p:nvSpPr>
          <p:cNvPr id="7" name="TextBox 5">
            <a:extLst>
              <a:ext uri="{FF2B5EF4-FFF2-40B4-BE49-F238E27FC236}">
                <a16:creationId xmlns:a16="http://schemas.microsoft.com/office/drawing/2014/main" id="{8B348E95-0F07-4870-9619-252CC1976BAE}"/>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389812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43661-937D-49F9-8D9A-73BCC46304A0}"/>
              </a:ext>
            </a:extLst>
          </p:cNvPr>
          <p:cNvSpPr>
            <a:spLocks noGrp="1"/>
          </p:cNvSpPr>
          <p:nvPr>
            <p:ph idx="1"/>
          </p:nvPr>
        </p:nvSpPr>
        <p:spPr>
          <a:xfrm>
            <a:off x="0" y="0"/>
            <a:ext cx="4956313" cy="1497496"/>
          </a:xfrm>
          <a:solidFill>
            <a:schemeClr val="accent2">
              <a:lumMod val="20000"/>
              <a:lumOff val="80000"/>
            </a:schemeClr>
          </a:solidFill>
          <a:ln>
            <a:solidFill>
              <a:schemeClr val="accent2">
                <a:lumMod val="75000"/>
              </a:schemeClr>
            </a:solidFill>
          </a:ln>
        </p:spPr>
        <p:txBody>
          <a:bodyPr>
            <a:normAutofit/>
          </a:bodyPr>
          <a:lstStyle/>
          <a:p>
            <a:pPr marL="0" indent="0">
              <a:buNone/>
            </a:pPr>
            <a:r>
              <a:rPr lang="en-GB" sz="1800" dirty="0"/>
              <a:t>Henry had already </a:t>
            </a:r>
            <a:r>
              <a:rPr lang="en-GB" sz="1800" u="sng" dirty="0"/>
              <a:t>invaded France </a:t>
            </a:r>
            <a:r>
              <a:rPr lang="en-GB" sz="1800" dirty="0"/>
              <a:t>in 1513.This had been a </a:t>
            </a:r>
            <a:r>
              <a:rPr lang="en-GB" sz="1800" u="sng" dirty="0"/>
              <a:t>very expensive </a:t>
            </a:r>
            <a:r>
              <a:rPr lang="en-GB" sz="1800" dirty="0"/>
              <a:t>expedition which </a:t>
            </a:r>
            <a:r>
              <a:rPr lang="en-GB" sz="1800" u="sng" dirty="0"/>
              <a:t>achieved nothing other than a small victory</a:t>
            </a:r>
            <a:r>
              <a:rPr lang="en-GB" sz="1800" dirty="0"/>
              <a:t> at the Battle of the Spurs. His desire for war increased further.</a:t>
            </a:r>
          </a:p>
        </p:txBody>
      </p:sp>
      <p:sp>
        <p:nvSpPr>
          <p:cNvPr id="4" name="Content Placeholder 2">
            <a:extLst>
              <a:ext uri="{FF2B5EF4-FFF2-40B4-BE49-F238E27FC236}">
                <a16:creationId xmlns:a16="http://schemas.microsoft.com/office/drawing/2014/main" id="{07302DDA-3AD6-45E2-B3B4-B7E22D424D69}"/>
              </a:ext>
            </a:extLst>
          </p:cNvPr>
          <p:cNvSpPr txBox="1">
            <a:spLocks/>
          </p:cNvSpPr>
          <p:nvPr/>
        </p:nvSpPr>
        <p:spPr>
          <a:xfrm>
            <a:off x="0" y="1497496"/>
            <a:ext cx="4956313" cy="1497496"/>
          </a:xfrm>
          <a:prstGeom prst="rect">
            <a:avLst/>
          </a:prstGeom>
          <a:solidFill>
            <a:schemeClr val="accent2">
              <a:lumMod val="20000"/>
              <a:lumOff val="80000"/>
            </a:schemeClr>
          </a:solidFill>
          <a:ln>
            <a:solidFill>
              <a:schemeClr val="accent2">
                <a:lumMod val="75000"/>
              </a:schemeClr>
            </a:solidFill>
          </a:ln>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Henry completely exaggerated his own power. He did not have the military strength. </a:t>
            </a:r>
            <a:r>
              <a:rPr lang="en-GB" sz="1800" u="sng" dirty="0"/>
              <a:t>Wolsey worked hard to find England allies against France but was largely unsuccessful. </a:t>
            </a:r>
            <a:r>
              <a:rPr lang="en-GB" sz="1800" dirty="0"/>
              <a:t>By 1515, Francis had successfully invaded Italy and taken land.</a:t>
            </a:r>
          </a:p>
        </p:txBody>
      </p:sp>
      <p:sp>
        <p:nvSpPr>
          <p:cNvPr id="5" name="Content Placeholder 2">
            <a:extLst>
              <a:ext uri="{FF2B5EF4-FFF2-40B4-BE49-F238E27FC236}">
                <a16:creationId xmlns:a16="http://schemas.microsoft.com/office/drawing/2014/main" id="{09748487-478F-4633-B49C-6FBC817DD9A0}"/>
              </a:ext>
            </a:extLst>
          </p:cNvPr>
          <p:cNvSpPr txBox="1">
            <a:spLocks/>
          </p:cNvSpPr>
          <p:nvPr/>
        </p:nvSpPr>
        <p:spPr>
          <a:xfrm>
            <a:off x="0" y="2994991"/>
            <a:ext cx="4956313" cy="2027583"/>
          </a:xfrm>
          <a:prstGeom prst="rect">
            <a:avLst/>
          </a:prstGeom>
          <a:solidFill>
            <a:schemeClr val="accent2">
              <a:lumMod val="20000"/>
              <a:lumOff val="80000"/>
            </a:schemeClr>
          </a:solidFill>
          <a:ln>
            <a:solidFill>
              <a:schemeClr val="accent2">
                <a:lumMod val="75000"/>
              </a:schemeClr>
            </a:solidFill>
          </a:ln>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By 1518, a Turkish army attacked Italy. The Pope appealed to the rulers of Europe for help. Wolsey pounced on this idea. He organised a large meeting in London, inviting all of Europe to send ambassadors. They signed a </a:t>
            </a:r>
            <a:r>
              <a:rPr lang="en-GB" sz="1800" u="sng" dirty="0"/>
              <a:t>Treaty of London which guaranteed European peace and help for the Pope. </a:t>
            </a:r>
            <a:r>
              <a:rPr lang="en-GB" sz="1800" dirty="0"/>
              <a:t>If anyone declared war, the other signatories would unite against the Treaty breaker.</a:t>
            </a:r>
          </a:p>
        </p:txBody>
      </p:sp>
      <p:sp>
        <p:nvSpPr>
          <p:cNvPr id="6" name="Content Placeholder 2">
            <a:extLst>
              <a:ext uri="{FF2B5EF4-FFF2-40B4-BE49-F238E27FC236}">
                <a16:creationId xmlns:a16="http://schemas.microsoft.com/office/drawing/2014/main" id="{B33B2270-74C5-42B3-AC3E-4F56572F5610}"/>
              </a:ext>
            </a:extLst>
          </p:cNvPr>
          <p:cNvSpPr txBox="1">
            <a:spLocks/>
          </p:cNvSpPr>
          <p:nvPr/>
        </p:nvSpPr>
        <p:spPr>
          <a:xfrm>
            <a:off x="-1" y="5022575"/>
            <a:ext cx="4956313" cy="1835426"/>
          </a:xfrm>
          <a:prstGeom prst="rect">
            <a:avLst/>
          </a:prstGeom>
          <a:solidFill>
            <a:schemeClr val="accent2">
              <a:lumMod val="20000"/>
              <a:lumOff val="80000"/>
            </a:schemeClr>
          </a:solidFill>
          <a:ln>
            <a:solidFill>
              <a:schemeClr val="accent2">
                <a:lumMod val="75000"/>
              </a:schemeClr>
            </a:solidFill>
          </a:ln>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b="1" dirty="0"/>
              <a:t>The Treaty of London meant that:</a:t>
            </a:r>
          </a:p>
          <a:p>
            <a:pPr>
              <a:buFontTx/>
              <a:buChar char="-"/>
            </a:pPr>
            <a:r>
              <a:rPr lang="en-GB" sz="1800" b="1" dirty="0"/>
              <a:t>Henry could have international prestige.</a:t>
            </a:r>
          </a:p>
          <a:p>
            <a:pPr>
              <a:buFontTx/>
              <a:buChar char="-"/>
            </a:pPr>
            <a:r>
              <a:rPr lang="en-GB" sz="1800" b="1" dirty="0"/>
              <a:t>Henry was seen as a peacemaker.</a:t>
            </a:r>
          </a:p>
          <a:p>
            <a:pPr>
              <a:buFontTx/>
              <a:buChar char="-"/>
            </a:pPr>
            <a:r>
              <a:rPr lang="en-GB" sz="1800" b="1" dirty="0"/>
              <a:t>England was at the centre of European politics.</a:t>
            </a:r>
          </a:p>
          <a:p>
            <a:pPr>
              <a:buFontTx/>
              <a:buChar char="-"/>
            </a:pPr>
            <a:r>
              <a:rPr lang="en-GB" sz="1800" b="1" dirty="0"/>
              <a:t>Wolsey done the work, Henry got the glory</a:t>
            </a:r>
            <a:r>
              <a:rPr lang="en-GB" sz="1800" dirty="0"/>
              <a:t>.</a:t>
            </a:r>
          </a:p>
        </p:txBody>
      </p:sp>
      <p:sp>
        <p:nvSpPr>
          <p:cNvPr id="7" name="Content Placeholder 2">
            <a:extLst>
              <a:ext uri="{FF2B5EF4-FFF2-40B4-BE49-F238E27FC236}">
                <a16:creationId xmlns:a16="http://schemas.microsoft.com/office/drawing/2014/main" id="{22AC1129-9265-4ED7-A859-48E4170108BA}"/>
              </a:ext>
            </a:extLst>
          </p:cNvPr>
          <p:cNvSpPr txBox="1">
            <a:spLocks/>
          </p:cNvSpPr>
          <p:nvPr/>
        </p:nvSpPr>
        <p:spPr>
          <a:xfrm>
            <a:off x="4956312" y="0"/>
            <a:ext cx="4956313" cy="2027583"/>
          </a:xfrm>
          <a:prstGeom prst="rect">
            <a:avLst/>
          </a:prstGeom>
          <a:solidFill>
            <a:schemeClr val="accent2">
              <a:lumMod val="20000"/>
              <a:lumOff val="80000"/>
            </a:schemeClr>
          </a:solidFill>
          <a:ln>
            <a:solidFill>
              <a:schemeClr val="accent2">
                <a:lumMod val="75000"/>
              </a:schemeClr>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In June 1520, a spectacular diplomatic meeting took place between Henry VIII and Francis I of France. Both men wanted to show off their prestige and so no expense was spared on a fortnight’s activities of feasting and jousting. The high point was a wrestling match between the two King.</a:t>
            </a:r>
          </a:p>
        </p:txBody>
      </p:sp>
      <p:pic>
        <p:nvPicPr>
          <p:cNvPr id="1026" name="Picture 2" descr="Image result for field of cloth of gold">
            <a:extLst>
              <a:ext uri="{FF2B5EF4-FFF2-40B4-BE49-F238E27FC236}">
                <a16:creationId xmlns:a16="http://schemas.microsoft.com/office/drawing/2014/main" id="{A9A807F9-0AF6-4121-AE3C-CEABAF93F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312" y="2036926"/>
            <a:ext cx="4956313" cy="2445115"/>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40A9E48-4059-4E68-84C4-A97B9320D012}"/>
              </a:ext>
            </a:extLst>
          </p:cNvPr>
          <p:cNvSpPr txBox="1">
            <a:spLocks/>
          </p:cNvSpPr>
          <p:nvPr/>
        </p:nvSpPr>
        <p:spPr>
          <a:xfrm>
            <a:off x="4956312" y="4482041"/>
            <a:ext cx="4956313" cy="2375959"/>
          </a:xfrm>
          <a:prstGeom prst="rect">
            <a:avLst/>
          </a:prstGeom>
          <a:solidFill>
            <a:schemeClr val="accent2">
              <a:lumMod val="20000"/>
              <a:lumOff val="80000"/>
            </a:schemeClr>
          </a:solidFill>
          <a:ln>
            <a:solidFill>
              <a:schemeClr val="accent2">
                <a:lumMod val="75000"/>
              </a:schemeClr>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u="sng" dirty="0"/>
              <a:t>Although </a:t>
            </a:r>
            <a:r>
              <a:rPr lang="en-GB" sz="1800" b="1" u="sng" dirty="0"/>
              <a:t>the Field of Cloth of Gold </a:t>
            </a:r>
            <a:r>
              <a:rPr lang="en-GB" sz="1800" u="sng" dirty="0"/>
              <a:t>was a grand occasion, nothing was really achieved. No decision was made about European events. </a:t>
            </a:r>
            <a:r>
              <a:rPr lang="en-GB" sz="1800" dirty="0"/>
              <a:t>Spain became suspicious that England was allying with France. </a:t>
            </a:r>
            <a:r>
              <a:rPr lang="en-GB" sz="1800" u="sng" dirty="0"/>
              <a:t>England’s relationship with France did not improve </a:t>
            </a:r>
            <a:r>
              <a:rPr lang="en-GB" sz="1800" dirty="0"/>
              <a:t>and the two countries were at war with one another again within 2 years.</a:t>
            </a:r>
          </a:p>
        </p:txBody>
      </p:sp>
      <p:sp>
        <p:nvSpPr>
          <p:cNvPr id="10" name="Content Placeholder 2">
            <a:extLst>
              <a:ext uri="{FF2B5EF4-FFF2-40B4-BE49-F238E27FC236}">
                <a16:creationId xmlns:a16="http://schemas.microsoft.com/office/drawing/2014/main" id="{568F3664-B8AD-42A4-BE8D-B95A736F4256}"/>
              </a:ext>
            </a:extLst>
          </p:cNvPr>
          <p:cNvSpPr txBox="1">
            <a:spLocks/>
          </p:cNvSpPr>
          <p:nvPr/>
        </p:nvSpPr>
        <p:spPr>
          <a:xfrm>
            <a:off x="9912625" y="-1"/>
            <a:ext cx="2279375" cy="2637184"/>
          </a:xfrm>
          <a:prstGeom prst="rect">
            <a:avLst/>
          </a:prstGeom>
          <a:solidFill>
            <a:schemeClr val="accent2">
              <a:lumMod val="20000"/>
              <a:lumOff val="80000"/>
            </a:schemeClr>
          </a:solidFill>
          <a:ln>
            <a:solidFill>
              <a:schemeClr val="accent2">
                <a:lumMod val="75000"/>
              </a:schemeClr>
            </a:solidFill>
          </a:ln>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Francis I declared war on Charles V in 1521. Wolsey attempted to broker a peace deal between the two but ultimately failed. With England’s political and trade links more closely linked with the Hapsburg Empire, </a:t>
            </a:r>
            <a:r>
              <a:rPr lang="en-GB" sz="1800" u="sng" dirty="0"/>
              <a:t>Henry declared war on France in May 1522.</a:t>
            </a:r>
          </a:p>
        </p:txBody>
      </p:sp>
      <p:sp>
        <p:nvSpPr>
          <p:cNvPr id="11" name="Content Placeholder 2">
            <a:extLst>
              <a:ext uri="{FF2B5EF4-FFF2-40B4-BE49-F238E27FC236}">
                <a16:creationId xmlns:a16="http://schemas.microsoft.com/office/drawing/2014/main" id="{5930ACDF-B8AC-40E7-969C-5AB80ACFDDC2}"/>
              </a:ext>
            </a:extLst>
          </p:cNvPr>
          <p:cNvSpPr txBox="1">
            <a:spLocks/>
          </p:cNvSpPr>
          <p:nvPr/>
        </p:nvSpPr>
        <p:spPr>
          <a:xfrm>
            <a:off x="9912624" y="2646526"/>
            <a:ext cx="2279375" cy="4211474"/>
          </a:xfrm>
          <a:prstGeom prst="rect">
            <a:avLst/>
          </a:prstGeom>
          <a:solidFill>
            <a:schemeClr val="accent2">
              <a:lumMod val="20000"/>
              <a:lumOff val="80000"/>
            </a:schemeClr>
          </a:solidFill>
          <a:ln>
            <a:solidFill>
              <a:schemeClr val="accent2">
                <a:lumMod val="75000"/>
              </a:schemeClr>
            </a:solidFill>
          </a:ln>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Initially, England launched minor raids on French soil. Henry and Charles were joined by the French nobleman the Duke of Bourbon who had taken up arms against his King. In August, the Duke of Suffolk began an advance on Paris with 11,000 troops. However, Charles failed to deliver any troops and the Duke of Bourbon had not managed to raise any support. English enthusiasm for war faded.</a:t>
            </a:r>
          </a:p>
        </p:txBody>
      </p:sp>
    </p:spTree>
    <p:extLst>
      <p:ext uri="{BB962C8B-B14F-4D97-AF65-F5344CB8AC3E}">
        <p14:creationId xmlns:p14="http://schemas.microsoft.com/office/powerpoint/2010/main" val="5552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B8DB603-F84C-4D1D-ABC8-5AD5A8887722}"/>
              </a:ext>
            </a:extLst>
          </p:cNvPr>
          <p:cNvSpPr txBox="1">
            <a:spLocks/>
          </p:cNvSpPr>
          <p:nvPr/>
        </p:nvSpPr>
        <p:spPr>
          <a:xfrm>
            <a:off x="0" y="-1"/>
            <a:ext cx="4956313" cy="1895061"/>
          </a:xfrm>
          <a:prstGeom prst="rect">
            <a:avLst/>
          </a:prstGeom>
          <a:solidFill>
            <a:schemeClr val="accent2">
              <a:lumMod val="20000"/>
              <a:lumOff val="80000"/>
            </a:schemeClr>
          </a:solidFill>
          <a:ln>
            <a:solidFill>
              <a:schemeClr val="accent2">
                <a:lumMod val="75000"/>
              </a:schemeClr>
            </a:solidFill>
          </a:ln>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In 1525 a great battle was fought between Charles V and Francis I in Northern Italy. At the Battle of Pavia, the French army was destroyed and Francis was taken prisoner. It was clear that Charles V had used Henry’s troops to distract the French as he launched a direct attack on Francis.</a:t>
            </a:r>
          </a:p>
        </p:txBody>
      </p:sp>
      <p:sp>
        <p:nvSpPr>
          <p:cNvPr id="5" name="Content Placeholder 2">
            <a:extLst>
              <a:ext uri="{FF2B5EF4-FFF2-40B4-BE49-F238E27FC236}">
                <a16:creationId xmlns:a16="http://schemas.microsoft.com/office/drawing/2014/main" id="{FFD22630-6EF5-436E-BFB2-86D15E398F00}"/>
              </a:ext>
            </a:extLst>
          </p:cNvPr>
          <p:cNvSpPr txBox="1">
            <a:spLocks/>
          </p:cNvSpPr>
          <p:nvPr/>
        </p:nvSpPr>
        <p:spPr>
          <a:xfrm>
            <a:off x="0" y="1881807"/>
            <a:ext cx="4956313" cy="1895061"/>
          </a:xfrm>
          <a:prstGeom prst="rect">
            <a:avLst/>
          </a:prstGeom>
          <a:solidFill>
            <a:schemeClr val="accent2">
              <a:lumMod val="20000"/>
              <a:lumOff val="80000"/>
            </a:schemeClr>
          </a:solidFill>
          <a:ln>
            <a:solidFill>
              <a:schemeClr val="accent2">
                <a:lumMod val="75000"/>
              </a:schemeClr>
            </a:solidFill>
          </a:ln>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Henry and Wolsey immediately pressed on Charles V to take advantage of France after the Battle of Pavia. Henry and Charles could launch a joint invasion of the leaderless France. They would then divide France between them and Henry would take the French crown.</a:t>
            </a:r>
          </a:p>
        </p:txBody>
      </p:sp>
      <p:sp>
        <p:nvSpPr>
          <p:cNvPr id="6" name="Content Placeholder 2">
            <a:extLst>
              <a:ext uri="{FF2B5EF4-FFF2-40B4-BE49-F238E27FC236}">
                <a16:creationId xmlns:a16="http://schemas.microsoft.com/office/drawing/2014/main" id="{43EAED60-8936-4E94-B6F0-DF4DDBE6CD67}"/>
              </a:ext>
            </a:extLst>
          </p:cNvPr>
          <p:cNvSpPr txBox="1">
            <a:spLocks/>
          </p:cNvSpPr>
          <p:nvPr/>
        </p:nvSpPr>
        <p:spPr>
          <a:xfrm>
            <a:off x="0" y="3776868"/>
            <a:ext cx="4956313" cy="1873381"/>
          </a:xfrm>
          <a:prstGeom prst="rect">
            <a:avLst/>
          </a:prstGeom>
          <a:solidFill>
            <a:schemeClr val="accent2">
              <a:lumMod val="20000"/>
              <a:lumOff val="80000"/>
            </a:schemeClr>
          </a:solidFill>
          <a:ln>
            <a:solidFill>
              <a:schemeClr val="accent2">
                <a:lumMod val="75000"/>
              </a:schemeClr>
            </a:solidFill>
          </a:ln>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Charles did not wish to see Henry’s power increased. He also released Francis I of France after securing a promised that the humiliated French King would not seek revenge. Having been let down by the Spanish and Charles V, Wolsey opened peace negotiations with France signing a peace treaty in 1525.</a:t>
            </a:r>
          </a:p>
        </p:txBody>
      </p:sp>
      <p:pic>
        <p:nvPicPr>
          <p:cNvPr id="2050" name="Picture 2" descr="Image result for battle of pavia">
            <a:extLst>
              <a:ext uri="{FF2B5EF4-FFF2-40B4-BE49-F238E27FC236}">
                <a16:creationId xmlns:a16="http://schemas.microsoft.com/office/drawing/2014/main" id="{855C216F-A619-4A3A-936F-644966F9B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313" y="-8656"/>
            <a:ext cx="7252252" cy="3919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9FA0C9-498F-4BBA-BAD7-8297381A5DE9}"/>
              </a:ext>
            </a:extLst>
          </p:cNvPr>
          <p:cNvSpPr txBox="1"/>
          <p:nvPr/>
        </p:nvSpPr>
        <p:spPr>
          <a:xfrm>
            <a:off x="4956313" y="3910978"/>
            <a:ext cx="7235687" cy="1200329"/>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GB" dirty="0"/>
              <a:t>The Battle of Pavia in 1525 in which Francis was captured and the French army destroyed. Henry was not able to achieve military glory in this battle, nor could Henry take advantage of Francis’ capture and imprisonment.</a:t>
            </a:r>
          </a:p>
        </p:txBody>
      </p:sp>
      <p:sp>
        <p:nvSpPr>
          <p:cNvPr id="9" name="TextBox 8">
            <a:extLst>
              <a:ext uri="{FF2B5EF4-FFF2-40B4-BE49-F238E27FC236}">
                <a16:creationId xmlns:a16="http://schemas.microsoft.com/office/drawing/2014/main" id="{F7828CAD-53BC-45AB-A6D9-70A8E557041C}"/>
              </a:ext>
            </a:extLst>
          </p:cNvPr>
          <p:cNvSpPr txBox="1"/>
          <p:nvPr/>
        </p:nvSpPr>
        <p:spPr>
          <a:xfrm>
            <a:off x="4956312" y="5111307"/>
            <a:ext cx="7235687" cy="1754326"/>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GB" u="sng" dirty="0"/>
              <a:t>Henry’s second war with France had not gone well. </a:t>
            </a:r>
            <a:r>
              <a:rPr lang="en-GB" dirty="0"/>
              <a:t>It was clear that Charles did not view or treat England as an ally. Charles V had abandoned Henry on his attack on Paris. Charles had not been prepared to let England take some of the glory from the Battle of Pavia. The financial costs of the war totalled £430,000. Taxes were increased and forced loans damaged Henry’s popularity.</a:t>
            </a:r>
          </a:p>
        </p:txBody>
      </p:sp>
      <p:sp>
        <p:nvSpPr>
          <p:cNvPr id="10" name="Content Placeholder 2">
            <a:extLst>
              <a:ext uri="{FF2B5EF4-FFF2-40B4-BE49-F238E27FC236}">
                <a16:creationId xmlns:a16="http://schemas.microsoft.com/office/drawing/2014/main" id="{9BB3E22F-CF09-4E2F-9B6C-2DF4FCD5F497}"/>
              </a:ext>
            </a:extLst>
          </p:cNvPr>
          <p:cNvSpPr txBox="1">
            <a:spLocks/>
          </p:cNvSpPr>
          <p:nvPr/>
        </p:nvSpPr>
        <p:spPr>
          <a:xfrm>
            <a:off x="0" y="5544231"/>
            <a:ext cx="4956313" cy="1306347"/>
          </a:xfrm>
          <a:prstGeom prst="rect">
            <a:avLst/>
          </a:prstGeom>
          <a:solidFill>
            <a:schemeClr val="accent2">
              <a:lumMod val="20000"/>
              <a:lumOff val="80000"/>
            </a:schemeClr>
          </a:solidFill>
          <a:ln>
            <a:solidFill>
              <a:schemeClr val="accent2">
                <a:lumMod val="75000"/>
              </a:schemeClr>
            </a:solidFill>
          </a:ln>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GB" sz="1800" dirty="0"/>
              <a:t>Henry’s attack on Paris was almost a success. His troops got within 50 miles of the city but there was disease and disharmony among his armies. Henry decided to abandon his attack on the French city.</a:t>
            </a:r>
          </a:p>
        </p:txBody>
      </p:sp>
    </p:spTree>
    <p:extLst>
      <p:ext uri="{BB962C8B-B14F-4D97-AF65-F5344CB8AC3E}">
        <p14:creationId xmlns:p14="http://schemas.microsoft.com/office/powerpoint/2010/main" val="283987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solidFill>
                  <a:schemeClr val="accent2">
                    <a:lumMod val="75000"/>
                  </a:schemeClr>
                </a:solidFill>
              </a:rPr>
              <a:t>Successes and failures of Henry’s policy with France</a:t>
            </a:r>
          </a:p>
        </p:txBody>
      </p:sp>
      <p:sp>
        <p:nvSpPr>
          <p:cNvPr id="3" name="Content Placeholder 2"/>
          <p:cNvSpPr>
            <a:spLocks noGrp="1"/>
          </p:cNvSpPr>
          <p:nvPr>
            <p:ph idx="1"/>
          </p:nvPr>
        </p:nvSpPr>
        <p:spPr>
          <a:xfrm>
            <a:off x="683040" y="2273824"/>
            <a:ext cx="5724525" cy="2158599"/>
          </a:xfrm>
        </p:spPr>
        <p:txBody>
          <a:bodyPr>
            <a:noAutofit/>
          </a:bodyPr>
          <a:lstStyle/>
          <a:p>
            <a:pPr marL="0" indent="0">
              <a:buNone/>
              <a:defRPr/>
            </a:pPr>
            <a:r>
              <a:rPr lang="en-GB" sz="2800" dirty="0">
                <a:solidFill>
                  <a:schemeClr val="accent6">
                    <a:lumMod val="75000"/>
                  </a:schemeClr>
                </a:solidFill>
              </a:rPr>
              <a:t>Successes</a:t>
            </a:r>
          </a:p>
          <a:p>
            <a:pPr marL="0" indent="0">
              <a:buNone/>
              <a:defRPr/>
            </a:pPr>
            <a:endParaRPr lang="en-GB" sz="2800" dirty="0">
              <a:solidFill>
                <a:schemeClr val="accent3">
                  <a:lumMod val="75000"/>
                </a:schemeClr>
              </a:solidFill>
            </a:endParaRPr>
          </a:p>
          <a:p>
            <a:pPr marL="0" indent="0">
              <a:buNone/>
              <a:defRPr/>
            </a:pPr>
            <a:endParaRPr lang="en-GB" sz="2800" dirty="0">
              <a:solidFill>
                <a:schemeClr val="accent6">
                  <a:lumMod val="75000"/>
                </a:schemeClr>
              </a:solidFill>
            </a:endParaRPr>
          </a:p>
          <a:p>
            <a:pPr marL="0" indent="0">
              <a:buNone/>
              <a:defRPr/>
            </a:pPr>
            <a:r>
              <a:rPr lang="en-GB" sz="2800" dirty="0">
                <a:solidFill>
                  <a:schemeClr val="accent6">
                    <a:lumMod val="75000"/>
                  </a:schemeClr>
                </a:solidFill>
              </a:rPr>
              <a:t>Failures</a:t>
            </a:r>
          </a:p>
        </p:txBody>
      </p:sp>
      <p:cxnSp>
        <p:nvCxnSpPr>
          <p:cNvPr id="5" name="Straight Arrow Connector 4"/>
          <p:cNvCxnSpPr/>
          <p:nvPr/>
        </p:nvCxnSpPr>
        <p:spPr>
          <a:xfrm>
            <a:off x="683040" y="2273824"/>
            <a:ext cx="0" cy="3687311"/>
          </a:xfrm>
          <a:prstGeom prst="straightConnector1">
            <a:avLst/>
          </a:prstGeom>
          <a:ln>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3040" y="3818801"/>
            <a:ext cx="6462478" cy="848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371761" y="1985104"/>
            <a:ext cx="4343946" cy="4117867"/>
          </a:xfrm>
          <a:prstGeom prst="rect">
            <a:avLst/>
          </a:prstGeom>
        </p:spPr>
      </p:pic>
      <p:sp>
        <p:nvSpPr>
          <p:cNvPr id="8" name="TextBox 5">
            <a:extLst>
              <a:ext uri="{FF2B5EF4-FFF2-40B4-BE49-F238E27FC236}">
                <a16:creationId xmlns:a16="http://schemas.microsoft.com/office/drawing/2014/main" id="{213F0605-4B70-4DD8-A61D-5E7EAB30E3C4}"/>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417241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04088"/>
            <a:ext cx="11362441" cy="1143000"/>
          </a:xfrm>
        </p:spPr>
        <p:txBody>
          <a:bodyPr>
            <a:normAutofit fontScale="90000"/>
          </a:bodyPr>
          <a:lstStyle/>
          <a:p>
            <a:r>
              <a:rPr lang="en-GB" dirty="0">
                <a:solidFill>
                  <a:schemeClr val="accent2">
                    <a:lumMod val="75000"/>
                  </a:schemeClr>
                </a:solidFill>
              </a:rPr>
              <a:t>To what extent was Henry’s policies towards France a success?</a:t>
            </a:r>
          </a:p>
        </p:txBody>
      </p:sp>
      <p:sp>
        <p:nvSpPr>
          <p:cNvPr id="5" name="Content Placeholder 4"/>
          <p:cNvSpPr>
            <a:spLocks noGrp="1"/>
          </p:cNvSpPr>
          <p:nvPr>
            <p:ph idx="1"/>
          </p:nvPr>
        </p:nvSpPr>
        <p:spPr>
          <a:xfrm>
            <a:off x="3563332" y="1847088"/>
            <a:ext cx="8628668" cy="4656968"/>
          </a:xfrm>
        </p:spPr>
        <p:txBody>
          <a:bodyPr>
            <a:normAutofit/>
          </a:bodyPr>
          <a:lstStyle/>
          <a:p>
            <a:pPr marL="0" indent="0">
              <a:buNone/>
            </a:pPr>
            <a:r>
              <a:rPr lang="en-GB" sz="2400" u="sng" dirty="0">
                <a:solidFill>
                  <a:schemeClr val="accent6">
                    <a:lumMod val="75000"/>
                  </a:schemeClr>
                </a:solidFill>
              </a:rPr>
              <a:t>Weighing up the successes and failings of Henry’s policies towards France, do you think that there was more successes or failings and why?</a:t>
            </a:r>
          </a:p>
          <a:p>
            <a:pPr marL="0" indent="0">
              <a:buNone/>
            </a:pPr>
            <a:endParaRPr lang="en-GB" sz="2400" u="sng" dirty="0">
              <a:solidFill>
                <a:schemeClr val="accent6">
                  <a:lumMod val="75000"/>
                </a:schemeClr>
              </a:solidFill>
            </a:endParaRPr>
          </a:p>
          <a:p>
            <a:pPr marL="0" indent="0">
              <a:buNone/>
            </a:pPr>
            <a:endParaRPr lang="en-GB" sz="500" dirty="0">
              <a:solidFill>
                <a:schemeClr val="accent6">
                  <a:lumMod val="75000"/>
                </a:schemeClr>
              </a:solidFill>
            </a:endParaRPr>
          </a:p>
          <a:p>
            <a:pPr marL="0" indent="0">
              <a:buNone/>
            </a:pPr>
            <a:r>
              <a:rPr lang="en-GB" sz="2400" dirty="0">
                <a:solidFill>
                  <a:schemeClr val="accent6">
                    <a:lumMod val="75000"/>
                  </a:schemeClr>
                </a:solidFill>
              </a:rPr>
              <a:t>Aim to consider the following in your answer:</a:t>
            </a:r>
          </a:p>
          <a:p>
            <a:pPr>
              <a:buFontTx/>
              <a:buChar char="-"/>
            </a:pPr>
            <a:r>
              <a:rPr lang="en-GB" sz="2300" i="1" dirty="0">
                <a:solidFill>
                  <a:schemeClr val="accent6">
                    <a:lumMod val="75000"/>
                  </a:schemeClr>
                </a:solidFill>
              </a:rPr>
              <a:t>Income/Size of population.	- Field of Cloth of Gold.</a:t>
            </a:r>
          </a:p>
          <a:p>
            <a:pPr>
              <a:buFontTx/>
              <a:buChar char="-"/>
            </a:pPr>
            <a:r>
              <a:rPr lang="en-GB" sz="2300" i="1" dirty="0">
                <a:solidFill>
                  <a:schemeClr val="accent6">
                    <a:lumMod val="75000"/>
                  </a:schemeClr>
                </a:solidFill>
              </a:rPr>
              <a:t>Tournai/</a:t>
            </a:r>
            <a:r>
              <a:rPr lang="en-GB" sz="2300" i="1" dirty="0" err="1">
                <a:solidFill>
                  <a:schemeClr val="accent6">
                    <a:lumMod val="75000"/>
                  </a:schemeClr>
                </a:solidFill>
              </a:rPr>
              <a:t>Theouranne</a:t>
            </a:r>
            <a:r>
              <a:rPr lang="en-GB" sz="2300" i="1" dirty="0">
                <a:solidFill>
                  <a:schemeClr val="accent6">
                    <a:lumMod val="75000"/>
                  </a:schemeClr>
                </a:solidFill>
              </a:rPr>
              <a:t>.		- Battle of Pavia.</a:t>
            </a:r>
          </a:p>
          <a:p>
            <a:pPr>
              <a:buFontTx/>
              <a:buChar char="-"/>
            </a:pPr>
            <a:r>
              <a:rPr lang="en-GB" sz="2300" i="1" dirty="0">
                <a:solidFill>
                  <a:schemeClr val="accent6">
                    <a:lumMod val="75000"/>
                  </a:schemeClr>
                </a:solidFill>
              </a:rPr>
              <a:t>Rivalry with Francis I.		- Cost of the wars.		</a:t>
            </a:r>
          </a:p>
          <a:p>
            <a:pPr>
              <a:buFontTx/>
              <a:buChar char="-"/>
            </a:pPr>
            <a:r>
              <a:rPr lang="en-GB" sz="2300" i="1" dirty="0">
                <a:solidFill>
                  <a:schemeClr val="accent6">
                    <a:lumMod val="75000"/>
                  </a:schemeClr>
                </a:solidFill>
              </a:rPr>
              <a:t>Battle of the Spur		- Alliance with Scotland.		</a:t>
            </a:r>
            <a:endParaRPr lang="en-GB" sz="2400" dirty="0">
              <a:solidFill>
                <a:schemeClr val="tx2"/>
              </a:solidFill>
            </a:endParaRPr>
          </a:p>
          <a:p>
            <a:pPr>
              <a:buFontTx/>
              <a:buChar char="-"/>
            </a:pPr>
            <a:endParaRPr lang="en-GB" sz="2400" dirty="0">
              <a:solidFill>
                <a:schemeClr val="tx2"/>
              </a:solidFill>
            </a:endParaRPr>
          </a:p>
          <a:p>
            <a:pPr>
              <a:buFontTx/>
              <a:buChar char="-"/>
            </a:pPr>
            <a:endParaRPr lang="en-GB" dirty="0"/>
          </a:p>
        </p:txBody>
      </p:sp>
      <p:pic>
        <p:nvPicPr>
          <p:cNvPr id="1026" name="Picture 2" descr="Image result for henry viii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96" y="1847088"/>
            <a:ext cx="3147801" cy="4384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2363CC-47C6-4DFE-BDB1-8AEE325D3244}"/>
              </a:ext>
            </a:extLst>
          </p:cNvPr>
          <p:cNvSpPr txBox="1">
            <a:spLocks noChangeArrowheads="1"/>
          </p:cNvSpPr>
          <p:nvPr/>
        </p:nvSpPr>
        <p:spPr bwMode="auto">
          <a:xfrm>
            <a:off x="-1" y="6525557"/>
            <a:ext cx="12192001" cy="338554"/>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nstantia" panose="02030602050306030303" pitchFamily="18" charset="0"/>
              </a:defRPr>
            </a:lvl1pPr>
            <a:lvl2pPr marL="742950" indent="-285750" eaLnBrk="0" hangingPunct="0">
              <a:defRPr>
                <a:solidFill>
                  <a:schemeClr val="tx1"/>
                </a:solidFill>
                <a:latin typeface="Constantia" panose="02030602050306030303" pitchFamily="18" charset="0"/>
              </a:defRPr>
            </a:lvl2pPr>
            <a:lvl3pPr marL="1143000" indent="-228600" eaLnBrk="0" hangingPunct="0">
              <a:defRPr>
                <a:solidFill>
                  <a:schemeClr val="tx1"/>
                </a:solidFill>
                <a:latin typeface="Constantia" panose="02030602050306030303" pitchFamily="18" charset="0"/>
              </a:defRPr>
            </a:lvl3pPr>
            <a:lvl4pPr marL="1600200" indent="-228600" eaLnBrk="0" hangingPunct="0">
              <a:defRPr>
                <a:solidFill>
                  <a:schemeClr val="tx1"/>
                </a:solidFill>
                <a:latin typeface="Constantia" panose="02030602050306030303" pitchFamily="18" charset="0"/>
              </a:defRPr>
            </a:lvl4pPr>
            <a:lvl5pPr marL="2057400" indent="-228600" eaLnBrk="0" hangingPunct="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algn="ctr" eaLnBrk="1" hangingPunct="1"/>
            <a:r>
              <a:rPr lang="en-GB" sz="1600" dirty="0">
                <a:solidFill>
                  <a:schemeClr val="accent6">
                    <a:lumMod val="75000"/>
                  </a:schemeClr>
                </a:solidFill>
                <a:latin typeface="+mn-lt"/>
              </a:rPr>
              <a:t>Aim: To be able to *describe (4), **explain (5/6) and ***evaluate (7/8) the implications of policies towards France</a:t>
            </a:r>
          </a:p>
        </p:txBody>
      </p:sp>
    </p:spTree>
    <p:extLst>
      <p:ext uri="{BB962C8B-B14F-4D97-AF65-F5344CB8AC3E}">
        <p14:creationId xmlns:p14="http://schemas.microsoft.com/office/powerpoint/2010/main" val="1963822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rgbClr val="000000"/>
      </a:dk1>
      <a:lt1>
        <a:sysClr val="window" lastClr="FFFFFF"/>
      </a:lt1>
      <a:dk2>
        <a:srgbClr val="5E5E5E"/>
      </a:dk2>
      <a:lt2>
        <a:srgbClr val="DDDDDD"/>
      </a:lt2>
      <a:accent1>
        <a:srgbClr val="7C891D"/>
      </a:accent1>
      <a:accent2>
        <a:srgbClr val="00B050"/>
      </a:accent2>
      <a:accent3>
        <a:srgbClr val="7A4F00"/>
      </a:accent3>
      <a:accent4>
        <a:srgbClr val="7030A0"/>
      </a:accent4>
      <a:accent5>
        <a:srgbClr val="92D050"/>
      </a:accent5>
      <a:accent6>
        <a:srgbClr val="B86D00"/>
      </a:accent6>
      <a:hlink>
        <a:srgbClr val="F59E00"/>
      </a:hlink>
      <a:folHlink>
        <a:srgbClr val="B2B2B2"/>
      </a:folHlink>
    </a:clrScheme>
    <a:fontScheme name="Comic Sans">
      <a:majorFont>
        <a:latin typeface="Comic Sans MS"/>
        <a:ea typeface=""/>
        <a:cs typeface=""/>
      </a:majorFont>
      <a:minorFont>
        <a:latin typeface="Comic Sans M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5CDAA974-F354-4B1E-BA08-FFC9A3909DDC}" vid="{375D7DDA-B9D1-4AEC-9D51-B92A6D23638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544</TotalTime>
  <Words>1722</Words>
  <Application>Microsoft Office PowerPoint</Application>
  <PresentationFormat>Widescreen</PresentationFormat>
  <Paragraphs>138</Paragraphs>
  <Slides>13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Arial Rounded MT Bold</vt:lpstr>
      <vt:lpstr>Calibri</vt:lpstr>
      <vt:lpstr>Calibri Light</vt:lpstr>
      <vt:lpstr>Comic Sans MS</vt:lpstr>
      <vt:lpstr>Times New Roman</vt:lpstr>
      <vt:lpstr>Wingdings 2</vt:lpstr>
      <vt:lpstr>Theme1</vt:lpstr>
      <vt:lpstr>1_Office Theme</vt:lpstr>
      <vt:lpstr>Office Theme</vt:lpstr>
      <vt:lpstr>PowerPoint Presentation</vt:lpstr>
      <vt:lpstr>Wolsey: Relations with France</vt:lpstr>
      <vt:lpstr>PowerPoint Presentation</vt:lpstr>
      <vt:lpstr>What can you remember?</vt:lpstr>
      <vt:lpstr>Foreign policy: France</vt:lpstr>
      <vt:lpstr>PowerPoint Presentation</vt:lpstr>
      <vt:lpstr>PowerPoint Presentation</vt:lpstr>
      <vt:lpstr>Successes and failures of Henry’s policy with France</vt:lpstr>
      <vt:lpstr>To what extent was Henry’s policies towards France a success?</vt:lpstr>
      <vt:lpstr>Exam question</vt:lpstr>
      <vt:lpstr>Peer assess your partner’s work</vt:lpstr>
      <vt:lpstr>Plenary Progress Check</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Conor McVeigh</dc:creator>
  <cp:lastModifiedBy>Matthew Hawthorne</cp:lastModifiedBy>
  <cp:revision>47</cp:revision>
  <dcterms:created xsi:type="dcterms:W3CDTF">2018-03-01T22:42:30Z</dcterms:created>
  <dcterms:modified xsi:type="dcterms:W3CDTF">2020-09-17T10:24:47Z</dcterms:modified>
</cp:coreProperties>
</file>