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79" r:id="rId2"/>
    <p:sldId id="280" r:id="rId3"/>
    <p:sldId id="271" r:id="rId4"/>
    <p:sldId id="272" r:id="rId5"/>
    <p:sldId id="273" r:id="rId6"/>
    <p:sldId id="274" r:id="rId7"/>
    <p:sldId id="281" r:id="rId8"/>
    <p:sldId id="276" r:id="rId9"/>
    <p:sldId id="277" r:id="rId10"/>
    <p:sldId id="275" r:id="rId11"/>
    <p:sldId id="278" r:id="rId12"/>
    <p:sldId id="283" r:id="rId13"/>
    <p:sldId id="284" r:id="rId14"/>
    <p:sldId id="286" r:id="rId15"/>
    <p:sldId id="287" r:id="rId16"/>
    <p:sldId id="289" r:id="rId17"/>
    <p:sldId id="282" r:id="rId18"/>
    <p:sldId id="288" r:id="rId19"/>
    <p:sldId id="290" r:id="rId20"/>
    <p:sldId id="291" r:id="rId21"/>
    <p:sldId id="292" r:id="rId22"/>
    <p:sldId id="29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8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9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4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80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8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3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5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0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038E4DC-89EE-4292-BF9B-8F4053BD782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5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665/page/122/mode/dp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371" y="33220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 NOW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00" y="1255530"/>
            <a:ext cx="6147100" cy="3266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2695" y="1055408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2472" y="332200"/>
            <a:ext cx="74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2472" y="1224685"/>
            <a:ext cx="364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Redoubler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7964984" y="332200"/>
            <a:ext cx="2666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TENSES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37780"/>
              </p:ext>
            </p:extLst>
          </p:nvPr>
        </p:nvGraphicFramePr>
        <p:xfrm>
          <a:off x="7285643" y="1925820"/>
          <a:ext cx="4485178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62696">
                  <a:extLst>
                    <a:ext uri="{9D8B030D-6E8A-4147-A177-3AD203B41FA5}">
                      <a16:colId xmlns:a16="http://schemas.microsoft.com/office/drawing/2014/main" val="3739397144"/>
                    </a:ext>
                  </a:extLst>
                </a:gridCol>
                <a:gridCol w="2222482">
                  <a:extLst>
                    <a:ext uri="{9D8B030D-6E8A-4147-A177-3AD203B41FA5}">
                      <a16:colId xmlns:a16="http://schemas.microsoft.com/office/drawing/2014/main" val="3369007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69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3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FUTURE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04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4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5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IMPERFECT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PAST CONDITIONAL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519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33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38" y="199505"/>
            <a:ext cx="7349519" cy="62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99" y="302202"/>
            <a:ext cx="83248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6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575" y="373764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77" y="2701944"/>
            <a:ext cx="230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When I was younger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192" y="1504603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SENTENCE OPENER/ TP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77" y="3275831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Quand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j’étais</a:t>
            </a:r>
            <a:r>
              <a:rPr lang="en-US" dirty="0" smtClean="0">
                <a:solidFill>
                  <a:srgbClr val="0070C0"/>
                </a:solidFill>
              </a:rPr>
              <a:t> plus </a:t>
            </a:r>
            <a:r>
              <a:rPr lang="en-US" dirty="0" err="1" smtClean="0">
                <a:solidFill>
                  <a:srgbClr val="0070C0"/>
                </a:solidFill>
              </a:rPr>
              <a:t>jeune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7163" y="1504603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VERB PART (imperfect)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5737" y="2701944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 used to do judo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6697" y="3302863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Je </a:t>
            </a:r>
            <a:r>
              <a:rPr lang="en-US" dirty="0" err="1" smtClean="0">
                <a:solidFill>
                  <a:srgbClr val="7030A0"/>
                </a:solidFill>
              </a:rPr>
              <a:t>fais</a:t>
            </a:r>
            <a:r>
              <a:rPr lang="en-US" b="1" u="sng" dirty="0" err="1" smtClean="0">
                <a:solidFill>
                  <a:srgbClr val="7030A0"/>
                </a:solidFill>
              </a:rPr>
              <a:t>ais</a:t>
            </a:r>
            <a:r>
              <a:rPr lang="en-US" dirty="0" smtClean="0">
                <a:solidFill>
                  <a:srgbClr val="7030A0"/>
                </a:solidFill>
              </a:rPr>
              <a:t> du judo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5193" y="1504603"/>
            <a:ext cx="13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connective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33851" y="2701944"/>
            <a:ext cx="13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33850" y="3302863"/>
            <a:ext cx="13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comme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132321" y="1504603"/>
            <a:ext cx="22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Opinion (imperfect)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701944"/>
            <a:ext cx="33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 found it really useful.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7961" y="3302863"/>
            <a:ext cx="33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je </a:t>
            </a:r>
            <a:r>
              <a:rPr lang="en-US" dirty="0" err="1" smtClean="0">
                <a:solidFill>
                  <a:srgbClr val="00B050"/>
                </a:solidFill>
              </a:rPr>
              <a:t>trouvais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ça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vraiment</a:t>
            </a:r>
            <a:r>
              <a:rPr lang="en-US" dirty="0" smtClean="0">
                <a:solidFill>
                  <a:srgbClr val="00B050"/>
                </a:solidFill>
              </a:rPr>
              <a:t> utile.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2" y="373764"/>
            <a:ext cx="1207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77" y="2701944"/>
            <a:ext cx="230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When I was four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192" y="1504603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SENTENCE OPENER/ TP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77" y="3275831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Quand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</a:rPr>
              <a:t>j’avais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quatre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7163" y="1504603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VERB PART (imperfect)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5737" y="2701944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 used to go to the park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6697" y="3302863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j’allais</a:t>
            </a:r>
            <a:r>
              <a:rPr lang="en-US" dirty="0" smtClean="0">
                <a:solidFill>
                  <a:srgbClr val="7030A0"/>
                </a:solidFill>
              </a:rPr>
              <a:t> au </a:t>
            </a:r>
            <a:r>
              <a:rPr lang="en-US" dirty="0" err="1" smtClean="0">
                <a:solidFill>
                  <a:srgbClr val="7030A0"/>
                </a:solidFill>
              </a:rPr>
              <a:t>parc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5193" y="1504603"/>
            <a:ext cx="13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connective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47854" y="2701944"/>
            <a:ext cx="13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98225" y="3302863"/>
            <a:ext cx="13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puisque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132321" y="1504603"/>
            <a:ext cx="22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Opinion (imperfect)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701944"/>
            <a:ext cx="33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 liked nature.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7961" y="3302863"/>
            <a:ext cx="33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j</a:t>
            </a:r>
            <a:r>
              <a:rPr lang="en-US" dirty="0" err="1" smtClean="0">
                <a:solidFill>
                  <a:srgbClr val="00B050"/>
                </a:solidFill>
              </a:rPr>
              <a:t>’aimais</a:t>
            </a:r>
            <a:r>
              <a:rPr lang="en-US" dirty="0" smtClean="0">
                <a:solidFill>
                  <a:srgbClr val="00B050"/>
                </a:solidFill>
              </a:rPr>
              <a:t> la nature.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44" y="341990"/>
            <a:ext cx="1602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77" y="2701944"/>
            <a:ext cx="230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When I was ten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192" y="1504603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SENTENCE OPENER/ TP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7163" y="1504603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VERB PART (imperfect)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5737" y="2701944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 used to play tennis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5193" y="1504603"/>
            <a:ext cx="13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connective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47854" y="2701944"/>
            <a:ext cx="13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132321" y="1504603"/>
            <a:ext cx="22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Opinion (imperfect)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701944"/>
            <a:ext cx="33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 found it really frustrating.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401" y="382077"/>
            <a:ext cx="6426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Devoirs – homework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825" y="1371600"/>
            <a:ext cx="8370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5 sentences describing what you used to do when you were younger. State your opinion.</a:t>
            </a:r>
          </a:p>
          <a:p>
            <a:r>
              <a:rPr lang="en-US" dirty="0" smtClean="0"/>
              <a:t>Check the I WE YOU section to check the success criteria.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9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31351"/>
              </p:ext>
            </p:extLst>
          </p:nvPr>
        </p:nvGraphicFramePr>
        <p:xfrm>
          <a:off x="285403" y="947161"/>
          <a:ext cx="11807968" cy="27603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97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2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18">
                <a:tc gridSpan="2">
                  <a:txBody>
                    <a:bodyPr/>
                    <a:lstStyle/>
                    <a:p>
                      <a:r>
                        <a:rPr lang="en-GB" sz="3200" u="sng" dirty="0" smtClean="0"/>
                        <a:t>Classwork</a:t>
                      </a:r>
                      <a:endParaRPr lang="en-GB" sz="3200" u="sng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3200" u="sng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3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u="sng" baseline="0" dirty="0" smtClean="0">
                          <a:latin typeface="+mn-lt"/>
                        </a:rPr>
                        <a:t>Avant…</a:t>
                      </a:r>
                      <a:r>
                        <a:rPr lang="en-US" sz="3200" u="sng" baseline="0" dirty="0" err="1" smtClean="0">
                          <a:latin typeface="+mn-lt"/>
                        </a:rPr>
                        <a:t>mais</a:t>
                      </a:r>
                      <a:r>
                        <a:rPr lang="en-US" sz="3200" u="sng" baseline="0" dirty="0" smtClean="0">
                          <a:latin typeface="+mn-lt"/>
                        </a:rPr>
                        <a:t> </a:t>
                      </a:r>
                      <a:r>
                        <a:rPr lang="en-US" sz="3200" u="sng" baseline="0" dirty="0" err="1" smtClean="0">
                          <a:latin typeface="+mn-lt"/>
                        </a:rPr>
                        <a:t>maintenant</a:t>
                      </a:r>
                      <a:r>
                        <a:rPr lang="en-US" sz="3200" u="sng" baseline="0" dirty="0" smtClean="0">
                          <a:latin typeface="+mn-lt"/>
                        </a:rPr>
                        <a:t>…</a:t>
                      </a:r>
                      <a:endParaRPr lang="en-GB" sz="3200" u="none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83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L.O.</a:t>
                      </a:r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 smtClean="0"/>
                        <a:t>To </a:t>
                      </a:r>
                      <a:r>
                        <a:rPr lang="en-GB" sz="3200" dirty="0" smtClean="0"/>
                        <a:t>compare</a:t>
                      </a:r>
                      <a:r>
                        <a:rPr lang="en-GB" sz="3200" baseline="0" dirty="0" smtClean="0"/>
                        <a:t> past and present</a:t>
                      </a:r>
                      <a:endParaRPr lang="en-GB" sz="32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/>
                        <a:t>To </a:t>
                      </a:r>
                      <a:r>
                        <a:rPr lang="en-US" sz="3200" baseline="0" dirty="0" smtClean="0"/>
                        <a:t>use </a:t>
                      </a:r>
                      <a:r>
                        <a:rPr lang="en-US" sz="3200" baseline="0" dirty="0" smtClean="0"/>
                        <a:t>the IMPERFECT </a:t>
                      </a:r>
                      <a:r>
                        <a:rPr lang="en-US" sz="3200" baseline="0" dirty="0" smtClean="0"/>
                        <a:t>and PRESENT tenses</a:t>
                      </a:r>
                      <a:endParaRPr lang="en-GB" sz="3200" baseline="0" dirty="0" smtClean="0"/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808391" y="2383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067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" y="1290290"/>
            <a:ext cx="7172325" cy="3629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138" y="498764"/>
            <a:ext cx="618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verbs are in the IMPERFECT TENSE?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2137" y="903133"/>
            <a:ext cx="618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verbs are in the PRESENT TENSE?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4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30" y="446289"/>
            <a:ext cx="50006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76" y="178569"/>
            <a:ext cx="11518633" cy="37616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261" y="3940232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685" y="4206240"/>
            <a:ext cx="1000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primary school I used to have a lot of free time but now I have a lot of homework to do.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80685" y="4822891"/>
            <a:ext cx="1000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l’ecole</a:t>
            </a:r>
            <a:r>
              <a:rPr lang="en-US" dirty="0" smtClean="0"/>
              <a:t> </a:t>
            </a:r>
            <a:r>
              <a:rPr lang="en-US" dirty="0" err="1" smtClean="0"/>
              <a:t>primaire</a:t>
            </a:r>
            <a:r>
              <a:rPr lang="en-US" dirty="0" smtClean="0"/>
              <a:t> </a:t>
            </a:r>
            <a:r>
              <a:rPr lang="en-US" dirty="0" err="1" smtClean="0"/>
              <a:t>j’avais</a:t>
            </a:r>
            <a:r>
              <a:rPr lang="en-US" dirty="0" smtClean="0"/>
              <a:t> beaucoup de temps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maintenant</a:t>
            </a:r>
            <a:r>
              <a:rPr lang="en-US" dirty="0" smtClean="0"/>
              <a:t> </a:t>
            </a:r>
            <a:r>
              <a:rPr lang="en-US" dirty="0" err="1" smtClean="0"/>
              <a:t>j’ai</a:t>
            </a:r>
            <a:r>
              <a:rPr lang="en-US" dirty="0" smtClean="0"/>
              <a:t> beaucoup de devoirs à faire.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8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66131"/>
              </p:ext>
            </p:extLst>
          </p:nvPr>
        </p:nvGraphicFramePr>
        <p:xfrm>
          <a:off x="859904" y="328968"/>
          <a:ext cx="1259841" cy="6217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2573">
                  <a:extLst>
                    <a:ext uri="{9D8B030D-6E8A-4147-A177-3AD203B41FA5}">
                      <a16:colId xmlns:a16="http://schemas.microsoft.com/office/drawing/2014/main" val="2150788488"/>
                    </a:ext>
                  </a:extLst>
                </a:gridCol>
                <a:gridCol w="577268">
                  <a:extLst>
                    <a:ext uri="{9D8B030D-6E8A-4147-A177-3AD203B41FA5}">
                      <a16:colId xmlns:a16="http://schemas.microsoft.com/office/drawing/2014/main" val="2529592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62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838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6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092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85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54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89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41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21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867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80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4418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0599" y="124383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2472" y="332200"/>
            <a:ext cx="74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2472" y="1224685"/>
            <a:ext cx="364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Redoubler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7964984" y="332200"/>
            <a:ext cx="2666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TENSES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19590"/>
              </p:ext>
            </p:extLst>
          </p:nvPr>
        </p:nvGraphicFramePr>
        <p:xfrm>
          <a:off x="7285643" y="1925820"/>
          <a:ext cx="4485178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62696">
                  <a:extLst>
                    <a:ext uri="{9D8B030D-6E8A-4147-A177-3AD203B41FA5}">
                      <a16:colId xmlns:a16="http://schemas.microsoft.com/office/drawing/2014/main" val="3739397144"/>
                    </a:ext>
                  </a:extLst>
                </a:gridCol>
                <a:gridCol w="2222482">
                  <a:extLst>
                    <a:ext uri="{9D8B030D-6E8A-4147-A177-3AD203B41FA5}">
                      <a16:colId xmlns:a16="http://schemas.microsoft.com/office/drawing/2014/main" val="3369007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</a:t>
                      </a:r>
                      <a:r>
                        <a:rPr lang="en-US" baseline="0" dirty="0" smtClean="0"/>
                        <a:t> redouble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69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J’ai</a:t>
                      </a:r>
                      <a:r>
                        <a:rPr lang="en-US" dirty="0" smtClean="0"/>
                        <a:t> redouble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3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FUTURE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 </a:t>
                      </a:r>
                      <a:r>
                        <a:rPr lang="en-US" dirty="0" err="1" smtClean="0"/>
                        <a:t>vais</a:t>
                      </a:r>
                      <a:r>
                        <a:rPr lang="en-US" dirty="0" smtClean="0"/>
                        <a:t> redouble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04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 </a:t>
                      </a:r>
                      <a:r>
                        <a:rPr lang="en-US" dirty="0" err="1" smtClean="0"/>
                        <a:t>redoublerai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4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 </a:t>
                      </a:r>
                      <a:r>
                        <a:rPr lang="en-US" dirty="0" err="1" smtClean="0"/>
                        <a:t>redoublerais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5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IMPERFECT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 </a:t>
                      </a:r>
                      <a:r>
                        <a:rPr lang="en-US" dirty="0" err="1" smtClean="0"/>
                        <a:t>redoublais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PAST CONDITIONAL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J’aurais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redoublé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519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64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76" y="178569"/>
            <a:ext cx="11518633" cy="37616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121" y="3982211"/>
            <a:ext cx="1207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812" y="5029200"/>
            <a:ext cx="1000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primary school I used to go to the swimming-pool but now I go to the park.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63811" y="5625177"/>
            <a:ext cx="1000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l’ecole</a:t>
            </a:r>
            <a:r>
              <a:rPr lang="en-US" dirty="0" smtClean="0"/>
              <a:t> </a:t>
            </a:r>
            <a:r>
              <a:rPr lang="en-US" dirty="0" err="1" smtClean="0"/>
              <a:t>primaire</a:t>
            </a:r>
            <a:r>
              <a:rPr lang="en-US" dirty="0" smtClean="0"/>
              <a:t> </a:t>
            </a:r>
            <a:r>
              <a:rPr lang="en-US" dirty="0" err="1" smtClean="0"/>
              <a:t>j’allais</a:t>
            </a:r>
            <a:r>
              <a:rPr lang="en-US" dirty="0" smtClean="0"/>
              <a:t> à la piscine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maintenant</a:t>
            </a:r>
            <a:r>
              <a:rPr lang="en-US" dirty="0" smtClean="0"/>
              <a:t> je </a:t>
            </a:r>
            <a:r>
              <a:rPr lang="en-US" dirty="0" err="1" smtClean="0"/>
              <a:t>vais</a:t>
            </a:r>
            <a:r>
              <a:rPr lang="en-US" dirty="0" smtClean="0"/>
              <a:t> au </a:t>
            </a:r>
            <a:r>
              <a:rPr lang="en-US" dirty="0" err="1" smtClean="0"/>
              <a:t>parc</a:t>
            </a:r>
            <a:r>
              <a:rPr lang="en-US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4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76" y="178569"/>
            <a:ext cx="11518633" cy="37616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503" y="3982211"/>
            <a:ext cx="1602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884" y="5785657"/>
            <a:ext cx="857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5 sentences where you mix imperfect and present tenses.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0" y="354850"/>
            <a:ext cx="11544907" cy="2457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0" y="3563216"/>
            <a:ext cx="109061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23191"/>
              </p:ext>
            </p:extLst>
          </p:nvPr>
        </p:nvGraphicFramePr>
        <p:xfrm>
          <a:off x="285403" y="947161"/>
          <a:ext cx="11807968" cy="52327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97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2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18">
                <a:tc gridSpan="2">
                  <a:txBody>
                    <a:bodyPr/>
                    <a:lstStyle/>
                    <a:p>
                      <a:r>
                        <a:rPr lang="en-GB" sz="3200" u="sng" dirty="0" smtClean="0"/>
                        <a:t>Classwork</a:t>
                      </a:r>
                      <a:endParaRPr lang="en-GB" sz="3200" u="sng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3200" u="sng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3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u="sng" baseline="0" dirty="0" smtClean="0">
                          <a:latin typeface="+mn-lt"/>
                        </a:rPr>
                        <a:t>La vie extra-</a:t>
                      </a:r>
                      <a:r>
                        <a:rPr lang="en-US" sz="3200" u="sng" baseline="0" dirty="0" err="1" smtClean="0">
                          <a:latin typeface="+mn-lt"/>
                        </a:rPr>
                        <a:t>scolaire</a:t>
                      </a:r>
                      <a:endParaRPr lang="en-GB" sz="3200" u="none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83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L.O.</a:t>
                      </a:r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 smtClean="0"/>
                        <a:t>To talk about school activities</a:t>
                      </a:r>
                      <a:endParaRPr lang="en-GB" sz="32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/>
                        <a:t>To </a:t>
                      </a:r>
                      <a:r>
                        <a:rPr lang="en-US" sz="3200" baseline="0" dirty="0" err="1" smtClean="0"/>
                        <a:t>recognise</a:t>
                      </a:r>
                      <a:r>
                        <a:rPr lang="en-US" sz="3200" baseline="0" dirty="0" smtClean="0"/>
                        <a:t> and use the IMPERFECT </a:t>
                      </a:r>
                      <a:endParaRPr lang="en-GB" sz="3200" baseline="0" dirty="0" smtClean="0"/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437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Century Gothic" panose="020B0502020202020204" pitchFamily="34" charset="0"/>
                        </a:rPr>
                        <a:t>DEVOIRS</a:t>
                      </a:r>
                      <a:endParaRPr lang="en-GB" sz="3200" u="sng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baseline="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0011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808391" y="2383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357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61" y="473999"/>
            <a:ext cx="9410441" cy="4712538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257261" y="57160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https://www.activeteachonline.com/product/view/id/665/page/122/mode/dps</a:t>
            </a:r>
          </a:p>
        </p:txBody>
      </p:sp>
    </p:spTree>
    <p:extLst>
      <p:ext uri="{BB962C8B-B14F-4D97-AF65-F5344CB8AC3E}">
        <p14:creationId xmlns:p14="http://schemas.microsoft.com/office/powerpoint/2010/main" val="41756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58" y="914400"/>
            <a:ext cx="10044787" cy="5678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451" y="199505"/>
            <a:ext cx="617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match these up?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2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" y="1519844"/>
            <a:ext cx="88677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6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73" y="1371600"/>
            <a:ext cx="7297643" cy="38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8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" y="459971"/>
            <a:ext cx="61817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0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76" y="438063"/>
            <a:ext cx="63817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732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162</TotalTime>
  <Words>373</Words>
  <Application>Microsoft Office PowerPoint</Application>
  <PresentationFormat>Widescreen</PresentationFormat>
  <Paragraphs>115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Pineau</dc:creator>
  <cp:lastModifiedBy>Nathalie Pineau</cp:lastModifiedBy>
  <cp:revision>62</cp:revision>
  <dcterms:created xsi:type="dcterms:W3CDTF">2020-09-16T11:12:02Z</dcterms:created>
  <dcterms:modified xsi:type="dcterms:W3CDTF">2020-09-30T11:47:58Z</dcterms:modified>
</cp:coreProperties>
</file>