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3" r:id="rId3"/>
    <p:sldId id="261" r:id="rId4"/>
    <p:sldId id="266" r:id="rId5"/>
    <p:sldId id="267" r:id="rId6"/>
    <p:sldId id="264" r:id="rId7"/>
    <p:sldId id="268" r:id="rId8"/>
    <p:sldId id="265" r:id="rId9"/>
    <p:sldId id="269" r:id="rId10"/>
    <p:sldId id="270" r:id="rId11"/>
    <p:sldId id="271" r:id="rId12"/>
    <p:sldId id="272" r:id="rId13"/>
    <p:sldId id="275" r:id="rId14"/>
    <p:sldId id="273" r:id="rId15"/>
    <p:sldId id="274"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86508-6C43-4832-AD2A-6F88AB1FE1A5}" type="datetimeFigureOut">
              <a:rPr lang="en-IE" smtClean="0"/>
              <a:t>18/02/2014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C6DC8-0EB3-4685-963A-7659F2ED881F}" type="slidenum">
              <a:rPr lang="en-IE" smtClean="0"/>
              <a:t>‹#›</a:t>
            </a:fld>
            <a:endParaRPr lang="en-IE"/>
          </a:p>
        </p:txBody>
      </p:sp>
    </p:spTree>
    <p:extLst>
      <p:ext uri="{BB962C8B-B14F-4D97-AF65-F5344CB8AC3E}">
        <p14:creationId xmlns:p14="http://schemas.microsoft.com/office/powerpoint/2010/main" val="99659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EEF6AB9-E4D7-46A7-AE46-00D7178436AD}" type="slidenum">
              <a:rPr lang="en-IE" smtClean="0">
                <a:solidFill>
                  <a:prstClr val="black"/>
                </a:solidFill>
              </a:rPr>
              <a:pPr/>
              <a:t>15</a:t>
            </a:fld>
            <a:endParaRPr lang="en-IE" dirty="0">
              <a:solidFill>
                <a:prstClr val="black"/>
              </a:solidFill>
            </a:endParaRPr>
          </a:p>
        </p:txBody>
      </p:sp>
    </p:spTree>
    <p:extLst>
      <p:ext uri="{BB962C8B-B14F-4D97-AF65-F5344CB8AC3E}">
        <p14:creationId xmlns:p14="http://schemas.microsoft.com/office/powerpoint/2010/main" val="30921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5" name="Footer Placeholder 4"/>
          <p:cNvSpPr>
            <a:spLocks noGrp="1"/>
          </p:cNvSpPr>
          <p:nvPr>
            <p:ph type="ftr" sz="quarter" idx="11"/>
          </p:nvPr>
        </p:nvSpPr>
        <p:spPr/>
        <p:txBody>
          <a:bodyPr/>
          <a:lstStyle/>
          <a:p>
            <a:endParaRPr lang="en-IE" dirty="0">
              <a:solidFill>
                <a:srgbClr val="ACCBF9"/>
              </a:solidFill>
            </a:endParaRPr>
          </a:p>
        </p:txBody>
      </p:sp>
      <p:sp>
        <p:nvSpPr>
          <p:cNvPr id="6" name="Slide Number Placeholder 5"/>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283475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5" name="Footer Placeholder 4"/>
          <p:cNvSpPr>
            <a:spLocks noGrp="1"/>
          </p:cNvSpPr>
          <p:nvPr>
            <p:ph type="ftr" sz="quarter" idx="11"/>
          </p:nvPr>
        </p:nvSpPr>
        <p:spPr/>
        <p:txBody>
          <a:bodyPr/>
          <a:lstStyle/>
          <a:p>
            <a:endParaRPr lang="en-IE" dirty="0">
              <a:solidFill>
                <a:srgbClr val="ACCBF9"/>
              </a:solidFill>
            </a:endParaRPr>
          </a:p>
        </p:txBody>
      </p:sp>
      <p:sp>
        <p:nvSpPr>
          <p:cNvPr id="6" name="Slide Number Placeholder 5"/>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147038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5" name="Footer Placeholder 4"/>
          <p:cNvSpPr>
            <a:spLocks noGrp="1"/>
          </p:cNvSpPr>
          <p:nvPr>
            <p:ph type="ftr" sz="quarter" idx="11"/>
          </p:nvPr>
        </p:nvSpPr>
        <p:spPr/>
        <p:txBody>
          <a:bodyPr/>
          <a:lstStyle/>
          <a:p>
            <a:endParaRPr lang="en-IE" dirty="0">
              <a:solidFill>
                <a:srgbClr val="ACCBF9"/>
              </a:solidFill>
            </a:endParaRPr>
          </a:p>
        </p:txBody>
      </p:sp>
      <p:sp>
        <p:nvSpPr>
          <p:cNvPr id="6" name="Slide Number Placeholder 5"/>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101175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5" name="Footer Placeholder 4"/>
          <p:cNvSpPr>
            <a:spLocks noGrp="1"/>
          </p:cNvSpPr>
          <p:nvPr>
            <p:ph type="ftr" sz="quarter" idx="11"/>
          </p:nvPr>
        </p:nvSpPr>
        <p:spPr/>
        <p:txBody>
          <a:bodyPr/>
          <a:lstStyle/>
          <a:p>
            <a:endParaRPr lang="en-IE" dirty="0">
              <a:solidFill>
                <a:srgbClr val="ACCBF9"/>
              </a:solidFill>
            </a:endParaRPr>
          </a:p>
        </p:txBody>
      </p:sp>
      <p:sp>
        <p:nvSpPr>
          <p:cNvPr id="6" name="Slide Number Placeholder 5"/>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407551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5" name="Footer Placeholder 4"/>
          <p:cNvSpPr>
            <a:spLocks noGrp="1"/>
          </p:cNvSpPr>
          <p:nvPr>
            <p:ph type="ftr" sz="quarter" idx="11"/>
          </p:nvPr>
        </p:nvSpPr>
        <p:spPr/>
        <p:txBody>
          <a:bodyPr/>
          <a:lstStyle/>
          <a:p>
            <a:endParaRPr lang="en-IE" dirty="0">
              <a:solidFill>
                <a:srgbClr val="ACCBF9"/>
              </a:solidFill>
            </a:endParaRPr>
          </a:p>
        </p:txBody>
      </p:sp>
      <p:sp>
        <p:nvSpPr>
          <p:cNvPr id="6" name="Slide Number Placeholder 5"/>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391214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6" name="Footer Placeholder 5"/>
          <p:cNvSpPr>
            <a:spLocks noGrp="1"/>
          </p:cNvSpPr>
          <p:nvPr>
            <p:ph type="ftr" sz="quarter" idx="11"/>
          </p:nvPr>
        </p:nvSpPr>
        <p:spPr/>
        <p:txBody>
          <a:bodyPr/>
          <a:lstStyle/>
          <a:p>
            <a:endParaRPr lang="en-IE" dirty="0">
              <a:solidFill>
                <a:srgbClr val="ACCBF9"/>
              </a:solidFill>
            </a:endParaRPr>
          </a:p>
        </p:txBody>
      </p:sp>
      <p:sp>
        <p:nvSpPr>
          <p:cNvPr id="7" name="Slide Number Placeholder 6"/>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137434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8" name="Footer Placeholder 7"/>
          <p:cNvSpPr>
            <a:spLocks noGrp="1"/>
          </p:cNvSpPr>
          <p:nvPr>
            <p:ph type="ftr" sz="quarter" idx="11"/>
          </p:nvPr>
        </p:nvSpPr>
        <p:spPr/>
        <p:txBody>
          <a:bodyPr/>
          <a:lstStyle/>
          <a:p>
            <a:endParaRPr lang="en-IE" dirty="0">
              <a:solidFill>
                <a:srgbClr val="ACCBF9"/>
              </a:solidFill>
            </a:endParaRPr>
          </a:p>
        </p:txBody>
      </p:sp>
      <p:sp>
        <p:nvSpPr>
          <p:cNvPr id="9" name="Slide Number Placeholder 8"/>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184900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4" name="Footer Placeholder 3"/>
          <p:cNvSpPr>
            <a:spLocks noGrp="1"/>
          </p:cNvSpPr>
          <p:nvPr>
            <p:ph type="ftr" sz="quarter" idx="11"/>
          </p:nvPr>
        </p:nvSpPr>
        <p:spPr/>
        <p:txBody>
          <a:bodyPr/>
          <a:lstStyle/>
          <a:p>
            <a:endParaRPr lang="en-IE" dirty="0">
              <a:solidFill>
                <a:srgbClr val="ACCBF9"/>
              </a:solidFill>
            </a:endParaRPr>
          </a:p>
        </p:txBody>
      </p:sp>
      <p:sp>
        <p:nvSpPr>
          <p:cNvPr id="5" name="Slide Number Placeholder 4"/>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416770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3" name="Footer Placeholder 2"/>
          <p:cNvSpPr>
            <a:spLocks noGrp="1"/>
          </p:cNvSpPr>
          <p:nvPr>
            <p:ph type="ftr" sz="quarter" idx="11"/>
          </p:nvPr>
        </p:nvSpPr>
        <p:spPr/>
        <p:txBody>
          <a:bodyPr/>
          <a:lstStyle/>
          <a:p>
            <a:endParaRPr lang="en-IE" dirty="0">
              <a:solidFill>
                <a:srgbClr val="ACCBF9"/>
              </a:solidFill>
            </a:endParaRPr>
          </a:p>
        </p:txBody>
      </p:sp>
      <p:sp>
        <p:nvSpPr>
          <p:cNvPr id="4" name="Slide Number Placeholder 3"/>
          <p:cNvSpPr>
            <a:spLocks noGrp="1"/>
          </p:cNvSpPr>
          <p:nvPr>
            <p:ph type="sldNum" sz="quarter" idx="12"/>
          </p:nvPr>
        </p:nvSpPr>
        <p:spPr/>
        <p:txBody>
          <a:bodyPr/>
          <a:lstStyle/>
          <a:p>
            <a:fld id="{F23D453A-AE7F-4550-80C5-696B2990BD5E}" type="slidenum">
              <a:rPr lang="en-IE" smtClean="0"/>
              <a:pPr/>
              <a:t>‹#›</a:t>
            </a:fld>
            <a:endParaRPr lang="en-IE" dirty="0"/>
          </a:p>
        </p:txBody>
      </p:sp>
    </p:spTree>
    <p:extLst>
      <p:ext uri="{BB962C8B-B14F-4D97-AF65-F5344CB8AC3E}">
        <p14:creationId xmlns:p14="http://schemas.microsoft.com/office/powerpoint/2010/main" val="375024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6" name="Footer Placeholder 5"/>
          <p:cNvSpPr>
            <a:spLocks noGrp="1"/>
          </p:cNvSpPr>
          <p:nvPr>
            <p:ph type="ftr" sz="quarter" idx="11"/>
          </p:nvPr>
        </p:nvSpPr>
        <p:spPr/>
        <p:txBody>
          <a:bodyPr/>
          <a:lstStyle/>
          <a:p>
            <a:endParaRPr lang="en-IE" dirty="0">
              <a:solidFill>
                <a:srgbClr val="ACCBF9"/>
              </a:solidFill>
            </a:endParaRPr>
          </a:p>
        </p:txBody>
      </p:sp>
      <p:sp>
        <p:nvSpPr>
          <p:cNvPr id="7" name="Slide Number Placeholder 6"/>
          <p:cNvSpPr>
            <a:spLocks noGrp="1"/>
          </p:cNvSpPr>
          <p:nvPr>
            <p:ph type="sldNum" sz="quarter" idx="12"/>
          </p:nvPr>
        </p:nvSpPr>
        <p:spPr/>
        <p:txBody>
          <a:bodyPr/>
          <a:lstStyle/>
          <a:p>
            <a:fld id="{F23D453A-AE7F-4550-80C5-696B2990BD5E}" type="slidenum">
              <a:rPr lang="en-IE" smtClean="0"/>
              <a:pPr/>
              <a:t>‹#›</a:t>
            </a:fld>
            <a:endParaRPr lang="en-IE"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648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DFA6E66-E516-435C-A405-25FB1C2415C9}" type="datetimeFigureOut">
              <a:rPr lang="en-IE" smtClean="0">
                <a:solidFill>
                  <a:srgbClr val="ACCBF9"/>
                </a:solidFill>
              </a:rPr>
              <a:pPr/>
              <a:t>18/02/2014</a:t>
            </a:fld>
            <a:endParaRPr lang="en-IE" dirty="0">
              <a:solidFill>
                <a:srgbClr val="ACCBF9"/>
              </a:solidFill>
            </a:endParaRPr>
          </a:p>
        </p:txBody>
      </p:sp>
      <p:sp>
        <p:nvSpPr>
          <p:cNvPr id="9" name="Slide Number Placeholder 8"/>
          <p:cNvSpPr>
            <a:spLocks noGrp="1"/>
          </p:cNvSpPr>
          <p:nvPr>
            <p:ph type="sldNum" sz="quarter" idx="11"/>
          </p:nvPr>
        </p:nvSpPr>
        <p:spPr/>
        <p:txBody>
          <a:bodyPr/>
          <a:lstStyle/>
          <a:p>
            <a:fld id="{F23D453A-AE7F-4550-80C5-696B2990BD5E}" type="slidenum">
              <a:rPr lang="en-IE" smtClean="0"/>
              <a:pPr/>
              <a:t>‹#›</a:t>
            </a:fld>
            <a:endParaRPr lang="en-IE" dirty="0"/>
          </a:p>
        </p:txBody>
      </p:sp>
      <p:sp>
        <p:nvSpPr>
          <p:cNvPr id="10" name="Footer Placeholder 9"/>
          <p:cNvSpPr>
            <a:spLocks noGrp="1"/>
          </p:cNvSpPr>
          <p:nvPr>
            <p:ph type="ftr" sz="quarter" idx="12"/>
          </p:nvPr>
        </p:nvSpPr>
        <p:spPr/>
        <p:txBody>
          <a:bodyPr/>
          <a:lstStyle/>
          <a:p>
            <a:endParaRPr lang="en-IE" dirty="0">
              <a:solidFill>
                <a:srgbClr val="ACCBF9"/>
              </a:solidFill>
            </a:endParaRPr>
          </a:p>
        </p:txBody>
      </p:sp>
    </p:spTree>
    <p:extLst>
      <p:ext uri="{BB962C8B-B14F-4D97-AF65-F5344CB8AC3E}">
        <p14:creationId xmlns:p14="http://schemas.microsoft.com/office/powerpoint/2010/main" val="3417195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3D453A-AE7F-4550-80C5-696B2990BD5E}" type="slidenum">
              <a:rPr lang="en-IE" smtClean="0"/>
              <a:pPr/>
              <a:t>‹#›</a:t>
            </a:fld>
            <a:endParaRPr lang="en-IE"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E" dirty="0">
              <a:solidFill>
                <a:srgbClr val="ACCBF9"/>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DFA6E66-E516-435C-A405-25FB1C2415C9}" type="datetimeFigureOut">
              <a:rPr lang="en-IE" smtClean="0">
                <a:solidFill>
                  <a:srgbClr val="ACCBF9"/>
                </a:solidFill>
              </a:rPr>
              <a:pPr/>
              <a:t>18/02/2014</a:t>
            </a:fld>
            <a:endParaRPr lang="en-IE" dirty="0">
              <a:solidFill>
                <a:srgbClr val="ACCBF9"/>
              </a:solidFill>
            </a:endParaRPr>
          </a:p>
        </p:txBody>
      </p:sp>
    </p:spTree>
    <p:extLst>
      <p:ext uri="{BB962C8B-B14F-4D97-AF65-F5344CB8AC3E}">
        <p14:creationId xmlns:p14="http://schemas.microsoft.com/office/powerpoint/2010/main" val="3898940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Act 5</a:t>
            </a:r>
            <a:endParaRPr lang="en-IE" dirty="0"/>
          </a:p>
        </p:txBody>
      </p:sp>
      <p:sp>
        <p:nvSpPr>
          <p:cNvPr id="3" name="Subtitle 2"/>
          <p:cNvSpPr>
            <a:spLocks noGrp="1"/>
          </p:cNvSpPr>
          <p:nvPr>
            <p:ph type="subTitle" idx="1"/>
          </p:nvPr>
        </p:nvSpPr>
        <p:spPr/>
        <p:txBody>
          <a:bodyPr/>
          <a:lstStyle/>
          <a:p>
            <a:r>
              <a:rPr lang="en-IE" dirty="0" smtClean="0"/>
              <a:t>Romeo and Juliet</a:t>
            </a:r>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20062"/>
            <a:ext cx="4176464" cy="60970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66560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620000" cy="792088"/>
          </a:xfrm>
        </p:spPr>
        <p:txBody>
          <a:bodyPr/>
          <a:lstStyle/>
          <a:p>
            <a:r>
              <a:rPr lang="en-IE" dirty="0" smtClean="0"/>
              <a:t>Alternative ending…</a:t>
            </a:r>
            <a:endParaRPr lang="en-IE" dirty="0"/>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a:xfrm>
            <a:off x="4283968" y="1124744"/>
            <a:ext cx="3888432" cy="5561856"/>
          </a:xfrm>
        </p:spPr>
        <p:txBody>
          <a:bodyPr/>
          <a:lstStyle/>
          <a:p>
            <a:r>
              <a:rPr lang="en-IE" dirty="0" smtClean="0"/>
              <a:t>Not happy with Shakespeare's ending?</a:t>
            </a:r>
          </a:p>
          <a:p>
            <a:endParaRPr lang="en-IE" dirty="0"/>
          </a:p>
          <a:p>
            <a:r>
              <a:rPr lang="en-IE" dirty="0" smtClean="0"/>
              <a:t>Bullet point ideas for an alternative ending and give reasons for your choices.</a:t>
            </a:r>
          </a:p>
          <a:p>
            <a:endParaRPr lang="en-IE" dirty="0" smtClean="0"/>
          </a:p>
          <a:p>
            <a:r>
              <a:rPr lang="en-IE" dirty="0" smtClean="0"/>
              <a:t>Who lives? Who dies?</a:t>
            </a:r>
          </a:p>
          <a:p>
            <a:pPr marL="114300" indent="0" algn="ctr">
              <a:buNone/>
            </a:pPr>
            <a:r>
              <a:rPr lang="en-IE" dirty="0" smtClean="0"/>
              <a:t>You decide!</a:t>
            </a:r>
          </a:p>
          <a:p>
            <a:endParaRPr lang="en-IE" dirty="0"/>
          </a:p>
        </p:txBody>
      </p:sp>
      <p:pic>
        <p:nvPicPr>
          <p:cNvPr id="2050" name="Picture 2" descr="http://images6.fanpop.com/image/photos/34900000/Romeo-and-Juliet-romeo-and-juliet-2013-34909108-2000-3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40" y="1124744"/>
            <a:ext cx="3707904" cy="556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51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20000" cy="572442"/>
          </a:xfrm>
        </p:spPr>
        <p:txBody>
          <a:bodyPr/>
          <a:lstStyle/>
          <a:p>
            <a:pPr algn="ctr"/>
            <a:r>
              <a:rPr lang="en-IE" sz="3200" dirty="0" smtClean="0"/>
              <a:t>‘Some shall be pardoned, and some punished’</a:t>
            </a:r>
            <a:endParaRPr lang="en-IE"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712" y="572442"/>
            <a:ext cx="5989662" cy="628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14" y="963929"/>
            <a:ext cx="2465753" cy="3046988"/>
          </a:xfrm>
          <a:prstGeom prst="rect">
            <a:avLst/>
          </a:prstGeom>
          <a:noFill/>
        </p:spPr>
        <p:txBody>
          <a:bodyPr wrap="square" rtlCol="0">
            <a:spAutoFit/>
          </a:bodyPr>
          <a:lstStyle/>
          <a:p>
            <a:pPr algn="ctr"/>
            <a:r>
              <a:rPr lang="en-IE" sz="2400" dirty="0" smtClean="0"/>
              <a:t>Who, in your opinion, deserve to be pardoned, and who should be punished?</a:t>
            </a:r>
          </a:p>
          <a:p>
            <a:pPr algn="ctr"/>
            <a:endParaRPr lang="en-IE" sz="2400" dirty="0"/>
          </a:p>
          <a:p>
            <a:pPr algn="ctr"/>
            <a:r>
              <a:rPr lang="en-IE" sz="2400" dirty="0" smtClean="0"/>
              <a:t>Give reasons for your choices.</a:t>
            </a:r>
            <a:endParaRPr lang="en-IE" sz="2400" dirty="0"/>
          </a:p>
        </p:txBody>
      </p:sp>
    </p:spTree>
    <p:extLst>
      <p:ext uri="{BB962C8B-B14F-4D97-AF65-F5344CB8AC3E}">
        <p14:creationId xmlns:p14="http://schemas.microsoft.com/office/powerpoint/2010/main" val="3863832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404664"/>
            <a:ext cx="8213607" cy="599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59832" y="0"/>
            <a:ext cx="2808312" cy="1938992"/>
          </a:xfrm>
          <a:prstGeom prst="rect">
            <a:avLst/>
          </a:prstGeom>
          <a:noFill/>
        </p:spPr>
        <p:txBody>
          <a:bodyPr wrap="square" rtlCol="0">
            <a:spAutoFit/>
          </a:bodyPr>
          <a:lstStyle/>
          <a:p>
            <a:r>
              <a:rPr lang="en-IE" sz="4000" b="1" dirty="0">
                <a:latin typeface="Kristen ITC" panose="03050502040202030202" pitchFamily="66" charset="0"/>
              </a:rPr>
              <a:t>t</a:t>
            </a:r>
            <a:r>
              <a:rPr lang="en-IE" sz="4000" b="1" dirty="0" smtClean="0">
                <a:latin typeface="Kristen ITC" panose="03050502040202030202" pitchFamily="66" charset="0"/>
              </a:rPr>
              <a:t>he</a:t>
            </a:r>
          </a:p>
          <a:p>
            <a:r>
              <a:rPr lang="en-IE" sz="4000" b="1" dirty="0" smtClean="0">
                <a:latin typeface="Kristen ITC" panose="03050502040202030202" pitchFamily="66" charset="0"/>
              </a:rPr>
              <a:t>  blame</a:t>
            </a:r>
          </a:p>
          <a:p>
            <a:r>
              <a:rPr lang="en-IE" sz="4000" b="1" dirty="0" smtClean="0">
                <a:latin typeface="Kristen ITC" panose="03050502040202030202" pitchFamily="66" charset="0"/>
              </a:rPr>
              <a:t>        game </a:t>
            </a:r>
            <a:endParaRPr lang="en-IE" sz="4000" b="1" dirty="0">
              <a:latin typeface="Kristen ITC" panose="03050502040202030202" pitchFamily="66"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7" y="2121305"/>
            <a:ext cx="4032447" cy="471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3216" y="3354336"/>
            <a:ext cx="3840952" cy="2923877"/>
          </a:xfrm>
          <a:prstGeom prst="rect">
            <a:avLst/>
          </a:prstGeom>
        </p:spPr>
        <p:txBody>
          <a:bodyPr wrap="square">
            <a:spAutoFit/>
          </a:bodyPr>
          <a:lstStyle/>
          <a:p>
            <a:pPr algn="ctr"/>
            <a:r>
              <a:rPr lang="en-IE" sz="4600" b="1" dirty="0" smtClean="0">
                <a:latin typeface="Bradley Hand ITC" panose="03070402050302030203" pitchFamily="66" charset="0"/>
              </a:rPr>
              <a:t>Who is most to blame for the sequence of tragic events?</a:t>
            </a:r>
            <a:endParaRPr lang="en-GB" sz="4600" b="1" i="1" dirty="0">
              <a:solidFill>
                <a:prstClr val="black"/>
              </a:solidFill>
              <a:latin typeface="Bradley Hand ITC" pitchFamily="66" charset="0"/>
            </a:endParaRPr>
          </a:p>
        </p:txBody>
      </p:sp>
    </p:spTree>
    <p:extLst>
      <p:ext uri="{BB962C8B-B14F-4D97-AF65-F5344CB8AC3E}">
        <p14:creationId xmlns:p14="http://schemas.microsoft.com/office/powerpoint/2010/main" val="5273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2000"/>
                                        <p:tgtEl>
                                          <p:spTgt spid="4099"/>
                                        </p:tgtEl>
                                      </p:cBhvr>
                                    </p:animEffect>
                                    <p:anim calcmode="lin" valueType="num">
                                      <p:cBhvr>
                                        <p:cTn id="13" dur="2000" fill="hold"/>
                                        <p:tgtEl>
                                          <p:spTgt spid="4099"/>
                                        </p:tgtEl>
                                        <p:attrNameLst>
                                          <p:attrName>ppt_w</p:attrName>
                                        </p:attrNameLst>
                                      </p:cBhvr>
                                      <p:tavLst>
                                        <p:tav tm="0" fmla="#ppt_w*sin(2.5*pi*$)">
                                          <p:val>
                                            <p:fltVal val="0"/>
                                          </p:val>
                                        </p:tav>
                                        <p:tav tm="100000">
                                          <p:val>
                                            <p:fltVal val="1"/>
                                          </p:val>
                                        </p:tav>
                                      </p:tavLst>
                                    </p:anim>
                                    <p:anim calcmode="lin" valueType="num">
                                      <p:cBhvr>
                                        <p:cTn id="14"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994122"/>
          </a:xfrm>
        </p:spPr>
        <p:txBody>
          <a:bodyPr/>
          <a:lstStyle/>
          <a:p>
            <a:r>
              <a:rPr lang="en-IE" dirty="0" smtClean="0"/>
              <a:t>Performance Question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0"/>
            <a:ext cx="1763688" cy="20789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124" y="4551381"/>
            <a:ext cx="2213234" cy="2306619"/>
          </a:xfrm>
          <a:prstGeom prst="rect">
            <a:avLst/>
          </a:prstGeom>
        </p:spPr>
      </p:pic>
      <p:sp>
        <p:nvSpPr>
          <p:cNvPr id="3" name="Content Placeholder 2"/>
          <p:cNvSpPr>
            <a:spLocks noGrp="1"/>
          </p:cNvSpPr>
          <p:nvPr>
            <p:ph idx="1"/>
          </p:nvPr>
        </p:nvSpPr>
        <p:spPr>
          <a:xfrm>
            <a:off x="179512" y="1268760"/>
            <a:ext cx="7620000" cy="5132040"/>
          </a:xfrm>
        </p:spPr>
        <p:txBody>
          <a:bodyPr/>
          <a:lstStyle/>
          <a:p>
            <a:pPr marL="114300" indent="0">
              <a:buNone/>
            </a:pPr>
            <a:r>
              <a:rPr lang="en-IE" sz="2400" b="1" dirty="0"/>
              <a:t>Romeo</a:t>
            </a:r>
          </a:p>
          <a:p>
            <a:pPr marL="114300" indent="0">
              <a:buNone/>
            </a:pPr>
            <a:r>
              <a:rPr lang="en-IE" sz="2400" dirty="0"/>
              <a:t>Stay not, be gone! Live – and hereafter say</a:t>
            </a:r>
          </a:p>
          <a:p>
            <a:pPr marL="114300" indent="0">
              <a:buNone/>
            </a:pPr>
            <a:r>
              <a:rPr lang="en-IE" sz="2400" dirty="0"/>
              <a:t>A madman’s mercy bid thee run away</a:t>
            </a:r>
            <a:r>
              <a:rPr lang="en-IE" sz="2400" dirty="0" smtClean="0"/>
              <a:t>.</a:t>
            </a:r>
          </a:p>
          <a:p>
            <a:pPr marL="114300" indent="0">
              <a:buNone/>
            </a:pPr>
            <a:endParaRPr lang="en-IE" sz="600" dirty="0"/>
          </a:p>
          <a:p>
            <a:pPr marL="114300" indent="0">
              <a:buNone/>
            </a:pPr>
            <a:r>
              <a:rPr lang="en-IE" sz="2400" b="1" dirty="0" smtClean="0"/>
              <a:t>Paris</a:t>
            </a:r>
            <a:endParaRPr lang="en-IE" sz="2400" b="1" dirty="0"/>
          </a:p>
          <a:p>
            <a:pPr marL="114300" indent="0">
              <a:buNone/>
            </a:pPr>
            <a:r>
              <a:rPr lang="en-IE" sz="2400" dirty="0"/>
              <a:t>I do defy thy conjurations</a:t>
            </a:r>
          </a:p>
          <a:p>
            <a:pPr marL="114300" indent="0">
              <a:buNone/>
            </a:pPr>
            <a:r>
              <a:rPr lang="en-IE" sz="2400" dirty="0"/>
              <a:t>And apprehend thee for a felon here</a:t>
            </a:r>
            <a:r>
              <a:rPr lang="en-IE" sz="2400" dirty="0" smtClean="0"/>
              <a:t>!</a:t>
            </a:r>
          </a:p>
          <a:p>
            <a:pPr marL="114300" indent="0">
              <a:buNone/>
            </a:pPr>
            <a:endParaRPr lang="en-IE" sz="600" dirty="0"/>
          </a:p>
          <a:p>
            <a:pPr marL="114300" indent="0">
              <a:buNone/>
            </a:pPr>
            <a:r>
              <a:rPr lang="en-IE" sz="2400" b="1" dirty="0"/>
              <a:t>Romeo</a:t>
            </a:r>
          </a:p>
          <a:p>
            <a:pPr marL="114300" indent="0">
              <a:buNone/>
            </a:pPr>
            <a:r>
              <a:rPr lang="en-IE" sz="2400" dirty="0"/>
              <a:t>Wilt thou provoke me? Then have at thee, boy!</a:t>
            </a:r>
          </a:p>
          <a:p>
            <a:pPr marL="114300" indent="0">
              <a:buNone/>
            </a:pPr>
            <a:r>
              <a:rPr lang="en-IE" sz="2400" i="1" dirty="0"/>
              <a:t>(They fight.)</a:t>
            </a:r>
          </a:p>
          <a:p>
            <a:endParaRPr lang="en-IE" dirty="0"/>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91" t="5989" r="7291" b="8298"/>
          <a:stretch/>
        </p:blipFill>
        <p:spPr bwMode="auto">
          <a:xfrm>
            <a:off x="6028015" y="1916832"/>
            <a:ext cx="3104687" cy="263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10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yt.wpengine.netdna-cdn.com/wp-content/uploads/2013/10/TWood_RomeoJuliet_8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55" r="2069"/>
          <a:stretch/>
        </p:blipFill>
        <p:spPr bwMode="auto">
          <a:xfrm>
            <a:off x="-5649" y="0"/>
            <a:ext cx="914964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6696744" cy="1754326"/>
          </a:xfrm>
          <a:prstGeom prst="rect">
            <a:avLst/>
          </a:prstGeom>
          <a:noFill/>
        </p:spPr>
        <p:txBody>
          <a:bodyPr wrap="square" rtlCol="0">
            <a:spAutoFit/>
          </a:bodyPr>
          <a:lstStyle/>
          <a:p>
            <a:r>
              <a:rPr lang="en-IE" dirty="0" smtClean="0">
                <a:solidFill>
                  <a:schemeClr val="bg1"/>
                </a:solidFill>
              </a:rPr>
              <a:t>O </a:t>
            </a:r>
            <a:r>
              <a:rPr lang="en-IE" dirty="0">
                <a:solidFill>
                  <a:schemeClr val="bg1"/>
                </a:solidFill>
              </a:rPr>
              <a:t>my love, my wife!</a:t>
            </a:r>
          </a:p>
          <a:p>
            <a:r>
              <a:rPr lang="en-IE" dirty="0">
                <a:solidFill>
                  <a:schemeClr val="bg1"/>
                </a:solidFill>
              </a:rPr>
              <a:t>Death, that hath sucked the honey of thy breath,</a:t>
            </a:r>
          </a:p>
          <a:p>
            <a:r>
              <a:rPr lang="en-IE" dirty="0">
                <a:solidFill>
                  <a:schemeClr val="bg1"/>
                </a:solidFill>
              </a:rPr>
              <a:t>Hath had no power yet upon thy beauty.</a:t>
            </a:r>
          </a:p>
          <a:p>
            <a:r>
              <a:rPr lang="en-IE" dirty="0">
                <a:solidFill>
                  <a:schemeClr val="bg1"/>
                </a:solidFill>
              </a:rPr>
              <a:t>Thou art not conquered. Beauty's ensign yet</a:t>
            </a:r>
          </a:p>
          <a:p>
            <a:r>
              <a:rPr lang="en-IE" dirty="0">
                <a:solidFill>
                  <a:schemeClr val="bg1"/>
                </a:solidFill>
              </a:rPr>
              <a:t>Is crimson in thy lips and in thy cheeks,</a:t>
            </a:r>
          </a:p>
          <a:p>
            <a:r>
              <a:rPr lang="en-IE" dirty="0">
                <a:solidFill>
                  <a:schemeClr val="bg1"/>
                </a:solidFill>
              </a:rPr>
              <a:t>And death's pale flag is not advanced there.</a:t>
            </a:r>
          </a:p>
        </p:txBody>
      </p:sp>
      <p:sp>
        <p:nvSpPr>
          <p:cNvPr id="3" name="TextBox 2"/>
          <p:cNvSpPr txBox="1"/>
          <p:nvPr/>
        </p:nvSpPr>
        <p:spPr>
          <a:xfrm>
            <a:off x="323528" y="6021288"/>
            <a:ext cx="8280920" cy="646331"/>
          </a:xfrm>
          <a:prstGeom prst="rect">
            <a:avLst/>
          </a:prstGeom>
          <a:noFill/>
        </p:spPr>
        <p:txBody>
          <a:bodyPr wrap="square" rtlCol="0">
            <a:spAutoFit/>
          </a:bodyPr>
          <a:lstStyle/>
          <a:p>
            <a:pPr algn="ctr"/>
            <a:r>
              <a:rPr lang="en-IE" b="1" dirty="0" smtClean="0">
                <a:solidFill>
                  <a:srgbClr val="FFFF00"/>
                </a:solidFill>
              </a:rPr>
              <a:t>Quote Finder: Find five key quotes from Act 5 Scene 3</a:t>
            </a:r>
          </a:p>
          <a:p>
            <a:pPr algn="ctr"/>
            <a:r>
              <a:rPr lang="en-IE" b="1" dirty="0" smtClean="0">
                <a:solidFill>
                  <a:srgbClr val="FFFF00"/>
                </a:solidFill>
              </a:rPr>
              <a:t>Try find what you believe are the five most significant quotes</a:t>
            </a:r>
            <a:endParaRPr lang="en-IE" b="1" dirty="0">
              <a:solidFill>
                <a:srgbClr val="FFFF00"/>
              </a:solidFill>
            </a:endParaRPr>
          </a:p>
        </p:txBody>
      </p:sp>
    </p:spTree>
    <p:extLst>
      <p:ext uri="{BB962C8B-B14F-4D97-AF65-F5344CB8AC3E}">
        <p14:creationId xmlns:p14="http://schemas.microsoft.com/office/powerpoint/2010/main" val="2188509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88640"/>
            <a:ext cx="8928991" cy="6210690"/>
          </a:xfrm>
          <a:prstGeom prst="rect">
            <a:avLst/>
          </a:prstGeom>
        </p:spPr>
      </p:pic>
      <p:sp>
        <p:nvSpPr>
          <p:cNvPr id="4" name="TextBox 3"/>
          <p:cNvSpPr txBox="1"/>
          <p:nvPr/>
        </p:nvSpPr>
        <p:spPr>
          <a:xfrm>
            <a:off x="323528" y="2056686"/>
            <a:ext cx="8568952" cy="461665"/>
          </a:xfrm>
          <a:prstGeom prst="rect">
            <a:avLst/>
          </a:prstGeom>
          <a:solidFill>
            <a:schemeClr val="bg1"/>
          </a:solidFill>
        </p:spPr>
        <p:txBody>
          <a:bodyPr wrap="square" rtlCol="0">
            <a:spAutoFit/>
          </a:bodyPr>
          <a:lstStyle/>
          <a:p>
            <a:pPr algn="ctr"/>
            <a:r>
              <a:rPr lang="en-IE" sz="2400" b="1" dirty="0" smtClean="0">
                <a:solidFill>
                  <a:prstClr val="black"/>
                </a:solidFill>
              </a:rPr>
              <a:t>Deafening silence in Verona’s streets as tragedy strikes</a:t>
            </a:r>
            <a:endParaRPr lang="en-IE" sz="2400" b="1" dirty="0">
              <a:solidFill>
                <a:prstClr val="black"/>
              </a:solidFill>
            </a:endParaRPr>
          </a:p>
        </p:txBody>
      </p:sp>
      <p:sp>
        <p:nvSpPr>
          <p:cNvPr id="6" name="TextBox 5"/>
          <p:cNvSpPr txBox="1"/>
          <p:nvPr/>
        </p:nvSpPr>
        <p:spPr>
          <a:xfrm>
            <a:off x="4283968" y="2492896"/>
            <a:ext cx="2304256" cy="4278094"/>
          </a:xfrm>
          <a:prstGeom prst="rect">
            <a:avLst/>
          </a:prstGeom>
          <a:solidFill>
            <a:schemeClr val="bg1"/>
          </a:solidFill>
        </p:spPr>
        <p:txBody>
          <a:bodyPr wrap="square" rtlCol="0">
            <a:spAutoFit/>
          </a:bodyPr>
          <a:lstStyle/>
          <a:p>
            <a:r>
              <a:rPr lang="en-IE" sz="1600" dirty="0">
                <a:solidFill>
                  <a:prstClr val="black"/>
                </a:solidFill>
              </a:rPr>
              <a:t>Residents living in Verona were shocked </a:t>
            </a:r>
            <a:r>
              <a:rPr lang="en-IE" sz="1600" dirty="0" smtClean="0">
                <a:solidFill>
                  <a:prstClr val="black"/>
                </a:solidFill>
              </a:rPr>
              <a:t>and deeply saddened following </a:t>
            </a:r>
            <a:r>
              <a:rPr lang="en-IE" sz="1600" dirty="0" smtClean="0">
                <a:solidFill>
                  <a:prstClr val="black"/>
                </a:solidFill>
              </a:rPr>
              <a:t>four</a:t>
            </a:r>
            <a:r>
              <a:rPr lang="en-IE" sz="1600" dirty="0" smtClean="0">
                <a:solidFill>
                  <a:prstClr val="black"/>
                </a:solidFill>
              </a:rPr>
              <a:t> deaths on Thursday evening. </a:t>
            </a:r>
            <a:r>
              <a:rPr lang="en-IE" sz="1600" dirty="0">
                <a:solidFill>
                  <a:prstClr val="black"/>
                </a:solidFill>
              </a:rPr>
              <a:t>It is believed the deaths </a:t>
            </a:r>
            <a:r>
              <a:rPr lang="en-IE" sz="1600" dirty="0" smtClean="0">
                <a:solidFill>
                  <a:prstClr val="black"/>
                </a:solidFill>
              </a:rPr>
              <a:t>are all </a:t>
            </a:r>
            <a:r>
              <a:rPr lang="en-IE" sz="1600" dirty="0">
                <a:solidFill>
                  <a:prstClr val="black"/>
                </a:solidFill>
              </a:rPr>
              <a:t>linked to the on-going Capulet and Montague feud. Authorities say that </a:t>
            </a:r>
            <a:r>
              <a:rPr lang="en-IE" sz="1600" dirty="0" smtClean="0">
                <a:solidFill>
                  <a:prstClr val="black"/>
                </a:solidFill>
              </a:rPr>
              <a:t>they are following a number of definite lines of inquiry.</a:t>
            </a:r>
            <a:endParaRPr lang="en-IE" sz="1600" dirty="0">
              <a:solidFill>
                <a:prstClr val="black"/>
              </a:solidFill>
            </a:endParaRPr>
          </a:p>
          <a:p>
            <a:r>
              <a:rPr lang="en-IE" sz="1600" dirty="0">
                <a:solidFill>
                  <a:prstClr val="black"/>
                </a:solidFill>
              </a:rPr>
              <a:t>            </a:t>
            </a:r>
            <a:r>
              <a:rPr lang="en-IE" sz="1600" dirty="0" smtClean="0">
                <a:solidFill>
                  <a:prstClr val="black"/>
                </a:solidFill>
              </a:rPr>
              <a:t>It is believed that Romeo Montague and Juliet Capulet were secretly married earlier this week, unknown to</a:t>
            </a:r>
            <a:endParaRPr lang="en-IE" sz="1600" dirty="0">
              <a:solidFill>
                <a:prstClr val="black"/>
              </a:solidFill>
            </a:endParaRPr>
          </a:p>
        </p:txBody>
      </p:sp>
      <p:sp>
        <p:nvSpPr>
          <p:cNvPr id="7" name="TextBox 6"/>
          <p:cNvSpPr txBox="1"/>
          <p:nvPr/>
        </p:nvSpPr>
        <p:spPr>
          <a:xfrm>
            <a:off x="6585095" y="2523566"/>
            <a:ext cx="2451400" cy="4278094"/>
          </a:xfrm>
          <a:prstGeom prst="rect">
            <a:avLst/>
          </a:prstGeom>
          <a:solidFill>
            <a:schemeClr val="bg1"/>
          </a:solidFill>
        </p:spPr>
        <p:txBody>
          <a:bodyPr wrap="square" rtlCol="0">
            <a:spAutoFit/>
          </a:bodyPr>
          <a:lstStyle/>
          <a:p>
            <a:r>
              <a:rPr lang="en-IE" sz="1600" dirty="0" smtClean="0">
                <a:solidFill>
                  <a:prstClr val="black"/>
                </a:solidFill>
              </a:rPr>
              <a:t>their families, and both committed suicide in the Capulet vault according to reliable sources.</a:t>
            </a:r>
          </a:p>
          <a:p>
            <a:r>
              <a:rPr lang="en-IE" sz="1600" dirty="0">
                <a:solidFill>
                  <a:prstClr val="black"/>
                </a:solidFill>
              </a:rPr>
              <a:t> </a:t>
            </a:r>
            <a:r>
              <a:rPr lang="en-IE" sz="1600" dirty="0" smtClean="0">
                <a:solidFill>
                  <a:prstClr val="black"/>
                </a:solidFill>
              </a:rPr>
              <a:t>       Juliet Capulet was believed to have died tragically earlier this week. However, this was apparently part of a plan to allow the young lovers be together away from their feuding families.</a:t>
            </a:r>
            <a:endParaRPr lang="en-IE" sz="1600" dirty="0" smtClean="0">
              <a:solidFill>
                <a:prstClr val="black"/>
              </a:solidFill>
            </a:endParaRPr>
          </a:p>
          <a:p>
            <a:r>
              <a:rPr lang="en-IE" sz="1600" dirty="0" smtClean="0">
                <a:solidFill>
                  <a:prstClr val="black"/>
                </a:solidFill>
              </a:rPr>
              <a:t>        Prince </a:t>
            </a:r>
            <a:r>
              <a:rPr lang="en-IE" sz="1600" dirty="0" err="1">
                <a:solidFill>
                  <a:prstClr val="black"/>
                </a:solidFill>
              </a:rPr>
              <a:t>Escalus</a:t>
            </a:r>
            <a:r>
              <a:rPr lang="en-IE" sz="1600" dirty="0">
                <a:solidFill>
                  <a:prstClr val="black"/>
                </a:solidFill>
              </a:rPr>
              <a:t> </a:t>
            </a:r>
            <a:r>
              <a:rPr lang="en-IE" sz="1600" dirty="0" smtClean="0">
                <a:solidFill>
                  <a:prstClr val="black"/>
                </a:solidFill>
              </a:rPr>
              <a:t>has asked for calm while this bizarre series of events is fully investigated.</a:t>
            </a:r>
            <a:endParaRPr lang="en-IE" sz="1600" dirty="0">
              <a:solidFill>
                <a:prstClr val="black"/>
              </a:solidFill>
            </a:endParaRPr>
          </a:p>
          <a:p>
            <a:r>
              <a:rPr lang="en-IE" sz="1600" dirty="0">
                <a:solidFill>
                  <a:prstClr val="black"/>
                </a:solidFill>
              </a:rPr>
              <a:t> </a:t>
            </a:r>
            <a:r>
              <a:rPr lang="en-IE" sz="1600" dirty="0" smtClean="0">
                <a:solidFill>
                  <a:prstClr val="black"/>
                </a:solidFill>
              </a:rPr>
              <a:t>          </a:t>
            </a:r>
            <a:r>
              <a:rPr lang="en-IE" sz="1200" dirty="0" smtClean="0">
                <a:solidFill>
                  <a:prstClr val="black"/>
                </a:solidFill>
              </a:rPr>
              <a:t>Read </a:t>
            </a:r>
            <a:r>
              <a:rPr lang="en-IE" sz="1200" dirty="0">
                <a:solidFill>
                  <a:prstClr val="black"/>
                </a:solidFill>
              </a:rPr>
              <a:t>more on page </a:t>
            </a:r>
            <a:r>
              <a:rPr lang="en-IE" sz="1200" dirty="0" smtClean="0">
                <a:solidFill>
                  <a:prstClr val="black"/>
                </a:solidFill>
              </a:rPr>
              <a:t>2,3,4,5</a:t>
            </a:r>
            <a:r>
              <a:rPr lang="en-IE" sz="1200" dirty="0">
                <a:solidFill>
                  <a:prstClr val="black"/>
                </a:solidFill>
              </a:rPr>
              <a:t>.</a:t>
            </a:r>
          </a:p>
        </p:txBody>
      </p:sp>
      <p:sp>
        <p:nvSpPr>
          <p:cNvPr id="10" name="TextBox 9"/>
          <p:cNvSpPr txBox="1"/>
          <p:nvPr/>
        </p:nvSpPr>
        <p:spPr>
          <a:xfrm>
            <a:off x="827584" y="1881235"/>
            <a:ext cx="1368152" cy="276999"/>
          </a:xfrm>
          <a:prstGeom prst="rect">
            <a:avLst/>
          </a:prstGeom>
          <a:solidFill>
            <a:schemeClr val="bg1"/>
          </a:solidFill>
        </p:spPr>
        <p:txBody>
          <a:bodyPr wrap="square" rtlCol="0">
            <a:spAutoFit/>
          </a:bodyPr>
          <a:lstStyle/>
          <a:p>
            <a:r>
              <a:rPr lang="en-IE" sz="1200" dirty="0">
                <a:solidFill>
                  <a:prstClr val="black"/>
                </a:solidFill>
              </a:rPr>
              <a:t>25 August 1528</a:t>
            </a:r>
          </a:p>
        </p:txBody>
      </p:sp>
      <p:sp>
        <p:nvSpPr>
          <p:cNvPr id="11" name="TextBox 10"/>
          <p:cNvSpPr txBox="1"/>
          <p:nvPr/>
        </p:nvSpPr>
        <p:spPr>
          <a:xfrm>
            <a:off x="7014278" y="1883123"/>
            <a:ext cx="1368152" cy="276999"/>
          </a:xfrm>
          <a:prstGeom prst="rect">
            <a:avLst/>
          </a:prstGeom>
          <a:solidFill>
            <a:schemeClr val="bg1"/>
          </a:solidFill>
        </p:spPr>
        <p:txBody>
          <a:bodyPr wrap="square" rtlCol="0">
            <a:spAutoFit/>
          </a:bodyPr>
          <a:lstStyle/>
          <a:p>
            <a:r>
              <a:rPr lang="en-IE" sz="1200" dirty="0">
                <a:solidFill>
                  <a:prstClr val="black"/>
                </a:solidFill>
              </a:rPr>
              <a:t>Since 1412</a:t>
            </a:r>
          </a:p>
        </p:txBody>
      </p:sp>
      <p:pic>
        <p:nvPicPr>
          <p:cNvPr id="6147"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5403" r="19488"/>
          <a:stretch/>
        </p:blipFill>
        <p:spPr bwMode="auto">
          <a:xfrm>
            <a:off x="471597" y="2492897"/>
            <a:ext cx="380541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23487"/>
          <a:stretch/>
        </p:blipFill>
        <p:spPr bwMode="auto">
          <a:xfrm>
            <a:off x="471597" y="2492896"/>
            <a:ext cx="3805413" cy="38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7503" y="173114"/>
            <a:ext cx="8928991" cy="400110"/>
          </a:xfrm>
          <a:prstGeom prst="rect">
            <a:avLst/>
          </a:prstGeom>
          <a:solidFill>
            <a:schemeClr val="tx2">
              <a:lumMod val="60000"/>
              <a:lumOff val="40000"/>
            </a:schemeClr>
          </a:solidFill>
        </p:spPr>
        <p:txBody>
          <a:bodyPr wrap="square" rtlCol="0">
            <a:spAutoFit/>
          </a:bodyPr>
          <a:lstStyle/>
          <a:p>
            <a:pPr algn="ctr"/>
            <a:r>
              <a:rPr lang="en-IE" sz="2000" b="1" dirty="0" smtClean="0">
                <a:solidFill>
                  <a:srgbClr val="FFFF00"/>
                </a:solidFill>
              </a:rPr>
              <a:t>Task: </a:t>
            </a:r>
            <a:r>
              <a:rPr lang="en-IE" sz="2000" dirty="0" smtClean="0">
                <a:solidFill>
                  <a:srgbClr val="FFFF00"/>
                </a:solidFill>
              </a:rPr>
              <a:t>Write a formal newspaper report about the events of Act 5, Scene 3</a:t>
            </a:r>
            <a:endParaRPr lang="en-IE" sz="2000" dirty="0">
              <a:solidFill>
                <a:srgbClr val="FFFF00"/>
              </a:solidFill>
            </a:endParaRPr>
          </a:p>
        </p:txBody>
      </p:sp>
    </p:spTree>
    <p:extLst>
      <p:ext uri="{BB962C8B-B14F-4D97-AF65-F5344CB8AC3E}">
        <p14:creationId xmlns:p14="http://schemas.microsoft.com/office/powerpoint/2010/main" val="1941350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94122"/>
          </a:xfrm>
          <a:ln>
            <a:solidFill>
              <a:srgbClr val="7030A0"/>
            </a:solidFill>
          </a:ln>
        </p:spPr>
        <p:txBody>
          <a:bodyPr/>
          <a:lstStyle/>
          <a:p>
            <a:pPr algn="ctr"/>
            <a:r>
              <a:rPr lang="en-IE" dirty="0" smtClean="0"/>
              <a:t>Plot Structure</a:t>
            </a:r>
            <a:endParaRPr lang="en-IE" dirty="0"/>
          </a:p>
        </p:txBody>
      </p:sp>
      <p:sp>
        <p:nvSpPr>
          <p:cNvPr id="3" name="Content Placeholder 2"/>
          <p:cNvSpPr>
            <a:spLocks noGrp="1"/>
          </p:cNvSpPr>
          <p:nvPr>
            <p:ph sz="half" idx="1"/>
          </p:nvPr>
        </p:nvSpPr>
        <p:spPr/>
        <p:txBody>
          <a:bodyPr/>
          <a:lstStyle/>
          <a:p>
            <a:endParaRPr lang="en-IE"/>
          </a:p>
        </p:txBody>
      </p:sp>
      <p:sp>
        <p:nvSpPr>
          <p:cNvPr id="4" name="Content Placeholder 3"/>
          <p:cNvSpPr>
            <a:spLocks noGrp="1"/>
          </p:cNvSpPr>
          <p:nvPr>
            <p:ph sz="half" idx="2"/>
          </p:nvPr>
        </p:nvSpPr>
        <p:spPr>
          <a:xfrm>
            <a:off x="4419600" y="1536192"/>
            <a:ext cx="3824808" cy="4590288"/>
          </a:xfrm>
        </p:spPr>
        <p:txBody>
          <a:bodyPr/>
          <a:lstStyle/>
          <a:p>
            <a:pPr marL="114300" indent="0" algn="ctr">
              <a:buNone/>
            </a:pPr>
            <a:r>
              <a:rPr lang="en-IE" dirty="0" smtClean="0"/>
              <a:t>How has Shakespeare utilised the plot structure in Act 3 Scene 5 to create tension and excitement for the Elizabethan audience?</a:t>
            </a:r>
            <a:endParaRPr lang="en-IE"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993" r="10117"/>
          <a:stretch/>
        </p:blipFill>
        <p:spPr bwMode="auto">
          <a:xfrm>
            <a:off x="467544" y="1444002"/>
            <a:ext cx="3672408" cy="302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0" y="4437112"/>
            <a:ext cx="1725168" cy="2418719"/>
          </a:xfrm>
          <a:prstGeom prst="rect">
            <a:avLst/>
          </a:prstGeom>
          <a:ln>
            <a:noFill/>
          </a:ln>
          <a:effectLst>
            <a:softEdge rad="1125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3327138" y="4439281"/>
            <a:ext cx="1725168" cy="2418719"/>
          </a:xfrm>
          <a:prstGeom prst="rect">
            <a:avLst/>
          </a:prstGeom>
          <a:ln>
            <a:noFill/>
          </a:ln>
          <a:effectLst>
            <a:softEdge rad="112500"/>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5002536" y="4437111"/>
            <a:ext cx="1725168" cy="2418719"/>
          </a:xfrm>
          <a:prstGeom prst="rect">
            <a:avLst/>
          </a:prstGeom>
          <a:ln>
            <a:noFill/>
          </a:ln>
          <a:effectLst>
            <a:softEdge rad="112500"/>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6678425" y="4439281"/>
            <a:ext cx="1725168" cy="2418719"/>
          </a:xfrm>
          <a:prstGeom prst="rect">
            <a:avLst/>
          </a:prstGeom>
          <a:ln>
            <a:noFill/>
          </a:ln>
          <a:effectLst>
            <a:softEdge rad="112500"/>
          </a:effec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111" y="4473739"/>
            <a:ext cx="1725613"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6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a:t>
            </a:r>
            <a:r>
              <a:rPr lang="en-GB" dirty="0"/>
              <a:t>5</a:t>
            </a:r>
            <a:r>
              <a:rPr lang="en-GB" dirty="0" smtClean="0"/>
              <a:t> Scene </a:t>
            </a:r>
            <a:r>
              <a:rPr lang="en-GB" dirty="0"/>
              <a:t>1</a:t>
            </a:r>
            <a:r>
              <a:rPr lang="en-GB" dirty="0" smtClean="0"/>
              <a:t> Summary</a:t>
            </a:r>
            <a:endParaRPr lang="en-GB" dirty="0"/>
          </a:p>
        </p:txBody>
      </p:sp>
      <p:sp>
        <p:nvSpPr>
          <p:cNvPr id="3" name="Content Placeholder 2"/>
          <p:cNvSpPr>
            <a:spLocks noGrp="1"/>
          </p:cNvSpPr>
          <p:nvPr>
            <p:ph idx="1"/>
          </p:nvPr>
        </p:nvSpPr>
        <p:spPr/>
        <p:txBody>
          <a:bodyPr/>
          <a:lstStyle/>
          <a:p>
            <a:r>
              <a:rPr lang="en-GB" dirty="0" err="1" smtClean="0"/>
              <a:t>Balthasar</a:t>
            </a:r>
            <a:r>
              <a:rPr lang="en-GB" dirty="0" smtClean="0"/>
              <a:t> brings news to Romeo in Mantua that Juliet is dead.</a:t>
            </a:r>
          </a:p>
          <a:p>
            <a:r>
              <a:rPr lang="en-GB" dirty="0" smtClean="0"/>
              <a:t>In desperation, Romeo vows to be with Juliet that night.</a:t>
            </a:r>
          </a:p>
          <a:p>
            <a:r>
              <a:rPr lang="en-GB" dirty="0" smtClean="0"/>
              <a:t>He buys poison from an Apothecary and leaves for Verona.</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72" t="15157" r="4776" b="17679"/>
          <a:stretch/>
        </p:blipFill>
        <p:spPr>
          <a:xfrm>
            <a:off x="-1" y="3284984"/>
            <a:ext cx="8488425" cy="3579286"/>
          </a:xfrm>
          <a:prstGeom prst="rect">
            <a:avLst/>
          </a:prstGeom>
        </p:spPr>
      </p:pic>
    </p:spTree>
    <p:extLst>
      <p:ext uri="{BB962C8B-B14F-4D97-AF65-F5344CB8AC3E}">
        <p14:creationId xmlns:p14="http://schemas.microsoft.com/office/powerpoint/2010/main" val="4294307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1246"/>
            <a:ext cx="1725168" cy="2584704"/>
          </a:xfrm>
          <a:prstGeom prst="rect">
            <a:avLst/>
          </a:prstGeom>
          <a:ln>
            <a:noFill/>
          </a:ln>
          <a:effectLst>
            <a:softEdge rad="112500"/>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25168" cy="2584704"/>
          </a:xfrm>
          <a:prstGeom prst="rect">
            <a:avLst/>
          </a:prstGeom>
          <a:ln>
            <a:noFill/>
          </a:ln>
          <a:effectLst>
            <a:softEdge rad="112500"/>
          </a:effectLst>
        </p:spPr>
      </p:pic>
      <p:sp>
        <p:nvSpPr>
          <p:cNvPr id="4" name="Cloud Callout 3"/>
          <p:cNvSpPr/>
          <p:nvPr/>
        </p:nvSpPr>
        <p:spPr>
          <a:xfrm>
            <a:off x="1725168" y="34653"/>
            <a:ext cx="6480720" cy="4506479"/>
          </a:xfrm>
          <a:prstGeom prst="cloudCallout">
            <a:avLst>
              <a:gd name="adj1" fmla="val -33874"/>
              <a:gd name="adj2" fmla="val 768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3200" dirty="0" smtClean="0">
                <a:solidFill>
                  <a:prstClr val="white"/>
                </a:solidFill>
              </a:rPr>
              <a:t>This scene reveals a fatal weakness in Friar Lawrence’s plan.</a:t>
            </a:r>
          </a:p>
          <a:p>
            <a:pPr algn="ctr"/>
            <a:endParaRPr lang="en-IE" sz="3200" dirty="0">
              <a:solidFill>
                <a:prstClr val="white"/>
              </a:solidFill>
            </a:endParaRPr>
          </a:p>
          <a:p>
            <a:pPr algn="ctr"/>
            <a:r>
              <a:rPr lang="en-IE" sz="3200" dirty="0" smtClean="0">
                <a:solidFill>
                  <a:prstClr val="white"/>
                </a:solidFill>
              </a:rPr>
              <a:t>What is this?</a:t>
            </a:r>
            <a:endParaRPr lang="en-IE" sz="3200" dirty="0">
              <a:solidFill>
                <a:prstClr val="white"/>
              </a:solidFill>
            </a:endParaRPr>
          </a:p>
          <a:p>
            <a:pPr algn="ctr"/>
            <a:endParaRPr lang="en-IE" dirty="0">
              <a:solidFill>
                <a:prstClr val="white"/>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0" y="4437112"/>
            <a:ext cx="1725168" cy="2418719"/>
          </a:xfrm>
          <a:prstGeom prst="rect">
            <a:avLst/>
          </a:prstGeom>
          <a:ln>
            <a:noFill/>
          </a:ln>
          <a:effectLst>
            <a:softEdge rad="112500"/>
          </a:effectLst>
        </p:spPr>
      </p:pic>
    </p:spTree>
    <p:extLst>
      <p:ext uri="{BB962C8B-B14F-4D97-AF65-F5344CB8AC3E}">
        <p14:creationId xmlns:p14="http://schemas.microsoft.com/office/powerpoint/2010/main" val="495544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21122">
            <a:off x="55966" y="199829"/>
            <a:ext cx="6819888" cy="1004221"/>
          </a:xfrm>
        </p:spPr>
        <p:txBody>
          <a:bodyPr/>
          <a:lstStyle/>
          <a:p>
            <a:r>
              <a:rPr lang="en-IE" dirty="0" smtClean="0"/>
              <a:t>Dear Friar…. Letter writing</a:t>
            </a:r>
            <a:endParaRPr lang="en-IE" dirty="0"/>
          </a:p>
        </p:txBody>
      </p:sp>
      <p:sp>
        <p:nvSpPr>
          <p:cNvPr id="3" name="Content Placeholder 2"/>
          <p:cNvSpPr>
            <a:spLocks noGrp="1"/>
          </p:cNvSpPr>
          <p:nvPr>
            <p:ph sz="half" idx="1"/>
          </p:nvPr>
        </p:nvSpPr>
        <p:spPr>
          <a:xfrm rot="20861439">
            <a:off x="315560" y="1338891"/>
            <a:ext cx="4653586" cy="5205176"/>
          </a:xfrm>
        </p:spPr>
        <p:txBody>
          <a:bodyPr>
            <a:normAutofit fontScale="92500" lnSpcReduction="10000"/>
          </a:bodyPr>
          <a:lstStyle/>
          <a:p>
            <a:r>
              <a:rPr lang="en-IE" dirty="0" smtClean="0"/>
              <a:t>Write a letter that </a:t>
            </a:r>
            <a:r>
              <a:rPr lang="en-IE" b="1" dirty="0" smtClean="0"/>
              <a:t>Romeo </a:t>
            </a:r>
            <a:r>
              <a:rPr lang="en-IE" dirty="0" smtClean="0"/>
              <a:t>wrote to Fr. Lawrence after hearing of Juliet’s death and deciding to end his own life to be with her.</a:t>
            </a:r>
            <a:endParaRPr lang="en-IE" sz="1300" dirty="0"/>
          </a:p>
          <a:p>
            <a:r>
              <a:rPr lang="en-IE" dirty="0" smtClean="0"/>
              <a:t>Try capture Romeo’s </a:t>
            </a:r>
            <a:r>
              <a:rPr lang="en-IE" b="1" dirty="0" smtClean="0"/>
              <a:t>feelings</a:t>
            </a:r>
            <a:r>
              <a:rPr lang="en-IE" dirty="0" smtClean="0"/>
              <a:t> and </a:t>
            </a:r>
            <a:r>
              <a:rPr lang="en-IE" b="1" dirty="0" smtClean="0"/>
              <a:t>emotions </a:t>
            </a:r>
            <a:r>
              <a:rPr lang="en-IE" dirty="0" smtClean="0"/>
              <a:t>in this letter.</a:t>
            </a:r>
          </a:p>
          <a:p>
            <a:r>
              <a:rPr lang="en-IE" b="1" dirty="0" smtClean="0"/>
              <a:t>IDEAS:</a:t>
            </a:r>
          </a:p>
          <a:p>
            <a:pPr lvl="1"/>
            <a:r>
              <a:rPr lang="en-IE" dirty="0" smtClean="0"/>
              <a:t>Thank the Friar?</a:t>
            </a:r>
          </a:p>
          <a:p>
            <a:pPr lvl="1"/>
            <a:r>
              <a:rPr lang="en-IE" dirty="0" smtClean="0"/>
              <a:t>Explain his decision?</a:t>
            </a:r>
          </a:p>
          <a:p>
            <a:pPr lvl="1"/>
            <a:r>
              <a:rPr lang="en-IE" dirty="0" smtClean="0"/>
              <a:t>A message to his family?</a:t>
            </a:r>
          </a:p>
          <a:p>
            <a:pPr lvl="1"/>
            <a:r>
              <a:rPr lang="en-IE" dirty="0" smtClean="0"/>
              <a:t>A message to Juliet’s family?</a:t>
            </a:r>
          </a:p>
          <a:p>
            <a:r>
              <a:rPr lang="en-IE" dirty="0" smtClean="0"/>
              <a:t>Lets recap letter writing rules!</a:t>
            </a:r>
            <a:endParaRPr lang="en-IE" dirty="0"/>
          </a:p>
        </p:txBody>
      </p:sp>
      <p:pic>
        <p:nvPicPr>
          <p:cNvPr id="5" name="Picture 4" descr="old letter.jpg"/>
          <p:cNvPicPr>
            <a:picLocks noChangeAspect="1"/>
          </p:cNvPicPr>
          <p:nvPr/>
        </p:nvPicPr>
        <p:blipFill>
          <a:blip r:embed="rId2"/>
          <a:stretch>
            <a:fillRect/>
          </a:stretch>
        </p:blipFill>
        <p:spPr>
          <a:xfrm rot="20891278">
            <a:off x="4973907" y="841832"/>
            <a:ext cx="3571586" cy="5357379"/>
          </a:xfrm>
          <a:prstGeom prst="rect">
            <a:avLst/>
          </a:prstGeom>
        </p:spPr>
      </p:pic>
      <p:pic>
        <p:nvPicPr>
          <p:cNvPr id="6" name="Picture 2" descr="http://library.thinkquest.org/J001156/pencil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47508">
            <a:off x="5159777" y="4074196"/>
            <a:ext cx="1490898" cy="221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5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40" r="10174" b="7955"/>
          <a:stretch/>
        </p:blipFill>
        <p:spPr bwMode="auto">
          <a:xfrm>
            <a:off x="4932040" y="2331364"/>
            <a:ext cx="2807424" cy="3072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p:txBody>
          <a:bodyPr/>
          <a:lstStyle/>
          <a:p>
            <a:pPr algn="ctr"/>
            <a:r>
              <a:rPr lang="en-IE" dirty="0" smtClean="0"/>
              <a:t>Points to Consider</a:t>
            </a:r>
            <a:endParaRPr lang="en-IE" dirty="0"/>
          </a:p>
        </p:txBody>
      </p:sp>
      <p:sp>
        <p:nvSpPr>
          <p:cNvPr id="3" name="Content Placeholder 2"/>
          <p:cNvSpPr>
            <a:spLocks noGrp="1"/>
          </p:cNvSpPr>
          <p:nvPr>
            <p:ph sz="half" idx="1"/>
          </p:nvPr>
        </p:nvSpPr>
        <p:spPr>
          <a:xfrm>
            <a:off x="457200" y="1536192"/>
            <a:ext cx="3754760" cy="4590288"/>
          </a:xfrm>
        </p:spPr>
        <p:txBody>
          <a:bodyPr>
            <a:normAutofit fontScale="85000" lnSpcReduction="10000"/>
          </a:bodyPr>
          <a:lstStyle/>
          <a:p>
            <a:r>
              <a:rPr lang="en-IE" dirty="0" smtClean="0"/>
              <a:t>What is importance of the fact that the Apothecary is poor?</a:t>
            </a:r>
          </a:p>
          <a:p>
            <a:endParaRPr lang="en-IE" dirty="0"/>
          </a:p>
          <a:p>
            <a:r>
              <a:rPr lang="en-IE" dirty="0" smtClean="0"/>
              <a:t>If he refused to give Romeo the vial perhaps Romeo and Juliet may not have died….</a:t>
            </a:r>
          </a:p>
          <a:p>
            <a:r>
              <a:rPr lang="en-IE" sz="3000" b="1" i="1" dirty="0" smtClean="0">
                <a:latin typeface="Bradley Hand ITC" panose="03070402050302030203" pitchFamily="66" charset="0"/>
              </a:rPr>
              <a:t>Discuss: </a:t>
            </a:r>
          </a:p>
          <a:p>
            <a:pPr marL="114300" indent="0">
              <a:buNone/>
            </a:pPr>
            <a:r>
              <a:rPr lang="en-IE" sz="3000" b="1" i="1" dirty="0" smtClean="0">
                <a:latin typeface="Bradley Hand ITC" panose="03070402050302030203" pitchFamily="66" charset="0"/>
              </a:rPr>
              <a:t>What other small details and decisions contribute to the inevitable ending?</a:t>
            </a:r>
            <a:endParaRPr lang="en-IE" sz="3000" b="1" i="1" dirty="0">
              <a:latin typeface="Bradley Hand ITC" panose="03070402050302030203" pitchFamily="66" charset="0"/>
            </a:endParaRPr>
          </a:p>
        </p:txBody>
      </p:sp>
    </p:spTree>
    <p:extLst>
      <p:ext uri="{BB962C8B-B14F-4D97-AF65-F5344CB8AC3E}">
        <p14:creationId xmlns:p14="http://schemas.microsoft.com/office/powerpoint/2010/main" val="36499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2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2500" fill="hold"/>
                                        <p:tgtEl>
                                          <p:spTgt spid="3">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2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6" dur="2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a:t>
            </a:r>
            <a:r>
              <a:rPr lang="en-GB" dirty="0"/>
              <a:t>5</a:t>
            </a:r>
            <a:r>
              <a:rPr lang="en-GB" dirty="0" smtClean="0"/>
              <a:t> Scene 2 Summary</a:t>
            </a:r>
            <a:endParaRPr lang="en-GB" dirty="0"/>
          </a:p>
        </p:txBody>
      </p:sp>
      <p:sp>
        <p:nvSpPr>
          <p:cNvPr id="3" name="Content Placeholder 2"/>
          <p:cNvSpPr>
            <a:spLocks noGrp="1"/>
          </p:cNvSpPr>
          <p:nvPr>
            <p:ph idx="1"/>
          </p:nvPr>
        </p:nvSpPr>
        <p:spPr/>
        <p:txBody>
          <a:bodyPr/>
          <a:lstStyle/>
          <a:p>
            <a:r>
              <a:rPr lang="en-GB" dirty="0" smtClean="0"/>
              <a:t>Friar Lawrence is shocked to hear that Friar John has been unable to deliver his letter to Romeo.</a:t>
            </a:r>
          </a:p>
          <a:p>
            <a:r>
              <a:rPr lang="en-GB" dirty="0" smtClean="0"/>
              <a:t>He rushes off to collect Juliet from the tomb, knowing that she will soon be awake.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16302">
            <a:off x="4706874" y="3026720"/>
            <a:ext cx="3384376" cy="363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332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81246"/>
            <a:ext cx="1725168" cy="2584704"/>
          </a:xfrm>
          <a:prstGeom prst="rect">
            <a:avLst/>
          </a:prstGeom>
          <a:ln>
            <a:noFill/>
          </a:ln>
          <a:effectLst>
            <a:softEdge rad="112500"/>
          </a:effectLst>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25168" cy="2584704"/>
          </a:xfrm>
          <a:prstGeom prst="rect">
            <a:avLst/>
          </a:prstGeom>
          <a:ln>
            <a:noFill/>
          </a:ln>
          <a:effectLst>
            <a:softEdge rad="112500"/>
          </a:effectLst>
        </p:spPr>
      </p:pic>
      <p:sp>
        <p:nvSpPr>
          <p:cNvPr id="4" name="Cloud Callout 3"/>
          <p:cNvSpPr/>
          <p:nvPr/>
        </p:nvSpPr>
        <p:spPr>
          <a:xfrm>
            <a:off x="1725168" y="34653"/>
            <a:ext cx="6663256" cy="4506479"/>
          </a:xfrm>
          <a:prstGeom prst="cloudCallout">
            <a:avLst>
              <a:gd name="adj1" fmla="val -33874"/>
              <a:gd name="adj2" fmla="val 7684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3200" dirty="0" smtClean="0">
                <a:solidFill>
                  <a:srgbClr val="FFFF00"/>
                </a:solidFill>
              </a:rPr>
              <a:t>Is the use of </a:t>
            </a:r>
          </a:p>
          <a:p>
            <a:pPr algn="ctr"/>
            <a:r>
              <a:rPr lang="en-IE" sz="3200" b="1" dirty="0" smtClean="0">
                <a:solidFill>
                  <a:srgbClr val="FFFF00"/>
                </a:solidFill>
              </a:rPr>
              <a:t>unfortunate coincidence </a:t>
            </a:r>
          </a:p>
          <a:p>
            <a:pPr algn="ctr"/>
            <a:r>
              <a:rPr lang="en-IE" sz="3200" dirty="0" smtClean="0">
                <a:solidFill>
                  <a:srgbClr val="FFFF00"/>
                </a:solidFill>
              </a:rPr>
              <a:t>as a plot device a strength or weakness of the play?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5191"/>
          <a:stretch/>
        </p:blipFill>
        <p:spPr>
          <a:xfrm>
            <a:off x="0" y="4437112"/>
            <a:ext cx="1725168" cy="2418719"/>
          </a:xfrm>
          <a:prstGeom prst="rect">
            <a:avLst/>
          </a:prstGeom>
          <a:ln>
            <a:noFill/>
          </a:ln>
          <a:effectLst>
            <a:softEdge rad="112500"/>
          </a:effectLst>
        </p:spPr>
      </p:pic>
    </p:spTree>
    <p:extLst>
      <p:ext uri="{BB962C8B-B14F-4D97-AF65-F5344CB8AC3E}">
        <p14:creationId xmlns:p14="http://schemas.microsoft.com/office/powerpoint/2010/main" val="298905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 </a:t>
            </a:r>
            <a:r>
              <a:rPr lang="en-GB" dirty="0"/>
              <a:t>5</a:t>
            </a:r>
            <a:r>
              <a:rPr lang="en-GB" dirty="0" smtClean="0"/>
              <a:t> Scene </a:t>
            </a:r>
            <a:r>
              <a:rPr lang="en-GB" dirty="0"/>
              <a:t>3</a:t>
            </a:r>
            <a:r>
              <a:rPr lang="en-GB" dirty="0" smtClean="0"/>
              <a:t> Summary</a:t>
            </a:r>
            <a:endParaRPr lang="en-GB" dirty="0"/>
          </a:p>
        </p:txBody>
      </p:sp>
      <p:sp>
        <p:nvSpPr>
          <p:cNvPr id="3" name="Content Placeholder 2"/>
          <p:cNvSpPr>
            <a:spLocks noGrp="1"/>
          </p:cNvSpPr>
          <p:nvPr>
            <p:ph idx="1"/>
          </p:nvPr>
        </p:nvSpPr>
        <p:spPr/>
        <p:txBody>
          <a:bodyPr/>
          <a:lstStyle/>
          <a:p>
            <a:r>
              <a:rPr lang="en-GB" dirty="0" smtClean="0"/>
              <a:t>Romeo kills Paris when he tries to stop him entering the tomb.</a:t>
            </a:r>
          </a:p>
          <a:p>
            <a:r>
              <a:rPr lang="en-GB" dirty="0" smtClean="0"/>
              <a:t>To be with Juliet again, Romeo drinks the potion and dies.</a:t>
            </a:r>
          </a:p>
          <a:p>
            <a:r>
              <a:rPr lang="en-GB" dirty="0" smtClean="0"/>
              <a:t>When the Friar arrives, Juliet wakes up. He tries to hustle her away, but she is determined to stay by Romeo and the Friar flees. Taking Romeo’s dagger, Juliet kills herself.</a:t>
            </a:r>
          </a:p>
          <a:p>
            <a:r>
              <a:rPr lang="en-GB" dirty="0" smtClean="0"/>
              <a:t>The Prince, the </a:t>
            </a:r>
            <a:r>
              <a:rPr lang="en-GB" dirty="0" err="1" smtClean="0"/>
              <a:t>Capulets</a:t>
            </a:r>
            <a:r>
              <a:rPr lang="en-GB" dirty="0" smtClean="0"/>
              <a:t> and the </a:t>
            </a:r>
            <a:r>
              <a:rPr lang="en-GB" dirty="0" err="1" smtClean="0"/>
              <a:t>Montagues</a:t>
            </a:r>
            <a:r>
              <a:rPr lang="en-GB" dirty="0" smtClean="0"/>
              <a:t> find their children and Paris dead.</a:t>
            </a:r>
          </a:p>
          <a:p>
            <a:r>
              <a:rPr lang="en-GB" dirty="0" smtClean="0"/>
              <a:t>The Friar explains what has happened and the two fathers make peace.</a:t>
            </a:r>
            <a:endParaRPr lang="en-GB" dirty="0"/>
          </a:p>
        </p:txBody>
      </p:sp>
    </p:spTree>
    <p:extLst>
      <p:ext uri="{BB962C8B-B14F-4D97-AF65-F5344CB8AC3E}">
        <p14:creationId xmlns:p14="http://schemas.microsoft.com/office/powerpoint/2010/main" val="3758229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620000" cy="778098"/>
          </a:xfrm>
        </p:spPr>
        <p:txBody>
          <a:bodyPr/>
          <a:lstStyle/>
          <a:p>
            <a:pPr algn="ctr"/>
            <a:r>
              <a:rPr lang="en-IE" dirty="0" smtClean="0"/>
              <a:t>Four people die in this </a:t>
            </a:r>
            <a:r>
              <a:rPr lang="en-IE" dirty="0" smtClean="0"/>
              <a:t>scene!</a:t>
            </a:r>
            <a:endParaRPr lang="en-I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0" r="11369"/>
          <a:stretch/>
        </p:blipFill>
        <p:spPr bwMode="auto">
          <a:xfrm>
            <a:off x="651786" y="3835171"/>
            <a:ext cx="3301605" cy="2977973"/>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55" b="8590"/>
          <a:stretch/>
        </p:blipFill>
        <p:spPr bwMode="auto">
          <a:xfrm>
            <a:off x="651786" y="1124744"/>
            <a:ext cx="4443742" cy="3239438"/>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528" y="1124744"/>
            <a:ext cx="2526156" cy="4034833"/>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46851" y="3835173"/>
            <a:ext cx="3678708" cy="3004278"/>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89512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745</Words>
  <Application>Microsoft Office PowerPoint</Application>
  <PresentationFormat>On-screen Show (4:3)</PresentationFormat>
  <Paragraphs>85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Adjacency</vt:lpstr>
      <vt:lpstr>Act 5</vt:lpstr>
      <vt:lpstr>Act 5 Scene 1 Summary</vt:lpstr>
      <vt:lpstr>PowerPoint Presentation</vt:lpstr>
      <vt:lpstr>Dear Friar…. Letter writing</vt:lpstr>
      <vt:lpstr>Points to Consider</vt:lpstr>
      <vt:lpstr>Act 5 Scene 2 Summary</vt:lpstr>
      <vt:lpstr>PowerPoint Presentation</vt:lpstr>
      <vt:lpstr>Act 5 Scene 3 Summary</vt:lpstr>
      <vt:lpstr>Four people die in this scene!</vt:lpstr>
      <vt:lpstr>Alternative ending…</vt:lpstr>
      <vt:lpstr>‘Some shall be pardoned, and some punished’</vt:lpstr>
      <vt:lpstr>PowerPoint Presentation</vt:lpstr>
      <vt:lpstr>Performance Question</vt:lpstr>
      <vt:lpstr>PowerPoint Presentation</vt:lpstr>
      <vt:lpstr>PowerPoint Presentation</vt:lpstr>
      <vt:lpstr>Plot Structure</vt:lpstr>
    </vt:vector>
  </TitlesOfParts>
  <Company>SHS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dc:title>
  <dc:creator>PaulBRENNAN</dc:creator>
  <cp:lastModifiedBy>Paul</cp:lastModifiedBy>
  <cp:revision>21</cp:revision>
  <dcterms:created xsi:type="dcterms:W3CDTF">2013-07-11T13:57:02Z</dcterms:created>
  <dcterms:modified xsi:type="dcterms:W3CDTF">2014-02-18T23:26:48Z</dcterms:modified>
</cp:coreProperties>
</file>