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18" r:id="rId2"/>
  </p:sldMasterIdLst>
  <p:notesMasterIdLst>
    <p:notesMasterId r:id="rId11"/>
  </p:notesMasterIdLst>
  <p:handoutMasterIdLst>
    <p:handoutMasterId r:id="rId12"/>
  </p:handoutMasterIdLst>
  <p:sldIdLst>
    <p:sldId id="293" r:id="rId3"/>
    <p:sldId id="286" r:id="rId4"/>
    <p:sldId id="287" r:id="rId5"/>
    <p:sldId id="289" r:id="rId6"/>
    <p:sldId id="294" r:id="rId7"/>
    <p:sldId id="295" r:id="rId8"/>
    <p:sldId id="290" r:id="rId9"/>
    <p:sldId id="291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6"/>
    <p:restoredTop sz="94689"/>
  </p:normalViewPr>
  <p:slideViewPr>
    <p:cSldViewPr>
      <p:cViewPr varScale="1">
        <p:scale>
          <a:sx n="69" d="100"/>
          <a:sy n="69" d="100"/>
        </p:scale>
        <p:origin x="14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07B24-2A1A-4D50-A479-5A4FB3D79028}" type="datetimeFigureOut">
              <a:rPr lang="en-GB" smtClean="0"/>
              <a:pPr/>
              <a:t>01/04/2020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4FD5F-23C5-49B6-8DFD-57AC7E2652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17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08EA0-5A12-427A-8F39-867A8AC40E6F}" type="datetimeFigureOut">
              <a:rPr lang="en-GB" smtClean="0"/>
              <a:pPr/>
              <a:t>01/04/2020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FF51-4F01-425F-9DE3-D79B48BCEC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39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6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7758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latin typeface="Comic Sans MS" pitchFamily="66" charset="0"/>
              </a:rPr>
              <a:t>Challenge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330911" y="1804729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5004048" y="1748581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5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051720" y="1196752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 smtClean="0">
                <a:latin typeface="Comic Sans MS" pitchFamily="66" charset="0"/>
              </a:rPr>
              <a:t>Purple Problem</a:t>
            </a:r>
            <a:endParaRPr lang="en-GB" sz="2800" b="1" u="sng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940153" y="4738997"/>
            <a:ext cx="2853354" cy="1858355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THINK</a:t>
            </a:r>
            <a:r>
              <a:rPr lang="is-IS" u="sng" dirty="0" smtClean="0"/>
              <a:t>…</a:t>
            </a:r>
            <a:endParaRPr lang="en-US" u="sng" dirty="0" smtClean="0"/>
          </a:p>
          <a:p>
            <a:pPr algn="ctr"/>
            <a:r>
              <a:rPr lang="en-US" u="sng" dirty="0"/>
              <a:t> </a:t>
            </a:r>
            <a:endParaRPr lang="en-US" u="sng" dirty="0" smtClean="0"/>
          </a:p>
          <a:p>
            <a:pPr algn="ctr"/>
            <a:endParaRPr lang="en-US" u="sng" dirty="0" smtClean="0"/>
          </a:p>
          <a:p>
            <a:pPr algn="ctr"/>
            <a:r>
              <a:rPr lang="en-US" dirty="0" smtClean="0"/>
              <a:t>is the answer</a:t>
            </a:r>
            <a:r>
              <a:rPr lang="is-IS" dirty="0" smtClean="0"/>
              <a:t>… What is the question?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236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08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71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54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22329" y="365129"/>
            <a:ext cx="7521570" cy="5492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quarter" idx="7"/>
          </p:nvPr>
        </p:nvSpPr>
        <p:spPr>
          <a:xfrm rot="19139999">
            <a:off x="201874" y="5870571"/>
            <a:ext cx="2176464" cy="2016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E2F4FFF-823D-4447-AC46-94F60FA3D4FC}" type="datetime1">
              <a:rPr lang="en-GB"/>
              <a:pPr lvl="0"/>
              <a:t>01/04/2020</a:t>
            </a:fld>
            <a:endParaRPr lang="en-GB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3517897" y="6284908"/>
            <a:ext cx="4724403" cy="274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8401050" y="6170608"/>
            <a:ext cx="503240" cy="503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4BFB720-5364-4063-B1D3-4B2454D39EE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4893" y="993431"/>
            <a:ext cx="2362955" cy="92333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1200" cap="none" spc="0" baseline="0">
                <a:solidFill>
                  <a:srgbClr val="000000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Calibri"/>
              </a:rPr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21954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394344"/>
      </p:ext>
    </p:extLst>
  </p:cSld>
  <p:clrMapOvr>
    <a:masterClrMapping/>
  </p:clrMapOvr>
  <p:transition spd="slow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427984" y="980728"/>
            <a:ext cx="2111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1084633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427984" y="980728"/>
            <a:ext cx="2111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41652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48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511402" y="1069191"/>
            <a:ext cx="2111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3813689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055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 userDrawn="1"/>
        </p:nvSpPr>
        <p:spPr>
          <a:xfrm>
            <a:off x="462278" y="1844824"/>
            <a:ext cx="8214178" cy="468052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100">
                <a:solidFill>
                  <a:prstClr val="black"/>
                </a:solidFill>
              </a:rPr>
              <a:t> </a:t>
            </a:r>
            <a:endParaRPr lang="is-IS" sz="1100" dirty="0">
              <a:solidFill>
                <a:prstClr val="black"/>
              </a:solidFill>
            </a:endParaRPr>
          </a:p>
          <a:p>
            <a:pPr algn="ctr"/>
            <a:endParaRPr lang="is-IS" sz="1100" dirty="0">
              <a:solidFill>
                <a:prstClr val="black"/>
              </a:solidFill>
            </a:endParaRPr>
          </a:p>
          <a:p>
            <a:pPr algn="ctr"/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877179" y="118318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prstClr val="black"/>
                </a:solidFill>
                <a:latin typeface="Comic Sans MS" pitchFamily="66" charset="0"/>
              </a:rPr>
              <a:t>Worked Example</a:t>
            </a:r>
          </a:p>
        </p:txBody>
      </p:sp>
    </p:spTree>
    <p:extLst>
      <p:ext uri="{BB962C8B-B14F-4D97-AF65-F5344CB8AC3E}">
        <p14:creationId xmlns:p14="http://schemas.microsoft.com/office/powerpoint/2010/main" val="231779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044241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solidFill>
                  <a:prstClr val="black"/>
                </a:solidFill>
                <a:latin typeface="Comic Sans MS" pitchFamily="66" charset="0"/>
              </a:rPr>
              <a:t>My Question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785258" y="1949644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85258" y="3573016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85258" y="5266373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34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0558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prstClr val="black"/>
                </a:solidFill>
                <a:latin typeface="Comic Sans MS" pitchFamily="66" charset="0"/>
              </a:rPr>
              <a:t>Practice Questions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323528" y="1916832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23528" y="3540204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323528" y="5163576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75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0558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prstClr val="black"/>
                </a:solidFill>
                <a:latin typeface="Comic Sans MS" pitchFamily="66" charset="0"/>
              </a:rPr>
              <a:t>Practice Questions</a:t>
            </a:r>
          </a:p>
        </p:txBody>
      </p:sp>
      <p:sp>
        <p:nvSpPr>
          <p:cNvPr id="4" name="Rounded Rectangle 3"/>
          <p:cNvSpPr/>
          <p:nvPr userDrawn="1"/>
        </p:nvSpPr>
        <p:spPr>
          <a:xfrm>
            <a:off x="6608615" y="4654793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>
                <a:solidFill>
                  <a:prstClr val="black"/>
                </a:solidFill>
                <a:latin typeface="Comic Sans MS" panose="030F0702030302020204" pitchFamily="66" charset="0"/>
              </a:rPr>
              <a:t>THINK</a:t>
            </a:r>
            <a:r>
              <a:rPr lang="is-IS" u="sng" dirty="0">
                <a:solidFill>
                  <a:prstClr val="black"/>
                </a:solidFill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785258" y="1949644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785258" y="3573016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785258" y="5266373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0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2123728" y="128095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prstClr val="black"/>
                </a:solidFill>
                <a:latin typeface="Comic Sans MS" pitchFamily="66" charset="0"/>
              </a:rPr>
              <a:t>Progress Pit stop</a:t>
            </a: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2424113" y="5384214"/>
            <a:ext cx="3831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17" name="TextBox 11"/>
          <p:cNvSpPr txBox="1">
            <a:spLocks noChangeArrowheads="1"/>
          </p:cNvSpPr>
          <p:nvPr userDrawn="1"/>
        </p:nvSpPr>
        <p:spPr bwMode="auto">
          <a:xfrm>
            <a:off x="999495" y="6146789"/>
            <a:ext cx="1487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>
                <a:solidFill>
                  <a:prstClr val="black"/>
                </a:solidFill>
              </a:rPr>
              <a:t>I don’t understand</a:t>
            </a:r>
          </a:p>
        </p:txBody>
      </p:sp>
      <p:sp>
        <p:nvSpPr>
          <p:cNvPr id="18" name="TextBox 12"/>
          <p:cNvSpPr txBox="1">
            <a:spLocks noChangeArrowheads="1"/>
          </p:cNvSpPr>
          <p:nvPr userDrawn="1"/>
        </p:nvSpPr>
        <p:spPr bwMode="auto">
          <a:xfrm>
            <a:off x="3852415" y="6137761"/>
            <a:ext cx="15076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>
                <a:solidFill>
                  <a:prstClr val="black"/>
                </a:solidFill>
              </a:rPr>
              <a:t>I nearly  understand</a:t>
            </a:r>
          </a:p>
        </p:txBody>
      </p:sp>
      <p:sp>
        <p:nvSpPr>
          <p:cNvPr id="19" name="TextBox 15"/>
          <p:cNvSpPr txBox="1">
            <a:spLocks noChangeArrowheads="1"/>
          </p:cNvSpPr>
          <p:nvPr userDrawn="1"/>
        </p:nvSpPr>
        <p:spPr bwMode="auto">
          <a:xfrm>
            <a:off x="6579478" y="6143614"/>
            <a:ext cx="15275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>
                <a:solidFill>
                  <a:prstClr val="black"/>
                </a:solidFill>
              </a:rPr>
              <a:t>I fully understand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1206590" y="4934739"/>
            <a:ext cx="1253837" cy="11567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4064090" y="4934739"/>
            <a:ext cx="1253837" cy="1156762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6823294" y="4863299"/>
            <a:ext cx="1253837" cy="11567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pic>
        <p:nvPicPr>
          <p:cNvPr id="23" name="Picture 20" descr="http://r21freak.com/shadowobsessed/happy-face-istock-456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494" y="5018293"/>
            <a:ext cx="1327436" cy="88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healthhabits.files.wordpress.com/2009/07/sad_face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045" y="4949136"/>
            <a:ext cx="1070926" cy="107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 descr="http://thumb11.shutterstock.com.edgesuite.net/display_pic_with_logo/3223/3223,1204826057,11/stock-photo-a-conceptual-image-of-a-very-puzzled-and-confused-cartoon-face-10159492.jp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696" y="4947081"/>
            <a:ext cx="904997" cy="118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75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7758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prstClr val="black"/>
                </a:solidFill>
                <a:latin typeface="Comic Sans MS" pitchFamily="66" charset="0"/>
              </a:rPr>
              <a:t>Challenge</a:t>
            </a:r>
          </a:p>
        </p:txBody>
      </p:sp>
      <p:sp>
        <p:nvSpPr>
          <p:cNvPr id="4" name="Rounded Rectangle 3"/>
          <p:cNvSpPr/>
          <p:nvPr userDrawn="1"/>
        </p:nvSpPr>
        <p:spPr>
          <a:xfrm>
            <a:off x="6635581" y="4581128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prstClr val="black"/>
                </a:solidFill>
                <a:latin typeface="Comic Sans MS" panose="030F0702030302020204" pitchFamily="66" charset="0"/>
              </a:rPr>
              <a:t>THINK</a:t>
            </a:r>
            <a:r>
              <a:rPr lang="is-IS" u="sng" dirty="0">
                <a:solidFill>
                  <a:prstClr val="black"/>
                </a:solidFill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u="sng" dirty="0">
                <a:solidFill>
                  <a:prstClr val="black"/>
                </a:solidFill>
                <a:latin typeface="Comic Sans MS" panose="030F0702030302020204" pitchFamily="66" charset="0"/>
              </a:rPr>
              <a:t>Think question and a purple problem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330911" y="1804729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30911" y="3946509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36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7758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prstClr val="black"/>
                </a:solidFill>
                <a:latin typeface="Comic Sans MS" pitchFamily="66" charset="0"/>
              </a:rPr>
              <a:t>Challenge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330911" y="1804729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5004048" y="1748581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635581" y="4581128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prstClr val="black"/>
                </a:solidFill>
                <a:latin typeface="Comic Sans MS" panose="030F0702030302020204" pitchFamily="66" charset="0"/>
              </a:rPr>
              <a:t>THINK</a:t>
            </a:r>
            <a:r>
              <a:rPr lang="is-IS" u="sng" dirty="0">
                <a:solidFill>
                  <a:prstClr val="black"/>
                </a:solidFill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u="sng" dirty="0">
                <a:solidFill>
                  <a:prstClr val="black"/>
                </a:solidFill>
                <a:latin typeface="Comic Sans MS" panose="030F0702030302020204" pitchFamily="66" charset="0"/>
              </a:rPr>
              <a:t>Think question and a purple problem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259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051720" y="1196752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solidFill>
                  <a:prstClr val="black"/>
                </a:solidFill>
                <a:latin typeface="Comic Sans MS" pitchFamily="66" charset="0"/>
              </a:rPr>
              <a:t>Purple Problem</a:t>
            </a:r>
          </a:p>
        </p:txBody>
      </p:sp>
    </p:spTree>
    <p:extLst>
      <p:ext uri="{BB962C8B-B14F-4D97-AF65-F5344CB8AC3E}">
        <p14:creationId xmlns:p14="http://schemas.microsoft.com/office/powerpoint/2010/main" val="119600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 userDrawn="1"/>
        </p:nvSpPr>
        <p:spPr>
          <a:xfrm>
            <a:off x="462278" y="1844824"/>
            <a:ext cx="8214178" cy="468052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100" smtClean="0"/>
              <a:t> </a:t>
            </a:r>
            <a:endParaRPr lang="is-IS" sz="1100" dirty="0"/>
          </a:p>
          <a:p>
            <a:pPr algn="ctr"/>
            <a:endParaRPr lang="is-IS" sz="1100" dirty="0"/>
          </a:p>
          <a:p>
            <a:pPr algn="ctr"/>
            <a:endParaRPr lang="en-US" sz="11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877179" y="118318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Worked Example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870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How </a:t>
            </a:r>
            <a:r>
              <a:rPr lang="en-GB" b="1" u="sng" dirty="0">
                <a:solidFill>
                  <a:prstClr val="black"/>
                </a:solidFill>
                <a:latin typeface="Comic Sans MS" pitchFamily="66" charset="0"/>
              </a:rPr>
              <a:t>confident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Complete the corresponding activity </a:t>
            </a:r>
            <a:r>
              <a:rPr lang="en-GB" b="1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08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>
                <a:solidFill>
                  <a:prstClr val="white"/>
                </a:solidFill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2210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solidFill>
                  <a:prstClr val="black"/>
                </a:solidFill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solidFill>
                  <a:prstClr val="black"/>
                </a:solidFill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solidFill>
                  <a:prstClr val="black"/>
                </a:solidFill>
                <a:latin typeface="Comic Sans MS" pitchFamily="66" charset="0"/>
              </a:rPr>
              <a:t> and a wish (</a:t>
            </a:r>
            <a:r>
              <a:rPr lang="en-GB" sz="2400" b="1" dirty="0">
                <a:solidFill>
                  <a:prstClr val="black"/>
                </a:solidFill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solidFill>
                  <a:prstClr val="black"/>
                </a:solidFill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solidFill>
                  <a:prstClr val="black"/>
                </a:solidFill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solidFill>
                  <a:prstClr val="black"/>
                </a:solidFill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solidFill>
                <a:prstClr val="black"/>
              </a:solidFill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solidFill>
                  <a:prstClr val="black"/>
                </a:solidFill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solidFill>
                  <a:prstClr val="black"/>
                </a:solidFill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866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F0BED4-DA44-45E7-89B4-0DC969DF2B7F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437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1BA82804-CF13-45F8-B166-BA262AA39476}" type="datetimeFigureOut">
              <a:rPr lang="en-GB" smtClean="0">
                <a:solidFill>
                  <a:prstClr val="black"/>
                </a:solidFill>
              </a:rPr>
              <a:pPr/>
              <a:t>01/04/2020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59400C75-26F5-4158-8EDA-33FE14A4068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04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651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fld id="{39988BD8-B369-477B-9EA8-FCA4AAD65329}" type="datetime1">
              <a:rPr lang="en-US"/>
              <a:pPr/>
              <a:t>4/1/2020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fld id="{67386000-01B7-4C18-8B67-8E9D3187C68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2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45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 userDrawn="1"/>
        </p:nvSpPr>
        <p:spPr>
          <a:xfrm>
            <a:off x="785258" y="1949644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85258" y="3573016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85258" y="5266373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0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2123728" y="128095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latin typeface="Comic Sans MS" pitchFamily="66" charset="0"/>
              </a:rPr>
              <a:t>Progress Pit stop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2424113" y="5384214"/>
            <a:ext cx="3831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/>
              <a:t>. </a:t>
            </a:r>
          </a:p>
        </p:txBody>
      </p:sp>
      <p:sp>
        <p:nvSpPr>
          <p:cNvPr id="17" name="TextBox 11"/>
          <p:cNvSpPr txBox="1">
            <a:spLocks noChangeArrowheads="1"/>
          </p:cNvSpPr>
          <p:nvPr userDrawn="1"/>
        </p:nvSpPr>
        <p:spPr bwMode="auto">
          <a:xfrm>
            <a:off x="999495" y="6146789"/>
            <a:ext cx="1487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/>
              <a:t>I don’t understand</a:t>
            </a:r>
          </a:p>
        </p:txBody>
      </p:sp>
      <p:sp>
        <p:nvSpPr>
          <p:cNvPr id="18" name="TextBox 12"/>
          <p:cNvSpPr txBox="1">
            <a:spLocks noChangeArrowheads="1"/>
          </p:cNvSpPr>
          <p:nvPr userDrawn="1"/>
        </p:nvSpPr>
        <p:spPr bwMode="auto">
          <a:xfrm>
            <a:off x="3852415" y="6137761"/>
            <a:ext cx="15076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/>
              <a:t>I nearly  understand</a:t>
            </a:r>
          </a:p>
        </p:txBody>
      </p:sp>
      <p:sp>
        <p:nvSpPr>
          <p:cNvPr id="19" name="TextBox 15"/>
          <p:cNvSpPr txBox="1">
            <a:spLocks noChangeArrowheads="1"/>
          </p:cNvSpPr>
          <p:nvPr userDrawn="1"/>
        </p:nvSpPr>
        <p:spPr bwMode="auto">
          <a:xfrm>
            <a:off x="6579478" y="6143614"/>
            <a:ext cx="15275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/>
              <a:t>I fully understand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1206590" y="4934739"/>
            <a:ext cx="1253837" cy="11567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4064090" y="4934739"/>
            <a:ext cx="1253837" cy="1156762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6823294" y="4863299"/>
            <a:ext cx="1253837" cy="11567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0" descr="http://r21freak.com/shadowobsessed/happy-face-istock-456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494" y="5018293"/>
            <a:ext cx="1327436" cy="88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healthhabits.files.wordpress.com/2009/07/sad_face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045" y="4949136"/>
            <a:ext cx="1070926" cy="107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 descr="http://thumb11.shutterstock.com.edgesuite.net/display_pic_with_logo/3223/3223,1204826057,11/stock-photo-a-conceptual-image-of-a-very-puzzled-and-confused-cartoon-face-10159492.jp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696" y="4947081"/>
            <a:ext cx="904997" cy="118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4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0558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latin typeface="Comic Sans MS" pitchFamily="66" charset="0"/>
              </a:rPr>
              <a:t>Practice Questions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6608615" y="4654793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latin typeface="Comic Sans MS" panose="030F0702030302020204" pitchFamily="66" charset="0"/>
              </a:rPr>
              <a:t>THINK</a:t>
            </a:r>
            <a:r>
              <a:rPr lang="is-IS" u="sng" dirty="0" smtClean="0"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dirty="0" smtClean="0"/>
          </a:p>
        </p:txBody>
      </p:sp>
      <p:sp>
        <p:nvSpPr>
          <p:cNvPr id="6" name="Oval 5"/>
          <p:cNvSpPr/>
          <p:nvPr userDrawn="1"/>
        </p:nvSpPr>
        <p:spPr>
          <a:xfrm>
            <a:off x="785258" y="1949644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85258" y="3573016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8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0558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latin typeface="Comic Sans MS" pitchFamily="66" charset="0"/>
              </a:rPr>
              <a:t>Practice Questions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323528" y="1916832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23528" y="3540204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323528" y="5163576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36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7758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latin typeface="Comic Sans MS" pitchFamily="66" charset="0"/>
              </a:rPr>
              <a:t>Challenge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6635581" y="4581128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latin typeface="Comic Sans MS" panose="030F0702030302020204" pitchFamily="66" charset="0"/>
              </a:rPr>
              <a:t>THINK</a:t>
            </a:r>
            <a:r>
              <a:rPr lang="is-IS" u="sng" dirty="0" smtClean="0"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u="sng" dirty="0" smtClean="0">
                <a:latin typeface="Comic Sans MS" panose="030F0702030302020204" pitchFamily="66" charset="0"/>
              </a:rPr>
              <a:t>Think question and a purple problem</a:t>
            </a:r>
          </a:p>
          <a:p>
            <a:pPr algn="ctr"/>
            <a:endParaRPr lang="en-US" dirty="0" smtClean="0"/>
          </a:p>
        </p:txBody>
      </p:sp>
      <p:sp>
        <p:nvSpPr>
          <p:cNvPr id="6" name="Oval 5"/>
          <p:cNvSpPr/>
          <p:nvPr userDrawn="1"/>
        </p:nvSpPr>
        <p:spPr>
          <a:xfrm>
            <a:off x="330911" y="1804729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30911" y="3946509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6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7758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latin typeface="Comic Sans MS" pitchFamily="66" charset="0"/>
              </a:rPr>
              <a:t>Challenge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6635581" y="4581128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latin typeface="Comic Sans MS" panose="030F0702030302020204" pitchFamily="66" charset="0"/>
              </a:rPr>
              <a:t>THINK</a:t>
            </a:r>
            <a:r>
              <a:rPr lang="is-IS" u="sng" dirty="0" smtClean="0"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u="sng" dirty="0" smtClean="0">
                <a:latin typeface="Comic Sans MS" panose="030F0702030302020204" pitchFamily="66" charset="0"/>
              </a:rPr>
              <a:t>Think question and a purple problem</a:t>
            </a:r>
          </a:p>
          <a:p>
            <a:pPr algn="ctr"/>
            <a:endParaRPr lang="en-US" dirty="0" smtClean="0"/>
          </a:p>
        </p:txBody>
      </p:sp>
      <p:sp>
        <p:nvSpPr>
          <p:cNvPr id="6" name="Oval 5"/>
          <p:cNvSpPr/>
          <p:nvPr userDrawn="1"/>
        </p:nvSpPr>
        <p:spPr>
          <a:xfrm>
            <a:off x="785258" y="3573016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85258" y="5266373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8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37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01 April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2577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dirty="0" smtClean="0">
                <a:latin typeface="Comic Sans MS" pitchFamily="66" charset="0"/>
              </a:rPr>
              <a:t>Bound,</a:t>
            </a:r>
            <a:r>
              <a:rPr lang="en-GB" sz="1600" b="0" baseline="0" dirty="0" smtClean="0">
                <a:latin typeface="Comic Sans MS" pitchFamily="66" charset="0"/>
              </a:rPr>
              <a:t> upper, lower, calculation, accuracy</a:t>
            </a:r>
            <a:endParaRPr lang="en-GB" sz="1600" b="0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</a:t>
            </a:r>
            <a:r>
              <a:rPr lang="en-GB" sz="1400" baseline="0" dirty="0" smtClean="0">
                <a:latin typeface="Comic Sans MS" pitchFamily="66" charset="0"/>
              </a:rPr>
              <a:t> able to </a:t>
            </a:r>
            <a:r>
              <a:rPr lang="en-GB" sz="1400" dirty="0" smtClean="0">
                <a:latin typeface="Comic Sans MS" pitchFamily="66" charset="0"/>
              </a:rPr>
              <a:t>find the lower and upper bound</a:t>
            </a:r>
            <a:r>
              <a:rPr lang="en-GB" sz="1400" baseline="0" dirty="0" smtClean="0">
                <a:latin typeface="Comic Sans MS" pitchFamily="66" charset="0"/>
              </a:rPr>
              <a:t> of a number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dirty="0" err="1" smtClean="0">
                <a:latin typeface="Comic Sans MS" pitchFamily="66" charset="0"/>
              </a:rPr>
              <a:t>to</a:t>
            </a:r>
            <a:r>
              <a:rPr lang="en-GB" sz="1400" dirty="0" smtClean="0">
                <a:latin typeface="Comic Sans MS" pitchFamily="66" charset="0"/>
              </a:rPr>
              <a:t> use bounds</a:t>
            </a:r>
            <a:r>
              <a:rPr lang="en-GB" sz="1400" baseline="0" dirty="0" smtClean="0">
                <a:latin typeface="Comic Sans MS" pitchFamily="66" charset="0"/>
              </a:rPr>
              <a:t> in calculations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use bounds</a:t>
            </a:r>
            <a:r>
              <a:rPr lang="en-GB" sz="1400" baseline="0" dirty="0" smtClean="0">
                <a:latin typeface="Comic Sans MS" pitchFamily="66" charset="0"/>
              </a:rPr>
              <a:t> to state a calculation to a suitable degree of accuracy </a:t>
            </a:r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76364" y="171075"/>
            <a:ext cx="1629261" cy="753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1074"/>
            <a:ext cx="1152128" cy="70681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2100932" y="11532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Suitable</a:t>
            </a:r>
            <a:r>
              <a:rPr lang="en-GB" sz="2400" baseline="0" dirty="0" smtClean="0"/>
              <a:t> degree of accuracy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325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7" r:id="rId7"/>
    <p:sldLayoutId id="2147483688" r:id="rId8"/>
    <p:sldLayoutId id="2147483685" r:id="rId9"/>
    <p:sldLayoutId id="2147483689" r:id="rId10"/>
    <p:sldLayoutId id="2147483686" r:id="rId11"/>
    <p:sldLayoutId id="2147483677" r:id="rId12"/>
    <p:sldLayoutId id="2147483678" r:id="rId13"/>
    <p:sldLayoutId id="2147483679" r:id="rId14"/>
    <p:sldLayoutId id="2147483690" r:id="rId15"/>
    <p:sldLayoutId id="214748369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solidFill>
                  <a:prstClr val="black"/>
                </a:solidFill>
                <a:latin typeface="Comic Sans MS" pitchFamily="66" charset="0"/>
              </a:rPr>
              <a:pPr algn="ctr"/>
              <a:t>Wednesday, 01 April 2020</a:t>
            </a:fld>
            <a:endParaRPr lang="en-GB" sz="16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solidFill>
                  <a:prstClr val="black"/>
                </a:solidFill>
                <a:latin typeface="Comic Sans MS" pitchFamily="66" charset="0"/>
              </a:rPr>
              <a:t>Lesson Objectives</a:t>
            </a:r>
            <a:r>
              <a:rPr lang="en-GB" sz="1600" dirty="0">
                <a:solidFill>
                  <a:prstClr val="black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76364" y="171075"/>
            <a:ext cx="1629261" cy="753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1074"/>
            <a:ext cx="1152128" cy="706816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 userDrawn="1"/>
        </p:nvSpPr>
        <p:spPr>
          <a:xfrm>
            <a:off x="2046411" y="592577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dirty="0" smtClean="0">
                <a:latin typeface="Comic Sans MS" pitchFamily="66" charset="0"/>
              </a:rPr>
              <a:t>Bound,</a:t>
            </a:r>
            <a:r>
              <a:rPr lang="en-GB" sz="1600" b="0" baseline="0" dirty="0" smtClean="0">
                <a:latin typeface="Comic Sans MS" pitchFamily="66" charset="0"/>
              </a:rPr>
              <a:t> upper, lower, calculation, accuracy</a:t>
            </a:r>
            <a:endParaRPr lang="en-GB" sz="1600" b="0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</a:t>
            </a:r>
            <a:r>
              <a:rPr lang="en-GB" sz="1400" baseline="0" dirty="0" smtClean="0">
                <a:latin typeface="Comic Sans MS" pitchFamily="66" charset="0"/>
              </a:rPr>
              <a:t> able to explain why we use bounds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find the lower and upper bound</a:t>
            </a:r>
            <a:r>
              <a:rPr lang="en-GB" sz="1400" baseline="0" dirty="0" smtClean="0">
                <a:latin typeface="Comic Sans MS" pitchFamily="66" charset="0"/>
              </a:rPr>
              <a:t> of a number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use bounds</a:t>
            </a:r>
            <a:r>
              <a:rPr lang="en-GB" sz="1400" baseline="0" dirty="0" smtClean="0">
                <a:latin typeface="Comic Sans MS" pitchFamily="66" charset="0"/>
              </a:rPr>
              <a:t> in calculations</a:t>
            </a:r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2267744" y="26064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Bounds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258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76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71775" y="1484313"/>
            <a:ext cx="3960813" cy="2160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9932" y="3789040"/>
            <a:ext cx="1584176" cy="369332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00192" y="2380238"/>
            <a:ext cx="1584176" cy="369332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16674" y="4275147"/>
            <a:ext cx="6336704" cy="2031325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3478213" y="5399088"/>
            <a:ext cx="2525712" cy="341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8213" y="5965825"/>
            <a:ext cx="2525712" cy="3413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477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195293" y="1057636"/>
            <a:ext cx="6696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000000"/>
                </a:solidFill>
              </a:rPr>
              <a:t>For each of these formulae, what would we use to calculate the lower and upper bounds?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2276872"/>
            <a:ext cx="3312368" cy="667747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03648" y="1773933"/>
            <a:ext cx="1728192" cy="461665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0856" y="2537506"/>
            <a:ext cx="3312368" cy="144905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2080" y="1689082"/>
            <a:ext cx="1728192" cy="722314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0475" y="2535238"/>
            <a:ext cx="1033463" cy="5937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40475" y="3424238"/>
            <a:ext cx="1033463" cy="595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31840" y="4075497"/>
            <a:ext cx="1728192" cy="888000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5361" y="5129629"/>
            <a:ext cx="3312368" cy="1286250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41788" y="5145088"/>
            <a:ext cx="1033462" cy="6270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46550" y="5835650"/>
            <a:ext cx="1033463" cy="5953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724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2132856"/>
            <a:ext cx="4104456" cy="1221745"/>
          </a:xfrm>
          <a:prstGeom prst="rect">
            <a:avLst/>
          </a:prstGeom>
          <a:blipFill rotWithShape="0">
            <a:blip r:embed="rId2"/>
            <a:stretch>
              <a:fillRect l="-1187" b="-7500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2040" y="4173453"/>
            <a:ext cx="4104456" cy="1221745"/>
          </a:xfrm>
          <a:prstGeom prst="rect">
            <a:avLst/>
          </a:prstGeom>
          <a:blipFill rotWithShape="0">
            <a:blip r:embed="rId3"/>
            <a:stretch>
              <a:fillRect l="-1189" b="-7500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2432" y="4149080"/>
            <a:ext cx="4104456" cy="1221745"/>
          </a:xfrm>
          <a:prstGeom prst="rect">
            <a:avLst/>
          </a:prstGeom>
          <a:blipFill rotWithShape="0">
            <a:blip r:embed="rId4"/>
            <a:stretch>
              <a:fillRect l="-1337" b="-7500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0413" y="1844675"/>
            <a:ext cx="0" cy="4032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2040" y="2128009"/>
            <a:ext cx="4104456" cy="1221745"/>
          </a:xfrm>
          <a:prstGeom prst="rect">
            <a:avLst/>
          </a:prstGeom>
          <a:blipFill rotWithShape="0">
            <a:blip r:embed="rId5"/>
            <a:stretch>
              <a:fillRect l="-1189" b="-6965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2204" y="2773959"/>
            <a:ext cx="3578225" cy="5413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1825" y="4813300"/>
            <a:ext cx="3578225" cy="5397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53000" y="2770188"/>
            <a:ext cx="3732213" cy="5397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16488" y="4829175"/>
            <a:ext cx="3732212" cy="5413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291" y="1198443"/>
            <a:ext cx="8352244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9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27" y="2060848"/>
            <a:ext cx="763197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9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04864"/>
            <a:ext cx="8285182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060848"/>
            <a:ext cx="8285182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2380" y="624527"/>
            <a:ext cx="3888432" cy="6316986"/>
          </a:xfrm>
          <a:prstGeom prst="rect">
            <a:avLst/>
          </a:prstGeom>
          <a:blipFill rotWithShape="0">
            <a:blip r:embed="rId2"/>
            <a:stretch>
              <a:fillRect l="-470" t="-96" r="-1411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85912" y="624527"/>
            <a:ext cx="4556944" cy="6379310"/>
          </a:xfrm>
          <a:prstGeom prst="rect">
            <a:avLst/>
          </a:prstGeom>
          <a:blipFill rotWithShape="0">
            <a:blip r:embed="rId3"/>
            <a:stretch>
              <a:fillRect l="-401" t="-96"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250825" y="704850"/>
            <a:ext cx="288925" cy="288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825" y="2205038"/>
            <a:ext cx="288925" cy="2873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0825" y="4868863"/>
            <a:ext cx="288925" cy="288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37050" y="690563"/>
            <a:ext cx="287338" cy="288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57675" y="3322638"/>
            <a:ext cx="287338" cy="288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8313" y="5516563"/>
            <a:ext cx="287337" cy="288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41388" y="1562100"/>
            <a:ext cx="3224212" cy="482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47813" y="3783013"/>
            <a:ext cx="2160587" cy="798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8763" y="5888038"/>
            <a:ext cx="1976437" cy="957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5188" y="2849563"/>
            <a:ext cx="4303712" cy="427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24388" y="4681538"/>
            <a:ext cx="4305300" cy="619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6135688"/>
            <a:ext cx="4303713" cy="6207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331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Triangle Constructions TDS</Template>
  <TotalTime>1766</TotalTime>
  <Words>40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Comic Sans MS</vt:lpstr>
      <vt:lpstr>Times New Roman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Glover</dc:creator>
  <cp:lastModifiedBy>Lucinda Loon</cp:lastModifiedBy>
  <cp:revision>89</cp:revision>
  <cp:lastPrinted>2016-11-21T08:19:16Z</cp:lastPrinted>
  <dcterms:created xsi:type="dcterms:W3CDTF">2010-11-01T14:37:27Z</dcterms:created>
  <dcterms:modified xsi:type="dcterms:W3CDTF">2020-04-01T14:13:40Z</dcterms:modified>
</cp:coreProperties>
</file>