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57" r:id="rId3"/>
    <p:sldId id="274" r:id="rId4"/>
    <p:sldId id="256" r:id="rId5"/>
    <p:sldId id="258" r:id="rId6"/>
    <p:sldId id="259" r:id="rId7"/>
    <p:sldId id="261" r:id="rId8"/>
    <p:sldId id="262" r:id="rId9"/>
    <p:sldId id="263" r:id="rId10"/>
    <p:sldId id="264" r:id="rId11"/>
    <p:sldId id="275" r:id="rId12"/>
    <p:sldId id="277" r:id="rId13"/>
    <p:sldId id="265" r:id="rId14"/>
    <p:sldId id="266" r:id="rId15"/>
    <p:sldId id="276" r:id="rId16"/>
    <p:sldId id="267" r:id="rId17"/>
    <p:sldId id="279" r:id="rId18"/>
    <p:sldId id="268" r:id="rId19"/>
    <p:sldId id="269" r:id="rId20"/>
    <p:sldId id="271" r:id="rId21"/>
    <p:sldId id="272" r:id="rId22"/>
    <p:sldId id="278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acher" initials="A" lastIdx="1" clrIdx="0">
    <p:extLst>
      <p:ext uri="{19B8F6BF-5375-455C-9EA6-DF929625EA0E}">
        <p15:presenceInfo xmlns:p15="http://schemas.microsoft.com/office/powerpoint/2012/main" userId="Teach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66FF33"/>
    <a:srgbClr val="3F3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07T18:22:42.413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C116D-A185-4225-882A-5378F75B56F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751C6-02EF-4B0F-A5B1-1D5304FC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51924C-A880-45CE-A081-11C0BFF31F61}" type="slidenum">
              <a:rPr lang="en-US" sz="1200" smtClean="0"/>
              <a:pPr eaLnBrk="1" hangingPunct="1"/>
              <a:t>14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51924C-A880-45CE-A081-11C0BFF31F61}" type="slidenum">
              <a:rPr lang="en-US" sz="1200" smtClean="0"/>
              <a:pPr eaLnBrk="1" hangingPunct="1"/>
              <a:t>15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9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1AA712-7006-40A5-945A-3CB8805C406A}" type="slidenum">
              <a:rPr lang="en-US" sz="1200" smtClean="0"/>
              <a:pPr eaLnBrk="1" hangingPunct="1"/>
              <a:t>16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6FAF69-04E1-4493-867E-9B6B00AFFC49}" type="slidenum">
              <a:rPr lang="en-US" sz="1200" smtClean="0"/>
              <a:pPr eaLnBrk="1" hangingPunct="1"/>
              <a:t>18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DA36DE-469E-41A3-978B-A344812373D0}" type="slidenum">
              <a:rPr lang="en-US" sz="1200" smtClean="0"/>
              <a:pPr eaLnBrk="1" hangingPunct="1"/>
              <a:t>19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90DE-82F8-4129-97AC-C4DA4EC2D83A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9FB3-2F8B-484D-872B-C4912FAF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90DE-82F8-4129-97AC-C4DA4EC2D83A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9FB3-2F8B-484D-872B-C4912FAF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90DE-82F8-4129-97AC-C4DA4EC2D83A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9FB3-2F8B-484D-872B-C4912FAF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90DE-82F8-4129-97AC-C4DA4EC2D83A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9FB3-2F8B-484D-872B-C4912FAF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90DE-82F8-4129-97AC-C4DA4EC2D83A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9FB3-2F8B-484D-872B-C4912FAF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90DE-82F8-4129-97AC-C4DA4EC2D83A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9FB3-2F8B-484D-872B-C4912FAF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90DE-82F8-4129-97AC-C4DA4EC2D83A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9FB3-2F8B-484D-872B-C4912FAF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90DE-82F8-4129-97AC-C4DA4EC2D83A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9FB3-2F8B-484D-872B-C4912FAF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90DE-82F8-4129-97AC-C4DA4EC2D83A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9FB3-2F8B-484D-872B-C4912FAF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90DE-82F8-4129-97AC-C4DA4EC2D83A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9FB3-2F8B-484D-872B-C4912FAF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90DE-82F8-4129-97AC-C4DA4EC2D83A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9FB3-2F8B-484D-872B-C4912FAF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690DE-82F8-4129-97AC-C4DA4EC2D83A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D9FB3-2F8B-484D-872B-C4912FAFF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0812" y="1613596"/>
            <a:ext cx="1813620" cy="3261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519" b="1" dirty="0">
                <a:solidFill>
                  <a:srgbClr val="0070C0"/>
                </a:solidFill>
                <a:latin typeface="+mj-lt"/>
              </a:rPr>
              <a:t>“Do Now”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8269" y="2079727"/>
            <a:ext cx="5116428" cy="362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496" indent="-108496">
              <a:buFont typeface="+mj-lt"/>
              <a:buAutoNum type="arabicPeriod"/>
              <a:defRPr/>
            </a:pPr>
            <a:r>
              <a:rPr lang="en-GB" sz="1350" dirty="0">
                <a:latin typeface="+mj-lt"/>
              </a:rPr>
              <a:t>What </a:t>
            </a:r>
            <a:r>
              <a:rPr lang="en-GB" sz="1350" dirty="0">
                <a:latin typeface="+mj-lt"/>
              </a:rPr>
              <a:t>is secreted by the pancreas when blood glucose rise?</a:t>
            </a:r>
            <a:endParaRPr lang="en-GB" sz="1350" dirty="0">
              <a:latin typeface="+mj-lt"/>
            </a:endParaRPr>
          </a:p>
          <a:p>
            <a:pPr>
              <a:defRPr/>
            </a:pPr>
            <a:endParaRPr lang="en-GB" sz="1350" dirty="0">
              <a:latin typeface="+mj-lt"/>
            </a:endParaRPr>
          </a:p>
          <a:p>
            <a:pPr>
              <a:defRPr/>
            </a:pPr>
            <a:endParaRPr lang="en-GB" sz="1350" dirty="0">
              <a:latin typeface="+mj-lt"/>
            </a:endParaRPr>
          </a:p>
          <a:p>
            <a:pPr marL="144661" indent="-144661">
              <a:buFont typeface="+mj-lt"/>
              <a:buAutoNum type="arabicPeriod" startAt="2"/>
              <a:defRPr/>
            </a:pPr>
            <a:r>
              <a:rPr lang="en-GB" sz="1350" dirty="0">
                <a:latin typeface="+mj-lt"/>
              </a:rPr>
              <a:t>What </a:t>
            </a:r>
            <a:r>
              <a:rPr lang="en-GB" sz="1350" dirty="0">
                <a:latin typeface="+mj-lt"/>
              </a:rPr>
              <a:t>hormone causes an egg to mature?:</a:t>
            </a:r>
            <a:r>
              <a:rPr lang="en-GB" sz="1350" dirty="0">
                <a:latin typeface="+mj-lt"/>
              </a:rPr>
              <a:t>	</a:t>
            </a:r>
          </a:p>
          <a:p>
            <a:pPr marL="144661" lvl="1">
              <a:defRPr/>
            </a:pPr>
            <a:endParaRPr lang="en-GB" sz="1350" dirty="0">
              <a:latin typeface="+mj-lt"/>
            </a:endParaRPr>
          </a:p>
          <a:p>
            <a:pPr marL="144661" lvl="1">
              <a:defRPr/>
            </a:pPr>
            <a:endParaRPr lang="en-GB" sz="1350" dirty="0">
              <a:latin typeface="+mj-lt"/>
            </a:endParaRPr>
          </a:p>
          <a:p>
            <a:pPr marL="337542" lvl="1" indent="-192881">
              <a:buAutoNum type="arabicPeriod" startAt="3"/>
              <a:defRPr/>
            </a:pPr>
            <a:r>
              <a:rPr lang="en-GB" sz="1350" dirty="0">
                <a:latin typeface="+mj-lt"/>
              </a:rPr>
              <a:t>The neurones </a:t>
            </a:r>
            <a:r>
              <a:rPr lang="en-GB" sz="1350" dirty="0" smtClean="0">
                <a:latin typeface="+mj-lt"/>
              </a:rPr>
              <a:t>found in the brain and spinal cord are called…?</a:t>
            </a:r>
            <a:endParaRPr lang="en-GB" sz="1350" dirty="0">
              <a:latin typeface="+mj-lt"/>
            </a:endParaRPr>
          </a:p>
          <a:p>
            <a:pPr marL="144661" lvl="1">
              <a:defRPr/>
            </a:pPr>
            <a:endParaRPr lang="en-GB" sz="1350" dirty="0">
              <a:latin typeface="+mj-lt"/>
            </a:endParaRPr>
          </a:p>
          <a:p>
            <a:pPr>
              <a:defRPr/>
            </a:pPr>
            <a:endParaRPr lang="en-GB" sz="1350" dirty="0">
              <a:latin typeface="+mj-lt"/>
            </a:endParaRPr>
          </a:p>
          <a:p>
            <a:pPr>
              <a:defRPr/>
            </a:pPr>
            <a:r>
              <a:rPr lang="en-GB" sz="1350" dirty="0">
                <a:latin typeface="+mj-lt"/>
              </a:rPr>
              <a:t>4</a:t>
            </a:r>
            <a:r>
              <a:rPr lang="en-GB" sz="1350" dirty="0" smtClean="0">
                <a:latin typeface="+mj-lt"/>
              </a:rPr>
              <a:t>. </a:t>
            </a:r>
            <a:r>
              <a:rPr lang="en-GB" sz="1350" dirty="0">
                <a:latin typeface="+mj-lt"/>
              </a:rPr>
              <a:t>What is a genome</a:t>
            </a:r>
            <a:r>
              <a:rPr lang="en-GB" sz="1350" dirty="0" smtClean="0">
                <a:latin typeface="+mj-lt"/>
              </a:rPr>
              <a:t>?</a:t>
            </a:r>
          </a:p>
          <a:p>
            <a:pPr>
              <a:defRPr/>
            </a:pPr>
            <a:endParaRPr lang="en-GB" sz="1350" dirty="0">
              <a:latin typeface="+mj-lt"/>
            </a:endParaRPr>
          </a:p>
          <a:p>
            <a:pPr>
              <a:defRPr/>
            </a:pPr>
            <a:endParaRPr lang="en-GB" sz="1350" dirty="0" smtClean="0">
              <a:latin typeface="+mj-lt"/>
            </a:endParaRPr>
          </a:p>
          <a:p>
            <a:pPr>
              <a:defRPr/>
            </a:pPr>
            <a:endParaRPr lang="en-GB" sz="1350" dirty="0">
              <a:latin typeface="+mj-lt"/>
            </a:endParaRPr>
          </a:p>
          <a:p>
            <a:pPr>
              <a:defRPr/>
            </a:pPr>
            <a:r>
              <a:rPr lang="en-GB" sz="1350" dirty="0" smtClean="0">
                <a:latin typeface="+mj-lt"/>
              </a:rPr>
              <a:t>5. Name 2 types of variation.</a:t>
            </a:r>
          </a:p>
          <a:p>
            <a:pPr>
              <a:defRPr/>
            </a:pPr>
            <a:endParaRPr lang="en-GB" sz="1350" dirty="0">
              <a:latin typeface="+mj-lt"/>
            </a:endParaRPr>
          </a:p>
          <a:p>
            <a:pPr>
              <a:defRPr/>
            </a:pPr>
            <a:endParaRPr lang="en-GB" sz="1350" dirty="0">
              <a:latin typeface="+mj-lt"/>
            </a:endParaRPr>
          </a:p>
          <a:p>
            <a:pPr>
              <a:defRPr/>
            </a:pPr>
            <a:endParaRPr lang="en-GB" sz="135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8534" y="1511754"/>
            <a:ext cx="629825" cy="28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266" b="1" dirty="0">
                <a:solidFill>
                  <a:srgbClr val="FF0000"/>
                </a:solidFill>
                <a:latin typeface="+mj-lt"/>
              </a:rPr>
              <a:t>SA</a:t>
            </a:r>
          </a:p>
        </p:txBody>
      </p:sp>
      <p:sp>
        <p:nvSpPr>
          <p:cNvPr id="7" name="Oval 6"/>
          <p:cNvSpPr/>
          <p:nvPr/>
        </p:nvSpPr>
        <p:spPr>
          <a:xfrm>
            <a:off x="6894259" y="1413311"/>
            <a:ext cx="458375" cy="4609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57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F330C8-644A-4AAB-9D71-2CB413478A15}"/>
              </a:ext>
            </a:extLst>
          </p:cNvPr>
          <p:cNvSpPr txBox="1"/>
          <p:nvPr/>
        </p:nvSpPr>
        <p:spPr>
          <a:xfrm>
            <a:off x="2529808" y="4303167"/>
            <a:ext cx="2678906" cy="4559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350" dirty="0">
                <a:solidFill>
                  <a:srgbClr val="FF0000"/>
                </a:solidFill>
                <a:latin typeface="+mj-lt"/>
              </a:rPr>
              <a:t>The entire DNA within an organism</a:t>
            </a:r>
            <a:endParaRPr lang="en-GB" sz="1350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endParaRPr lang="en-GB" sz="1013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AutoShape 2" descr="Image result for corrosive"/>
          <p:cNvSpPr>
            <a:spLocks noChangeAspect="1" noChangeArrowheads="1"/>
          </p:cNvSpPr>
          <p:nvPr/>
        </p:nvSpPr>
        <p:spPr bwMode="auto">
          <a:xfrm>
            <a:off x="2663726" y="2301181"/>
            <a:ext cx="563463" cy="55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8932" tIns="14467" rIns="28932" bIns="14467"/>
          <a:lstStyle/>
          <a:p>
            <a:pPr>
              <a:defRPr/>
            </a:pPr>
            <a:endParaRPr lang="en-GB" sz="570"/>
          </a:p>
        </p:txBody>
      </p:sp>
      <p:sp>
        <p:nvSpPr>
          <p:cNvPr id="12" name="AutoShape 4" descr="Image result for corrosive"/>
          <p:cNvSpPr>
            <a:spLocks noChangeAspect="1" noChangeArrowheads="1"/>
          </p:cNvSpPr>
          <p:nvPr/>
        </p:nvSpPr>
        <p:spPr bwMode="auto">
          <a:xfrm>
            <a:off x="2711947" y="2349401"/>
            <a:ext cx="563463" cy="55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8932" tIns="14467" rIns="28932" bIns="14467"/>
          <a:lstStyle/>
          <a:p>
            <a:pPr>
              <a:defRPr/>
            </a:pPr>
            <a:endParaRPr lang="en-GB" sz="57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F330C8-644A-4AAB-9D71-2CB413478A15}"/>
              </a:ext>
            </a:extLst>
          </p:cNvPr>
          <p:cNvSpPr txBox="1"/>
          <p:nvPr/>
        </p:nvSpPr>
        <p:spPr>
          <a:xfrm>
            <a:off x="2603504" y="5151363"/>
            <a:ext cx="2678906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350" dirty="0" smtClean="0">
                <a:solidFill>
                  <a:srgbClr val="FF0000"/>
                </a:solidFill>
                <a:latin typeface="+mj-lt"/>
              </a:rPr>
              <a:t>Environmental </a:t>
            </a:r>
            <a:r>
              <a:rPr lang="en-GB" sz="1350" smtClean="0">
                <a:solidFill>
                  <a:srgbClr val="FF0000"/>
                </a:solidFill>
                <a:latin typeface="+mj-lt"/>
              </a:rPr>
              <a:t>and genetic </a:t>
            </a:r>
            <a:endParaRPr lang="en-GB" sz="135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F330C8-644A-4AAB-9D71-2CB413478A15}"/>
              </a:ext>
            </a:extLst>
          </p:cNvPr>
          <p:cNvSpPr txBox="1"/>
          <p:nvPr/>
        </p:nvSpPr>
        <p:spPr>
          <a:xfrm>
            <a:off x="2482294" y="2361724"/>
            <a:ext cx="322845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350" dirty="0">
                <a:solidFill>
                  <a:srgbClr val="FF0000"/>
                </a:solidFill>
                <a:latin typeface="+mj-lt"/>
              </a:rPr>
              <a:t>Insulin</a:t>
            </a:r>
            <a:endParaRPr lang="en-GB" sz="135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330C8-644A-4AAB-9D71-2CB413478A15}"/>
              </a:ext>
            </a:extLst>
          </p:cNvPr>
          <p:cNvSpPr txBox="1"/>
          <p:nvPr/>
        </p:nvSpPr>
        <p:spPr>
          <a:xfrm>
            <a:off x="2603504" y="2965978"/>
            <a:ext cx="322845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350" dirty="0">
                <a:solidFill>
                  <a:srgbClr val="FF0000"/>
                </a:solidFill>
                <a:latin typeface="+mj-lt"/>
              </a:rPr>
              <a:t>FSH</a:t>
            </a:r>
            <a:endParaRPr lang="en-GB" sz="135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F330C8-644A-4AAB-9D71-2CB413478A15}"/>
              </a:ext>
            </a:extLst>
          </p:cNvPr>
          <p:cNvSpPr txBox="1"/>
          <p:nvPr/>
        </p:nvSpPr>
        <p:spPr>
          <a:xfrm>
            <a:off x="2663726" y="3610848"/>
            <a:ext cx="322845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350" dirty="0" smtClean="0">
                <a:solidFill>
                  <a:srgbClr val="FF0000"/>
                </a:solidFill>
                <a:latin typeface="+mj-lt"/>
              </a:rPr>
              <a:t>Relay neurones</a:t>
            </a:r>
            <a:endParaRPr lang="en-GB" sz="135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7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00063" y="357188"/>
            <a:ext cx="8143903" cy="200024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600" b="1" dirty="0"/>
              <a:t>The offspring will be more likely to survive so their </a:t>
            </a:r>
          </a:p>
          <a:p>
            <a:pPr algn="ctr"/>
            <a:r>
              <a:rPr lang="en-GB" sz="2600" b="1" dirty="0"/>
              <a:t>population will increase and become more common</a:t>
            </a:r>
          </a:p>
          <a:p>
            <a:pPr algn="ctr"/>
            <a:r>
              <a:rPr lang="en-GB" sz="2600" b="1" dirty="0"/>
              <a:t> over time.  </a:t>
            </a:r>
          </a:p>
          <a:p>
            <a:pPr algn="ctr"/>
            <a:r>
              <a:rPr lang="en-GB" sz="2600" b="1" dirty="0"/>
              <a:t>They will have phenotypes (physical characteristics) </a:t>
            </a:r>
          </a:p>
          <a:p>
            <a:pPr algn="ctr"/>
            <a:r>
              <a:rPr lang="en-GB" sz="2600" b="1" dirty="0"/>
              <a:t>best suited to the environment</a:t>
            </a:r>
            <a:endParaRPr lang="en-US" sz="2600" b="1" dirty="0"/>
          </a:p>
        </p:txBody>
      </p:sp>
      <p:pic>
        <p:nvPicPr>
          <p:cNvPr id="8195" name="Picture 19" descr="http://sidelinesnews.com/blogs/injectingperspective/files/2011/05/lots-of-bunni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7688"/>
            <a:ext cx="91440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00034" y="2643182"/>
            <a:ext cx="8143903" cy="171449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600" b="1" dirty="0"/>
              <a:t>Eventually, the characteristics of the group of living things</a:t>
            </a:r>
          </a:p>
          <a:p>
            <a:pPr algn="ctr"/>
            <a:r>
              <a:rPr lang="en-GB" sz="2600" b="1" dirty="0"/>
              <a:t> might be so different, that they can no longer interbreed</a:t>
            </a:r>
          </a:p>
          <a:p>
            <a:pPr algn="ctr"/>
            <a:r>
              <a:rPr lang="en-GB" sz="2600" b="1" dirty="0"/>
              <a:t>and they have formed a </a:t>
            </a:r>
            <a:r>
              <a:rPr lang="en-GB" sz="2600" b="1" u="sng" dirty="0"/>
              <a:t>new species</a:t>
            </a:r>
            <a:endParaRPr lang="en-US" sz="26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928992" cy="6856543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51520" y="189235"/>
            <a:ext cx="8640960" cy="6679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Apply your knowledge…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19572" y="3100804"/>
            <a:ext cx="7704856" cy="1512168"/>
          </a:xfrm>
          <a:prstGeom prst="wedgeRoundRectCallout">
            <a:avLst>
              <a:gd name="adj1" fmla="val -31705"/>
              <a:gd name="adj2" fmla="val -1308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Using the steps you have just learnt, can you now explain HOW the giraffe evolved to have a LONG neck??</a:t>
            </a:r>
          </a:p>
        </p:txBody>
      </p:sp>
    </p:spTree>
    <p:extLst>
      <p:ext uri="{BB962C8B-B14F-4D97-AF65-F5344CB8AC3E}">
        <p14:creationId xmlns:p14="http://schemas.microsoft.com/office/powerpoint/2010/main" val="776705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93E1B5-00EF-4462-97B3-BB337A662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54" y="-55334"/>
            <a:ext cx="2262359" cy="2174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AE79E1-62EE-45FE-8111-E83B590A6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81" y="2307529"/>
            <a:ext cx="2088232" cy="1972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F0E479-D5EE-464F-9A32-F8667C7C0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82" y="4508613"/>
            <a:ext cx="2088231" cy="21205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230BEF-A96A-45F3-9216-03FF1A8D9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E14220-8912-4383-9D46-AB89317EDA28}"/>
              </a:ext>
            </a:extLst>
          </p:cNvPr>
          <p:cNvSpPr txBox="1"/>
          <p:nvPr/>
        </p:nvSpPr>
        <p:spPr>
          <a:xfrm>
            <a:off x="2771800" y="339599"/>
            <a:ext cx="6102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/>
              <a:t> There is </a:t>
            </a:r>
            <a:r>
              <a:rPr lang="en-GB" sz="2800" u="sng" dirty="0"/>
              <a:t>variation</a:t>
            </a:r>
            <a:r>
              <a:rPr lang="en-GB" sz="2800" dirty="0"/>
              <a:t> in the population – some animals have longer necks than others.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7B9CD-92A4-4EF5-BD93-E2D14EBC7D51}"/>
              </a:ext>
            </a:extLst>
          </p:cNvPr>
          <p:cNvSpPr txBox="1"/>
          <p:nvPr/>
        </p:nvSpPr>
        <p:spPr>
          <a:xfrm>
            <a:off x="2739367" y="2492896"/>
            <a:ext cx="6102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/>
              <a:t> The giraffes with the shorter necks are unable to reach trees to feed, so will die of lack of food.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D8985E-2FBA-4587-A63D-F03A89A94565}"/>
              </a:ext>
            </a:extLst>
          </p:cNvPr>
          <p:cNvSpPr txBox="1"/>
          <p:nvPr/>
        </p:nvSpPr>
        <p:spPr>
          <a:xfrm>
            <a:off x="2739367" y="4702519"/>
            <a:ext cx="61028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/>
              <a:t> The giraffes that survive will breed and pass on the gene for longer necks to their offspring.  More long -necked giraffes are born.</a:t>
            </a:r>
          </a:p>
        </p:txBody>
      </p:sp>
    </p:spTree>
    <p:extLst>
      <p:ext uri="{BB962C8B-B14F-4D97-AF65-F5344CB8AC3E}">
        <p14:creationId xmlns:p14="http://schemas.microsoft.com/office/powerpoint/2010/main" val="303339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tural Selec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" y="857233"/>
            <a:ext cx="9144062" cy="5143536"/>
          </a:xfrm>
          <a:prstGeom prst="rect">
            <a:avLst/>
          </a:prstGeom>
          <a:noFill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51520" y="189235"/>
            <a:ext cx="8568952" cy="6679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Another example of Natural selection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000" b="1" dirty="0"/>
              <a:t>Notice that there is slight </a:t>
            </a:r>
            <a:r>
              <a:rPr lang="en-GB" sz="4000" b="1" u="sng" dirty="0"/>
              <a:t>variation</a:t>
            </a:r>
            <a:r>
              <a:rPr lang="en-GB" sz="4000" b="1" dirty="0"/>
              <a:t> within the starting population of beetles</a:t>
            </a:r>
            <a:endParaRPr lang="en-US" sz="40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359" y="692696"/>
            <a:ext cx="5400583" cy="361774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0824" y="4437112"/>
            <a:ext cx="8641655" cy="2160538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GB" dirty="0">
                <a:solidFill>
                  <a:schemeClr val="tx1"/>
                </a:solidFill>
                <a:latin typeface="Tahoma" pitchFamily="34" charset="0"/>
              </a:rPr>
              <a:t>This is called the peppered moth and is common throughout the UK.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/>
                </a:solidFill>
                <a:latin typeface="Tahoma" pitchFamily="34" charset="0"/>
              </a:rPr>
              <a:t>They rest against the bark of a tree to camouflage themselves from predators.</a:t>
            </a:r>
          </a:p>
          <a:p>
            <a:pPr marL="381000" indent="-381000" algn="l" eaLnBrk="1" hangingPunct="1"/>
            <a:endParaRPr lang="en-GB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3317" name="WordArt 4"/>
          <p:cNvSpPr>
            <a:spLocks noChangeArrowheads="1" noChangeShapeType="1" noTextEdit="1"/>
          </p:cNvSpPr>
          <p:nvPr/>
        </p:nvSpPr>
        <p:spPr bwMode="auto">
          <a:xfrm>
            <a:off x="250826" y="214290"/>
            <a:ext cx="8497638" cy="3517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Natural selection in action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96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934" y="4009852"/>
            <a:ext cx="8828554" cy="2731516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l" eaLnBrk="1" hangingPunct="1"/>
            <a:r>
              <a:rPr lang="en-GB" sz="2800" dirty="0">
                <a:solidFill>
                  <a:schemeClr val="tx1"/>
                </a:solidFill>
                <a:latin typeface="Tahoma" pitchFamily="34" charset="0"/>
              </a:rPr>
              <a:t>In 1811, a completely dark version of the moth was spotted.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It had never been seen before and was a </a:t>
            </a:r>
            <a:r>
              <a:rPr lang="en-GB" sz="2800" b="1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mutant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In 1848 people began to go out and count the population of the peppered moths and they noticed a trend……</a:t>
            </a:r>
          </a:p>
        </p:txBody>
      </p:sp>
      <p:sp>
        <p:nvSpPr>
          <p:cNvPr id="13317" name="WordArt 4"/>
          <p:cNvSpPr>
            <a:spLocks noChangeArrowheads="1" noChangeShapeType="1" noTextEdit="1"/>
          </p:cNvSpPr>
          <p:nvPr/>
        </p:nvSpPr>
        <p:spPr bwMode="auto">
          <a:xfrm>
            <a:off x="250826" y="214290"/>
            <a:ext cx="8497638" cy="3517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Natural selection in action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748587"/>
            <a:ext cx="4963708" cy="321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3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moth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0"/>
            <a:ext cx="523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2996952"/>
            <a:ext cx="3286148" cy="3539430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What do you notice about the distribution of each colour of moth?</a:t>
            </a:r>
          </a:p>
          <a:p>
            <a:endParaRPr lang="en-GB" sz="2800" dirty="0"/>
          </a:p>
          <a:p>
            <a:r>
              <a:rPr lang="en-GB" sz="2800" dirty="0"/>
              <a:t>Can you think of any reasons for the differences?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8285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83E3C5-1B70-4E9D-B0FF-7AD7DC366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46437"/>
            <a:ext cx="5895578" cy="3498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FCBC54-AAE5-4D9F-ACC7-631BFC8EC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981" y="3499407"/>
            <a:ext cx="5215355" cy="3240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1BE7FD-FE25-4ACF-B92D-C2F62EA8F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99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642938" y="4581058"/>
            <a:ext cx="7848600" cy="1219200"/>
          </a:xfrm>
          <a:prstGeom prst="downArrowCallout">
            <a:avLst>
              <a:gd name="adj1" fmla="val 54659"/>
              <a:gd name="adj2" fmla="val 43751"/>
              <a:gd name="adj3" fmla="val 22917"/>
              <a:gd name="adj4" fmla="val 66667"/>
            </a:avLst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 b="1" dirty="0">
                <a:latin typeface="Arial" pitchFamily="34" charset="0"/>
              </a:rPr>
              <a:t>    Dark moths more likely to survive to breed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47700" y="5810032"/>
            <a:ext cx="7848600" cy="762000"/>
          </a:xfrm>
          <a:prstGeom prst="rect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>
                <a:latin typeface="Arial" pitchFamily="34" charset="0"/>
              </a:rPr>
              <a:t>Dark moths passed on the genes for the dark colouration to</a:t>
            </a:r>
          </a:p>
          <a:p>
            <a:pPr algn="ctr"/>
            <a:r>
              <a:rPr lang="en-GB" sz="2000" b="1" dirty="0">
                <a:latin typeface="Arial" pitchFamily="34" charset="0"/>
              </a:rPr>
              <a:t> their offspring – the population of dark moths increases.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642938" y="3357795"/>
            <a:ext cx="7848600" cy="1219200"/>
          </a:xfrm>
          <a:prstGeom prst="downArrowCallout">
            <a:avLst>
              <a:gd name="adj1" fmla="val 54659"/>
              <a:gd name="adj2" fmla="val 43751"/>
              <a:gd name="adj3" fmla="val 22917"/>
              <a:gd name="adj4" fmla="val 66667"/>
            </a:avLst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latin typeface="Arial" pitchFamily="34" charset="0"/>
              </a:rPr>
              <a:t>Dark moth less likely to be seen and eaten by bird predators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627448" y="2181666"/>
            <a:ext cx="7848600" cy="1219200"/>
          </a:xfrm>
          <a:prstGeom prst="downArrowCallout">
            <a:avLst>
              <a:gd name="adj1" fmla="val 54659"/>
              <a:gd name="adj2" fmla="val 43751"/>
              <a:gd name="adj3" fmla="val 22917"/>
              <a:gd name="adj4" fmla="val 66667"/>
            </a:avLst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>
                <a:latin typeface="Arial" pitchFamily="34" charset="0"/>
              </a:rPr>
              <a:t>Tree surfaces are dark in the city because of air pollution </a:t>
            </a:r>
          </a:p>
          <a:p>
            <a:pPr algn="ctr"/>
            <a:r>
              <a:rPr lang="en-GB" sz="2000" b="1" dirty="0">
                <a:latin typeface="Arial" pitchFamily="34" charset="0"/>
              </a:rPr>
              <a:t>– soot blackens the tree bark</a:t>
            </a:r>
          </a:p>
        </p:txBody>
      </p:sp>
      <p:pic>
        <p:nvPicPr>
          <p:cNvPr id="15367" name="Picture 8" descr="B1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61941"/>
            <a:ext cx="2006225" cy="10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WordArt 9"/>
          <p:cNvSpPr>
            <a:spLocks noChangeArrowheads="1" noChangeShapeType="1" noTextEdit="1"/>
          </p:cNvSpPr>
          <p:nvPr/>
        </p:nvSpPr>
        <p:spPr bwMode="auto">
          <a:xfrm>
            <a:off x="879340" y="176426"/>
            <a:ext cx="7344816" cy="7303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 Black"/>
              </a:rPr>
              <a:t>Why are there more dark moths</a:t>
            </a:r>
          </a:p>
          <a:p>
            <a:pPr algn="ctr"/>
            <a:r>
              <a:rPr lang="en-GB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 Black"/>
              </a:rPr>
              <a:t>in industrial areas?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474173FB-E962-4190-8EE8-4C0383C66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952" y="1000558"/>
            <a:ext cx="7848600" cy="1219200"/>
          </a:xfrm>
          <a:prstGeom prst="downArrowCallout">
            <a:avLst>
              <a:gd name="adj1" fmla="val 54659"/>
              <a:gd name="adj2" fmla="val 43751"/>
              <a:gd name="adj3" fmla="val 22917"/>
              <a:gd name="adj4" fmla="val 66667"/>
            </a:avLst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>
                <a:latin typeface="Arial" pitchFamily="34" charset="0"/>
              </a:rPr>
              <a:t>There is variation in colouration in a group of moths –</a:t>
            </a:r>
          </a:p>
          <a:p>
            <a:pPr algn="ctr"/>
            <a:r>
              <a:rPr lang="en-GB" sz="2000" b="1" dirty="0">
                <a:latin typeface="Arial" pitchFamily="34" charset="0"/>
              </a:rPr>
              <a:t> some are pale and some are dark</a:t>
            </a:r>
          </a:p>
        </p:txBody>
      </p:sp>
    </p:spTree>
    <p:extLst>
      <p:ext uri="{BB962C8B-B14F-4D97-AF65-F5344CB8AC3E}">
        <p14:creationId xmlns:p14="http://schemas.microsoft.com/office/powerpoint/2010/main" val="55075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11269" grpId="0" animBg="1"/>
      <p:bldP spid="1127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647700" y="4644068"/>
            <a:ext cx="7848600" cy="1219200"/>
          </a:xfrm>
          <a:prstGeom prst="downArrowCallout">
            <a:avLst>
              <a:gd name="adj1" fmla="val 54659"/>
              <a:gd name="adj2" fmla="val 43751"/>
              <a:gd name="adj3" fmla="val 22917"/>
              <a:gd name="adj4" fmla="val 66667"/>
            </a:avLst>
          </a:prstGeom>
          <a:solidFill>
            <a:srgbClr val="66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 b="1">
                <a:latin typeface="Arial" pitchFamily="34" charset="0"/>
              </a:rPr>
              <a:t>     Light moths more likely to survive to breed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47700" y="5848639"/>
            <a:ext cx="7848600" cy="762000"/>
          </a:xfrm>
          <a:prstGeom prst="rect">
            <a:avLst/>
          </a:prstGeom>
          <a:solidFill>
            <a:srgbClr val="66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>
                <a:latin typeface="Arial" pitchFamily="34" charset="0"/>
              </a:rPr>
              <a:t>Light moths passed on the genes for the light colouration to</a:t>
            </a:r>
          </a:p>
          <a:p>
            <a:pPr algn="ctr"/>
            <a:r>
              <a:rPr lang="en-GB" sz="2000" b="1" dirty="0">
                <a:latin typeface="Arial" pitchFamily="34" charset="0"/>
              </a:rPr>
              <a:t> their offspring – the population of light moths increases.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668640" y="3432183"/>
            <a:ext cx="7848600" cy="1219200"/>
          </a:xfrm>
          <a:prstGeom prst="downArrowCallout">
            <a:avLst>
              <a:gd name="adj1" fmla="val 54659"/>
              <a:gd name="adj2" fmla="val 43751"/>
              <a:gd name="adj3" fmla="val 22917"/>
              <a:gd name="adj4" fmla="val 66667"/>
            </a:avLst>
          </a:prstGeom>
          <a:solidFill>
            <a:srgbClr val="66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latin typeface="Arial" pitchFamily="34" charset="0"/>
              </a:rPr>
              <a:t>Light moth less likely to be seen and eaten by bird predators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684213" y="2227575"/>
            <a:ext cx="7848600" cy="1219200"/>
          </a:xfrm>
          <a:prstGeom prst="downArrowCallout">
            <a:avLst>
              <a:gd name="adj1" fmla="val 54659"/>
              <a:gd name="adj2" fmla="val 43751"/>
              <a:gd name="adj3" fmla="val 22917"/>
              <a:gd name="adj4" fmla="val 66667"/>
            </a:avLst>
          </a:prstGeom>
          <a:solidFill>
            <a:srgbClr val="66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>
                <a:latin typeface="Arial" pitchFamily="34" charset="0"/>
              </a:rPr>
              <a:t>Tree surfaces in the countryside are pale.</a:t>
            </a:r>
          </a:p>
          <a:p>
            <a:pPr algn="ctr"/>
            <a:r>
              <a:rPr lang="en-GB" sz="2000" b="1" dirty="0">
                <a:latin typeface="Arial" pitchFamily="34" charset="0"/>
              </a:rPr>
              <a:t>Pale lichens grow on the tree bark and there is no soot.</a:t>
            </a:r>
          </a:p>
        </p:txBody>
      </p:sp>
      <p:pic>
        <p:nvPicPr>
          <p:cNvPr id="16391" name="Picture 8" descr="B1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4602136"/>
            <a:ext cx="180181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WordArt 10"/>
          <p:cNvSpPr>
            <a:spLocks noChangeArrowheads="1" noChangeShapeType="1" noTextEdit="1"/>
          </p:cNvSpPr>
          <p:nvPr/>
        </p:nvSpPr>
        <p:spPr bwMode="auto">
          <a:xfrm>
            <a:off x="1187624" y="145925"/>
            <a:ext cx="6912768" cy="8488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/>
              </a:rPr>
              <a:t>Why are there more light moths</a:t>
            </a:r>
          </a:p>
          <a:p>
            <a:pPr algn="ctr"/>
            <a:r>
              <a:rPr lang="en-GB" sz="28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/>
              </a:rPr>
              <a:t>in countryside areas?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49AAC3A2-8D4A-4BB9-9384-EFBCD2BDC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001553"/>
            <a:ext cx="7848600" cy="1219200"/>
          </a:xfrm>
          <a:prstGeom prst="downArrowCallout">
            <a:avLst>
              <a:gd name="adj1" fmla="val 54659"/>
              <a:gd name="adj2" fmla="val 43751"/>
              <a:gd name="adj3" fmla="val 22917"/>
              <a:gd name="adj4" fmla="val 66667"/>
            </a:avLst>
          </a:prstGeom>
          <a:solidFill>
            <a:srgbClr val="66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latin typeface="Arial" pitchFamily="34" charset="0"/>
              </a:rPr>
              <a:t>There is variation in colouration in a group of moths –</a:t>
            </a:r>
          </a:p>
          <a:p>
            <a:pPr algn="ctr"/>
            <a:r>
              <a:rPr lang="en-GB" sz="2000" b="1">
                <a:latin typeface="Arial" pitchFamily="34" charset="0"/>
              </a:rPr>
              <a:t> some are pale and some are dark</a:t>
            </a:r>
            <a:endParaRPr lang="en-GB" sz="20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0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6" grpId="0" animBg="1"/>
      <p:bldP spid="13317" grpId="0" animBg="1"/>
      <p:bldP spid="1331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608"/>
          <a:stretch>
            <a:fillRect/>
          </a:stretch>
        </p:blipFill>
        <p:spPr bwMode="auto">
          <a:xfrm>
            <a:off x="357158" y="1214422"/>
            <a:ext cx="5786478" cy="496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5500694" y="428604"/>
            <a:ext cx="3286148" cy="4071966"/>
          </a:xfrm>
          <a:prstGeom prst="wedgeRoundRectCallout">
            <a:avLst>
              <a:gd name="adj1" fmla="val -83555"/>
              <a:gd name="adj2" fmla="val 20472"/>
              <a:gd name="adj3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000" b="1" dirty="0">
                <a:cs typeface="Arial" charset="0"/>
              </a:rPr>
              <a:t>How long ago do scientists think living things first appear on me?                </a:t>
            </a:r>
          </a:p>
          <a:p>
            <a:pPr algn="ctr"/>
            <a:endParaRPr lang="en-GB" altLang="en-US" sz="3000" b="1" dirty="0">
              <a:cs typeface="Arial" charset="0"/>
            </a:endParaRPr>
          </a:p>
          <a:p>
            <a:pPr algn="ctr"/>
            <a:r>
              <a:rPr lang="en-GB" altLang="en-US" sz="3000" b="1" dirty="0">
                <a:cs typeface="Arial" charset="0"/>
              </a:rPr>
              <a:t> Write down your estimate in years. </a:t>
            </a:r>
          </a:p>
        </p:txBody>
      </p:sp>
      <p:sp>
        <p:nvSpPr>
          <p:cNvPr id="4" name="24-Point Star 3"/>
          <p:cNvSpPr/>
          <p:nvPr/>
        </p:nvSpPr>
        <p:spPr>
          <a:xfrm>
            <a:off x="0" y="3929063"/>
            <a:ext cx="9144000" cy="2928937"/>
          </a:xfrm>
          <a:prstGeom prst="star2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7030A0"/>
                </a:solidFill>
                <a:cs typeface="Arial" pitchFamily="34" charset="0"/>
              </a:rPr>
              <a:t>Scientists </a:t>
            </a:r>
            <a:r>
              <a:rPr lang="en-GB" sz="3200" b="1" u="sng" dirty="0">
                <a:solidFill>
                  <a:srgbClr val="7030A0"/>
                </a:solidFill>
                <a:cs typeface="Arial" pitchFamily="34" charset="0"/>
              </a:rPr>
              <a:t>estimate</a:t>
            </a:r>
            <a:r>
              <a:rPr lang="en-GB" sz="3200" b="1" dirty="0">
                <a:solidFill>
                  <a:srgbClr val="7030A0"/>
                </a:solidFill>
                <a:cs typeface="Arial" pitchFamily="34" charset="0"/>
              </a:rPr>
              <a:t> that life on Earth first appeared between 3 - 4.5 billion years ago</a:t>
            </a:r>
            <a:endParaRPr lang="en-US" sz="3200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57158" y="285728"/>
            <a:ext cx="4929222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Starting point..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1831467" cy="25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571472" y="142852"/>
            <a:ext cx="8143932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Evidence for Evolution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1338" y="714356"/>
            <a:ext cx="65283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When Charles Darwin published his ideas about Evolution and Natural Selection, people did not readily accept them.</a:t>
            </a:r>
          </a:p>
          <a:p>
            <a:endParaRPr lang="en-GB" sz="2800" dirty="0"/>
          </a:p>
          <a:p>
            <a:r>
              <a:rPr lang="en-GB" sz="2800" dirty="0"/>
              <a:t>This is because: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/>
              <a:t> At the time, people believed that God created all life on Earth – Darwin challenged this.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/>
              <a:t> There was a lack of evidence to support his ideas.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/>
              <a:t> He couldn’t explain </a:t>
            </a:r>
            <a:r>
              <a:rPr lang="en-GB" sz="2800" b="1" i="1" dirty="0"/>
              <a:t>how</a:t>
            </a:r>
            <a:r>
              <a:rPr lang="en-GB" sz="2800" dirty="0"/>
              <a:t> beneficial features were passed on to offspring.</a:t>
            </a:r>
            <a:endParaRPr 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643314"/>
            <a:ext cx="2044180" cy="283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ular Callout 9"/>
          <p:cNvSpPr/>
          <p:nvPr/>
        </p:nvSpPr>
        <p:spPr>
          <a:xfrm>
            <a:off x="2671198" y="2845779"/>
            <a:ext cx="6202942" cy="1000132"/>
          </a:xfrm>
          <a:prstGeom prst="wedgeRoundRectCallout">
            <a:avLst>
              <a:gd name="adj1" fmla="val -63323"/>
              <a:gd name="adj2" fmla="val 564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Darwin was ridiculed in the newspapers at the time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Why has Darwin’s theory been more widely accepted?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071942"/>
            <a:ext cx="33718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56"/>
            <a:ext cx="3929090" cy="246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714356"/>
            <a:ext cx="32861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2500306"/>
            <a:ext cx="421484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There is </a:t>
            </a:r>
            <a:r>
              <a:rPr lang="en-GB" sz="2400" b="1" dirty="0"/>
              <a:t>more</a:t>
            </a:r>
            <a:r>
              <a:rPr lang="en-GB" sz="2400" dirty="0"/>
              <a:t> evidence from the </a:t>
            </a:r>
            <a:r>
              <a:rPr lang="en-GB" sz="2400" b="1" dirty="0"/>
              <a:t>fossil record </a:t>
            </a:r>
            <a:r>
              <a:rPr lang="en-GB" sz="2400" dirty="0"/>
              <a:t>that show how living things have changed over time.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5429264"/>
            <a:ext cx="607223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We now know that characteristics are passed to offspring in </a:t>
            </a:r>
            <a:r>
              <a:rPr lang="en-GB" sz="2400" b="1" dirty="0"/>
              <a:t>genes </a:t>
            </a:r>
            <a:r>
              <a:rPr lang="en-GB" sz="2400" dirty="0"/>
              <a:t>– we can see genes and chromosomes.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2500306"/>
            <a:ext cx="4357718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There is evidence that evolution has occurred in bacteria – they are evolving to become resistant to antibiotics, which we can study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408F74-5FD5-40DC-A60A-35D609369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  <p:sp>
        <p:nvSpPr>
          <p:cNvPr id="3" name="WordArt 4">
            <a:extLst>
              <a:ext uri="{FF2B5EF4-FFF2-40B4-BE49-F238E27FC236}">
                <a16:creationId xmlns:a16="http://schemas.microsoft.com/office/drawing/2014/main" id="{F497F4F5-2911-4643-A8E5-5A6E5928C38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Apply your knowledge – higher level tasks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B0D1EB-C7F0-4E8C-9FEF-98B995164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429000"/>
            <a:ext cx="4496427" cy="3143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2562A5-AA7D-4DAE-A2CE-DD60E7101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116" y="821599"/>
            <a:ext cx="4324954" cy="3238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C9360F-BE4C-424F-8E42-C599F4C47143}"/>
              </a:ext>
            </a:extLst>
          </p:cNvPr>
          <p:cNvSpPr txBox="1"/>
          <p:nvPr/>
        </p:nvSpPr>
        <p:spPr>
          <a:xfrm>
            <a:off x="285720" y="857208"/>
            <a:ext cx="3998248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Describe how the elephant’s long trunk has evolved by natural selection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9CDF8F-A9A7-49DF-897B-9608A4A272F3}"/>
              </a:ext>
            </a:extLst>
          </p:cNvPr>
          <p:cNvSpPr txBox="1"/>
          <p:nvPr/>
        </p:nvSpPr>
        <p:spPr>
          <a:xfrm>
            <a:off x="4874811" y="4264365"/>
            <a:ext cx="3998248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Describe how head lice have evolved to become resistant to headlice shampoo.</a:t>
            </a:r>
          </a:p>
        </p:txBody>
      </p:sp>
    </p:spTree>
    <p:extLst>
      <p:ext uri="{BB962C8B-B14F-4D97-AF65-F5344CB8AC3E}">
        <p14:creationId xmlns:p14="http://schemas.microsoft.com/office/powerpoint/2010/main" val="1638727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toonpool.com/user/997/files/caveman_natural_selection_1281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62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608"/>
          <a:stretch>
            <a:fillRect/>
          </a:stretch>
        </p:blipFill>
        <p:spPr bwMode="auto">
          <a:xfrm>
            <a:off x="357158" y="1214422"/>
            <a:ext cx="5786478" cy="496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5500694" y="428604"/>
            <a:ext cx="3286148" cy="2640356"/>
          </a:xfrm>
          <a:prstGeom prst="wedgeRoundRectCallout">
            <a:avLst>
              <a:gd name="adj1" fmla="val -83555"/>
              <a:gd name="adj2" fmla="val 20472"/>
              <a:gd name="adj3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000" b="1" dirty="0">
                <a:cs typeface="Arial" charset="0"/>
              </a:rPr>
              <a:t>Why can’t we be absolutely certain EXACTLY WHEN life first appeared on Earth?</a:t>
            </a:r>
          </a:p>
        </p:txBody>
      </p:sp>
      <p:sp>
        <p:nvSpPr>
          <p:cNvPr id="4" name="24-Point Star 3"/>
          <p:cNvSpPr/>
          <p:nvPr/>
        </p:nvSpPr>
        <p:spPr>
          <a:xfrm>
            <a:off x="0" y="3929063"/>
            <a:ext cx="9144000" cy="2928937"/>
          </a:xfrm>
          <a:prstGeom prst="star2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7030A0"/>
                </a:solidFill>
                <a:cs typeface="Arial" pitchFamily="34" charset="0"/>
              </a:rPr>
              <a:t>Because early life forms left NO FOSSILS as they were soft bodied.  So we have a lack of EVIDENCE.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57158" y="285728"/>
            <a:ext cx="4929222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Starting point..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7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14282" y="214290"/>
            <a:ext cx="8715436" cy="642942"/>
          </a:xfrm>
          <a:prstGeom prst="rect">
            <a:avLst/>
          </a:prstGeom>
          <a:solidFill>
            <a:srgbClr val="92D05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/>
              </a:rPr>
              <a:t>WALT: Describe what evolution is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20" y="1071546"/>
            <a:ext cx="3895721" cy="5262979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b="1" dirty="0">
                <a:cs typeface="Arial" charset="0"/>
              </a:rPr>
              <a:t>WILF:</a:t>
            </a:r>
          </a:p>
          <a:p>
            <a:pPr eaLnBrk="1" hangingPunct="1">
              <a:defRPr/>
            </a:pPr>
            <a:r>
              <a:rPr lang="en-GB" altLang="en-US" sz="2400" b="1" dirty="0">
                <a:solidFill>
                  <a:srgbClr val="FF0000"/>
                </a:solidFill>
                <a:cs typeface="Arial" charset="0"/>
              </a:rPr>
              <a:t>GW: </a:t>
            </a:r>
            <a:r>
              <a:rPr lang="en-GB" altLang="en-US" sz="2400" b="1" dirty="0">
                <a:cs typeface="Arial" charset="0"/>
              </a:rPr>
              <a:t>You can state what is meant by the word EVOLUTION</a:t>
            </a:r>
          </a:p>
          <a:p>
            <a:pPr eaLnBrk="1" hangingPunct="1">
              <a:defRPr/>
            </a:pPr>
            <a:endParaRPr lang="en-GB" altLang="en-US" sz="2400" b="1" dirty="0"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2400" b="1" dirty="0">
                <a:solidFill>
                  <a:srgbClr val="FFC000"/>
                </a:solidFill>
                <a:cs typeface="Arial" charset="0"/>
              </a:rPr>
              <a:t>BI: </a:t>
            </a:r>
            <a:r>
              <a:rPr lang="en-GB" altLang="en-US" sz="2400" b="1" dirty="0">
                <a:cs typeface="Arial" charset="0"/>
              </a:rPr>
              <a:t>You can describe theories put forward to explain evolution and name scientists involved.</a:t>
            </a:r>
          </a:p>
          <a:p>
            <a:pPr eaLnBrk="1" hangingPunct="1">
              <a:defRPr/>
            </a:pPr>
            <a:endParaRPr lang="en-GB" altLang="en-US" sz="2400" b="1" dirty="0">
              <a:cs typeface="Arial" charset="0"/>
            </a:endParaRPr>
          </a:p>
          <a:p>
            <a:pPr eaLnBrk="1" hangingPunct="1">
              <a:defRPr/>
            </a:pPr>
            <a:r>
              <a:rPr lang="en-GB" altLang="en-US" sz="24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EW: </a:t>
            </a:r>
            <a:r>
              <a:rPr lang="en-GB" altLang="en-US" sz="2400" b="1" dirty="0">
                <a:cs typeface="Arial" charset="0"/>
              </a:rPr>
              <a:t>You can consider evidence for or against the theories and describe them in greater detail.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357298"/>
            <a:ext cx="4643274" cy="421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428596" y="142852"/>
            <a:ext cx="8215370" cy="642942"/>
          </a:xfrm>
          <a:prstGeom prst="rect">
            <a:avLst/>
          </a:prstGeom>
          <a:solidFill>
            <a:srgbClr val="00B0F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What is evolution?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51520" y="4629181"/>
            <a:ext cx="8494713" cy="95410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 dirty="0"/>
              <a:t>Evolution is simply the process of </a:t>
            </a:r>
            <a:r>
              <a:rPr lang="en-GB" altLang="en-US" sz="2800" b="1" u="sng" dirty="0"/>
              <a:t>change</a:t>
            </a:r>
            <a:r>
              <a:rPr lang="en-GB" altLang="en-US" sz="2800" b="1" dirty="0"/>
              <a:t> over a </a:t>
            </a:r>
            <a:r>
              <a:rPr lang="en-GB" altLang="en-US" sz="2800" b="1" u="sng" dirty="0"/>
              <a:t>period of time</a:t>
            </a:r>
            <a:r>
              <a:rPr lang="en-GB" altLang="en-US" sz="2800" b="1" dirty="0"/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54685"/>
            <a:ext cx="5334004" cy="1685925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1028695"/>
            <a:ext cx="3116613" cy="1543455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4068" y="1028695"/>
            <a:ext cx="3666590" cy="1543455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1520" y="5706399"/>
            <a:ext cx="8532117" cy="95410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 dirty="0"/>
              <a:t>Evolution is the </a:t>
            </a:r>
            <a:r>
              <a:rPr lang="en-GB" altLang="en-US" sz="2800" b="1" u="sng" dirty="0"/>
              <a:t>change</a:t>
            </a:r>
            <a:r>
              <a:rPr lang="en-GB" altLang="en-US" sz="2800" b="1" dirty="0"/>
              <a:t> in INHERITED CHARACTERISTICS  of a population, </a:t>
            </a:r>
            <a:r>
              <a:rPr lang="en-GB" altLang="en-US" sz="2800" b="1" u="sng" dirty="0"/>
              <a:t>over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A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496812"/>
            <a:ext cx="4429124" cy="33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5720" y="974568"/>
            <a:ext cx="8572560" cy="1847698"/>
          </a:xfrm>
          <a:prstGeom prst="rect">
            <a:avLst/>
          </a:prstGeom>
          <a:solidFill>
            <a:srgbClr val="FFFF00"/>
          </a:solidFill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3600" dirty="0">
                <a:cs typeface="Arial" pitchFamily="34" charset="0"/>
              </a:rPr>
              <a:t>   All species of living things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have evolved from </a:t>
            </a:r>
            <a:r>
              <a:rPr kumimoji="0" lang="en-GB" sz="3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simple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life forms that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first developed more than 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three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billion years ago.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58724" y="3050296"/>
            <a:ext cx="4214842" cy="2127110"/>
          </a:xfrm>
          <a:prstGeom prst="wedgeRoundRectCallout">
            <a:avLst>
              <a:gd name="adj1" fmla="val 92632"/>
              <a:gd name="adj2" fmla="val 429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This is the theory of evolution by Natural selection and was suggested by me....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357562"/>
            <a:ext cx="4214842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Charles Darwin</a:t>
            </a:r>
            <a:endParaRPr lang="en-US" sz="3200" b="1" dirty="0"/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57158" y="285728"/>
            <a:ext cx="5006930" cy="6888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Theory of Evolution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58723" y="5309847"/>
            <a:ext cx="4230149" cy="1326480"/>
          </a:xfrm>
          <a:prstGeom prst="wedgeRoundRectCallout">
            <a:avLst>
              <a:gd name="adj1" fmla="val 99206"/>
              <a:gd name="adj2" fmla="val -589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Most scientists believe my theory, but not everyone does.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2" name="AutoShape 16"/>
          <p:cNvSpPr>
            <a:spLocks noChangeArrowheads="1"/>
          </p:cNvSpPr>
          <p:nvPr/>
        </p:nvSpPr>
        <p:spPr bwMode="auto">
          <a:xfrm>
            <a:off x="395288" y="1071563"/>
            <a:ext cx="8534400" cy="2933700"/>
          </a:xfrm>
          <a:prstGeom prst="downArrowCallout">
            <a:avLst>
              <a:gd name="adj1" fmla="val 29253"/>
              <a:gd name="adj2" fmla="val 32444"/>
              <a:gd name="adj3" fmla="val 30704"/>
              <a:gd name="adj4" fmla="val 6107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dirty="0"/>
              <a:t>Organisms in a species show a large amount of </a:t>
            </a:r>
            <a:r>
              <a:rPr lang="en-US" sz="2600" b="1" u="sng" dirty="0"/>
              <a:t>variation</a:t>
            </a:r>
            <a:r>
              <a:rPr lang="en-US" sz="2600" b="1" dirty="0"/>
              <a:t> – </a:t>
            </a:r>
          </a:p>
          <a:p>
            <a:pPr algn="ctr"/>
            <a:r>
              <a:rPr lang="en-US" sz="2600" b="1" dirty="0"/>
              <a:t>because of differences in their genes. </a:t>
            </a:r>
          </a:p>
          <a:p>
            <a:pPr algn="ctr"/>
            <a:r>
              <a:rPr lang="en-US" sz="2600" b="1" dirty="0"/>
              <a:t>These differences can be caused by mutations</a:t>
            </a:r>
          </a:p>
        </p:txBody>
      </p:sp>
      <p:pic>
        <p:nvPicPr>
          <p:cNvPr id="5124" name="Picture 19" descr="http://sidelinesnews.com/blogs/injectingperspective/files/2011/05/lots-of-bunni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7688"/>
            <a:ext cx="91440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642942"/>
          </a:xfrm>
          <a:prstGeom prst="rect">
            <a:avLst/>
          </a:prstGeom>
          <a:solidFill>
            <a:srgbClr val="00B0F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The process of natural selection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357158" y="571500"/>
            <a:ext cx="8429655" cy="2663825"/>
          </a:xfrm>
          <a:prstGeom prst="downArrowCallout">
            <a:avLst>
              <a:gd name="adj1" fmla="val 29256"/>
              <a:gd name="adj2" fmla="val 32452"/>
              <a:gd name="adj3" fmla="val 30704"/>
              <a:gd name="adj4" fmla="val 6107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600" b="1" dirty="0"/>
              <a:t>Only the organisms with the best features most suited to the </a:t>
            </a:r>
          </a:p>
          <a:p>
            <a:pPr algn="ctr"/>
            <a:r>
              <a:rPr lang="en-GB" sz="2600" b="1" dirty="0"/>
              <a:t>environment will go on to survive – others will die.</a:t>
            </a:r>
            <a:endParaRPr lang="en-US" sz="2600" b="1" dirty="0"/>
          </a:p>
        </p:txBody>
      </p:sp>
      <p:pic>
        <p:nvPicPr>
          <p:cNvPr id="6148" name="Picture 21" descr="http://t1.gstatic.com/images?q=tbn:ANd9GcS8paOt9tHSXamWMFiY2qaZnoJLssb_ENDUZOBhbfkCVp81Dlz7a5j7tZ0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500438"/>
            <a:ext cx="4071938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876"/>
            <a:ext cx="3916717" cy="257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468312" y="549275"/>
            <a:ext cx="8247091" cy="2663825"/>
          </a:xfrm>
          <a:prstGeom prst="downArrowCallout">
            <a:avLst>
              <a:gd name="adj1" fmla="val 29256"/>
              <a:gd name="adj2" fmla="val 32451"/>
              <a:gd name="adj3" fmla="val 30704"/>
              <a:gd name="adj4" fmla="val 6107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600" b="1" dirty="0"/>
              <a:t>The organisms that survive will then breed and pass these </a:t>
            </a:r>
          </a:p>
          <a:p>
            <a:pPr algn="ctr"/>
            <a:r>
              <a:rPr lang="en-GB" sz="2600" b="1" dirty="0"/>
              <a:t>useful genes onto the next generation of offspring.</a:t>
            </a:r>
            <a:endParaRPr lang="en-US" sz="2600" b="1" dirty="0"/>
          </a:p>
        </p:txBody>
      </p:sp>
      <p:pic>
        <p:nvPicPr>
          <p:cNvPr id="7172" name="Picture 10" descr="http://www.talismancoins.com/catalog/Mother_Bunny_Rabbit_+_Two_Bab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3286125"/>
            <a:ext cx="38100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2" descr="http://t3.gstatic.com/images?q=tbn:ANd9GcSjetsVr1-7xNZZqV-pprqllLGGmlGdtyM21Kw9efhZ-jHakp4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357563"/>
            <a:ext cx="42767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992</Words>
  <Application>Microsoft Office PowerPoint</Application>
  <PresentationFormat>On-screen Show (4:3)</PresentationFormat>
  <Paragraphs>118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Tahoma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 User Name</dc:creator>
  <cp:lastModifiedBy>Jayne Merrall</cp:lastModifiedBy>
  <cp:revision>21</cp:revision>
  <dcterms:created xsi:type="dcterms:W3CDTF">2017-10-30T17:51:54Z</dcterms:created>
  <dcterms:modified xsi:type="dcterms:W3CDTF">2020-10-12T10:07:10Z</dcterms:modified>
</cp:coreProperties>
</file>