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0" r:id="rId3"/>
    <p:sldId id="265" r:id="rId4"/>
    <p:sldId id="256" r:id="rId5"/>
    <p:sldId id="264" r:id="rId6"/>
    <p:sldId id="263" r:id="rId7"/>
    <p:sldId id="261" r:id="rId8"/>
    <p:sldId id="262" r:id="rId9"/>
    <p:sldId id="257" r:id="rId10"/>
    <p:sldId id="266" r:id="rId11"/>
    <p:sldId id="267" r:id="rId12"/>
    <p:sldId id="268" r:id="rId13"/>
    <p:sldId id="269" r:id="rId14"/>
    <p:sldId id="258" r:id="rId15"/>
    <p:sldId id="270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CC"/>
    <a:srgbClr val="99CCFF"/>
    <a:srgbClr val="FF33CC"/>
    <a:srgbClr val="2A9EE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AC776-7DF6-41C2-AE82-70A557E7B80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C076-D414-4F00-A64E-C160B49EC8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EC076-D414-4F00-A64E-C160B49EC85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4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0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5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9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7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9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5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7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6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9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1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96C2-ADAD-4718-AAF1-49F41E6D5CE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A269-FB1F-4877-9766-B29AD99374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www.sixsigmatrainingconsulting.com/uncategorized/understanding-variation/&amp;ei=0xr3VN_lLszjapOsgMgI&amp;psig=AFQjCNFPsgcsNoF44DaVx2mijdCbWIF5yg&amp;ust=14255667344737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frm=1&amp;source=images&amp;cd=&amp;cad=rja&amp;uact=8&amp;ved=&amp;url=http://www.telegraph.co.uk/finance/newsbysector/supportservices/8356968/Serco-the-company-that-runs-Britain-in-pictures.html?image=8&amp;psig=AFQjCNH1gtvbS0aJcR0zCZDCQRnqnJMicg&amp;ust=144506471730479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1408" y="1613298"/>
            <a:ext cx="1813322" cy="3261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19" b="1" dirty="0">
                <a:solidFill>
                  <a:srgbClr val="0070C0"/>
                </a:solidFill>
                <a:latin typeface="+mj-lt"/>
              </a:rPr>
              <a:t>“Do Now”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394" y="2080023"/>
            <a:ext cx="5116116" cy="3831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496" indent="-108496">
              <a:buFont typeface="+mj-lt"/>
              <a:buAutoNum type="arabicPeriod"/>
              <a:defRPr/>
            </a:pPr>
            <a:r>
              <a:rPr lang="en-GB" sz="1350" dirty="0">
                <a:latin typeface="+mj-lt"/>
              </a:rPr>
              <a:t>Where does respiration occur?</a:t>
            </a: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 marL="144661" indent="-144661">
              <a:buFont typeface="+mj-lt"/>
              <a:buAutoNum type="arabicPeriod" startAt="2"/>
              <a:defRPr/>
            </a:pPr>
            <a:r>
              <a:rPr lang="en-GB" sz="1350" dirty="0">
                <a:latin typeface="+mj-lt"/>
              </a:rPr>
              <a:t>Where in the body would you find the </a:t>
            </a:r>
            <a:r>
              <a:rPr lang="en-GB" sz="1350" dirty="0">
                <a:latin typeface="+mj-lt"/>
              </a:rPr>
              <a:t>thyroid gland?:</a:t>
            </a:r>
            <a:r>
              <a:rPr lang="en-GB" sz="1350" dirty="0">
                <a:latin typeface="+mj-lt"/>
              </a:rPr>
              <a:t>	</a:t>
            </a:r>
          </a:p>
          <a:p>
            <a:pPr marL="253157" lvl="1" indent="-108496">
              <a:buFont typeface="+mj-lt"/>
              <a:buAutoNum type="alphaLcPeriod"/>
              <a:defRPr/>
            </a:pPr>
            <a:r>
              <a:rPr lang="en-GB" sz="1350" dirty="0">
                <a:latin typeface="+mj-lt"/>
              </a:rPr>
              <a:t> the neck</a:t>
            </a:r>
          </a:p>
          <a:p>
            <a:pPr marL="253157" lvl="1" indent="-108496">
              <a:buFont typeface="+mj-lt"/>
              <a:buAutoNum type="alphaLcPeriod"/>
              <a:defRPr/>
            </a:pPr>
            <a:r>
              <a:rPr lang="en-GB" sz="1350" dirty="0">
                <a:latin typeface="+mj-lt"/>
              </a:rPr>
              <a:t> in the brain.</a:t>
            </a:r>
          </a:p>
          <a:p>
            <a:pPr marL="253157" lvl="1" indent="-108496">
              <a:buFont typeface="+mj-lt"/>
              <a:buAutoNum type="alphaLcPeriod"/>
              <a:defRPr/>
            </a:pPr>
            <a:r>
              <a:rPr lang="en-GB" sz="1350" dirty="0">
                <a:latin typeface="+mj-lt"/>
              </a:rPr>
              <a:t> just above the kidneys</a:t>
            </a:r>
          </a:p>
          <a:p>
            <a:pPr marL="253157" lvl="1" indent="-108496">
              <a:buFont typeface="+mj-lt"/>
              <a:buAutoNum type="alphaLcPeriod"/>
              <a:defRPr/>
            </a:pPr>
            <a:endParaRPr lang="en-GB" sz="1350" dirty="0">
              <a:latin typeface="+mj-lt"/>
            </a:endParaRPr>
          </a:p>
          <a:p>
            <a:pPr marL="337542" lvl="1" indent="-192881">
              <a:buFontTx/>
              <a:buAutoNum type="arabicPeriod" startAt="3"/>
              <a:defRPr/>
            </a:pPr>
            <a:r>
              <a:rPr lang="en-GB" sz="1350" dirty="0">
                <a:latin typeface="+mj-lt"/>
              </a:rPr>
              <a:t>Which food good is needed for growth and repair?</a:t>
            </a:r>
          </a:p>
          <a:p>
            <a:pPr marL="144661" lvl="1">
              <a:defRPr/>
            </a:pPr>
            <a:endParaRPr lang="en-GB" sz="1350" dirty="0">
              <a:latin typeface="+mj-lt"/>
            </a:endParaRPr>
          </a:p>
          <a:p>
            <a:pPr marL="144661" lvl="1"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r>
              <a:rPr lang="en-GB" sz="1350" dirty="0">
                <a:latin typeface="+mj-lt"/>
              </a:rPr>
              <a:t>4.How many cell divisions occur during meiosis?</a:t>
            </a: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r>
              <a:rPr lang="en-GB" sz="1350" dirty="0">
                <a:latin typeface="+mj-lt"/>
              </a:rPr>
              <a:t>5. </a:t>
            </a:r>
            <a:r>
              <a:rPr lang="en-GB" sz="1350" dirty="0">
                <a:latin typeface="+mj-lt"/>
              </a:rPr>
              <a:t>What sex chromosomes does someone who is biologically male have?</a:t>
            </a: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2669" y="1874044"/>
            <a:ext cx="629841" cy="28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66" b="1" dirty="0">
                <a:solidFill>
                  <a:srgbClr val="FF0000"/>
                </a:solidFill>
                <a:latin typeface="+mj-lt"/>
              </a:rPr>
              <a:t>SA</a:t>
            </a:r>
          </a:p>
        </p:txBody>
      </p:sp>
      <p:sp>
        <p:nvSpPr>
          <p:cNvPr id="7" name="Oval 6"/>
          <p:cNvSpPr/>
          <p:nvPr/>
        </p:nvSpPr>
        <p:spPr>
          <a:xfrm>
            <a:off x="6198394" y="1757364"/>
            <a:ext cx="458391" cy="460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70"/>
          </a:p>
        </p:txBody>
      </p:sp>
      <p:sp>
        <p:nvSpPr>
          <p:cNvPr id="10" name="Rectangle 9"/>
          <p:cNvSpPr/>
          <p:nvPr/>
        </p:nvSpPr>
        <p:spPr>
          <a:xfrm>
            <a:off x="2523531" y="2942631"/>
            <a:ext cx="950588" cy="2202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7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663430" y="5233989"/>
            <a:ext cx="2678906" cy="4559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50" dirty="0">
                <a:solidFill>
                  <a:srgbClr val="FF0000"/>
                </a:solidFill>
                <a:latin typeface="+mj-lt"/>
              </a:rPr>
              <a:t>XY</a:t>
            </a:r>
            <a:endParaRPr lang="en-GB" sz="135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GB" sz="101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AutoShape 2" descr="Image result for corrosive"/>
          <p:cNvSpPr>
            <a:spLocks noChangeAspect="1" noChangeArrowheads="1"/>
          </p:cNvSpPr>
          <p:nvPr/>
        </p:nvSpPr>
        <p:spPr bwMode="auto">
          <a:xfrm>
            <a:off x="2663430" y="2301480"/>
            <a:ext cx="564356" cy="5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932" tIns="14467" rIns="28932" bIns="14467"/>
          <a:lstStyle/>
          <a:p>
            <a:pPr>
              <a:defRPr/>
            </a:pPr>
            <a:endParaRPr lang="en-GB" sz="570"/>
          </a:p>
        </p:txBody>
      </p:sp>
      <p:sp>
        <p:nvSpPr>
          <p:cNvPr id="12" name="AutoShape 4" descr="Image result for corrosive"/>
          <p:cNvSpPr>
            <a:spLocks noChangeAspect="1" noChangeArrowheads="1"/>
          </p:cNvSpPr>
          <p:nvPr/>
        </p:nvSpPr>
        <p:spPr bwMode="auto">
          <a:xfrm>
            <a:off x="2712244" y="2349104"/>
            <a:ext cx="563166" cy="5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932" tIns="14467" rIns="28932" bIns="14467"/>
          <a:lstStyle/>
          <a:p>
            <a:pPr>
              <a:defRPr/>
            </a:pPr>
            <a:endParaRPr lang="en-GB" sz="57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663430" y="4043362"/>
            <a:ext cx="2678906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50" dirty="0">
                <a:solidFill>
                  <a:srgbClr val="FF0000"/>
                </a:solidFill>
                <a:latin typeface="+mj-lt"/>
              </a:rPr>
              <a:t>Protein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580085" y="2384822"/>
            <a:ext cx="3227784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50" dirty="0">
                <a:solidFill>
                  <a:srgbClr val="FF0000"/>
                </a:solidFill>
                <a:latin typeface="+mj-lt"/>
              </a:rPr>
              <a:t>Mitochondria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826545" y="4677966"/>
            <a:ext cx="2678906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5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56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ytimg.com/vi/q--noJk4KKQ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57158" y="285728"/>
            <a:ext cx="8501122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u="sng" dirty="0" smtClean="0"/>
              <a:t>A mixture</a:t>
            </a:r>
            <a:r>
              <a:rPr lang="en-GB" altLang="en-US" sz="3200" b="1" dirty="0" smtClean="0"/>
              <a:t> of </a:t>
            </a:r>
            <a:r>
              <a:rPr lang="en-GB" altLang="en-US" sz="3200" b="1" dirty="0"/>
              <a:t>inherited and environmental variation give us our characteristics.  </a:t>
            </a:r>
            <a:endParaRPr lang="en-GB" altLang="en-US" sz="3200" b="1" dirty="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5720" y="5500702"/>
            <a:ext cx="8501122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dirty="0" smtClean="0"/>
              <a:t>Some of our characteristics are easier to alter due to environmental variation.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4286248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Task…….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6147" name="Picture 2" descr="http://www.csc.gov.sg/html/newsletter/AUG2006/augpictures/aug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675" y="3581400"/>
            <a:ext cx="2981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88" y="1000125"/>
          <a:ext cx="8429625" cy="2557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5460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 smtClean="0"/>
                        <a:t>Inherited</a:t>
                      </a:r>
                      <a:endParaRPr lang="en-US" sz="2900" b="1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 smtClean="0"/>
                        <a:t>Environmental</a:t>
                      </a:r>
                      <a:endParaRPr lang="en-US" sz="2900" b="1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 smtClean="0"/>
                        <a:t>Mixture of both</a:t>
                      </a:r>
                      <a:endParaRPr lang="en-US" sz="2900" b="1" dirty="0"/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00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57188" y="3786189"/>
            <a:ext cx="6429375" cy="2571770"/>
          </a:xfrm>
          <a:prstGeom prst="wedgeRoundRectCallout">
            <a:avLst>
              <a:gd name="adj1" fmla="val 63694"/>
              <a:gd name="adj2" fmla="val -4981"/>
              <a:gd name="adj3" fmla="val 16667"/>
            </a:avLst>
          </a:prstGeom>
          <a:solidFill>
            <a:srgbClr val="C4F25C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3000" b="1" dirty="0">
                <a:latin typeface="+mn-lt"/>
                <a:cs typeface="Narkisim" pitchFamily="2" charset="-79"/>
              </a:rPr>
              <a:t>Make a copy of the table (at least half a page)  Look at the characteristics on the NEXT SLIDE and decide which column you think they go into and write them in</a:t>
            </a:r>
            <a:r>
              <a:rPr lang="en-GB" sz="3000" b="1" dirty="0">
                <a:latin typeface="Narkisim" pitchFamily="2" charset="-79"/>
                <a:cs typeface="Narkisim" pitchFamily="2" charset="-79"/>
              </a:rPr>
              <a:t>.</a:t>
            </a:r>
            <a:endParaRPr lang="en-US" sz="3000" b="1" dirty="0">
              <a:latin typeface="Narkisim" pitchFamily="2" charset="-79"/>
              <a:cs typeface="Narkisim" pitchFamily="2" charset="-79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85720" y="285728"/>
            <a:ext cx="295275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Blood group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635375" y="241300"/>
            <a:ext cx="194468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Sun tan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011863" y="436563"/>
            <a:ext cx="2808287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Finger prints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42910" y="1214422"/>
            <a:ext cx="16922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Height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928926" y="1214422"/>
            <a:ext cx="2951162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Having green hair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428596" y="2143116"/>
            <a:ext cx="215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Very intelligent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588125" y="1412875"/>
            <a:ext cx="205263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Accent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357554" y="2571744"/>
            <a:ext cx="295116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 dirty="0"/>
              <a:t>Skin colour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6643703" y="2386013"/>
            <a:ext cx="2176448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/>
              <a:t>Blue </a:t>
            </a:r>
            <a:r>
              <a:rPr lang="en-GB" altLang="en-US" sz="3200" b="1" dirty="0" smtClean="0"/>
              <a:t>eye colour</a:t>
            </a:r>
            <a:endParaRPr lang="en-GB" altLang="en-US" sz="3200" b="1" dirty="0"/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357158" y="3500438"/>
            <a:ext cx="295275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Small feet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3714744" y="3429000"/>
            <a:ext cx="2571768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/>
              <a:t>Dolphin Tattoo</a:t>
            </a:r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6643702" y="3714752"/>
            <a:ext cx="205263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Gender</a:t>
            </a: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285720" y="4357694"/>
            <a:ext cx="2952750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Having blonde hair</a:t>
            </a:r>
          </a:p>
        </p:txBody>
      </p:sp>
      <p:sp>
        <p:nvSpPr>
          <p:cNvPr id="7183" name="TextBox 14"/>
          <p:cNvSpPr txBox="1">
            <a:spLocks noChangeArrowheads="1"/>
          </p:cNvSpPr>
          <p:nvPr/>
        </p:nvSpPr>
        <p:spPr bwMode="auto">
          <a:xfrm>
            <a:off x="6715140" y="4643446"/>
            <a:ext cx="2087562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Good at football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>
            <a:off x="3500430" y="4714884"/>
            <a:ext cx="2951163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Weighing 10 stone</a:t>
            </a:r>
          </a:p>
        </p:txBody>
      </p:sp>
      <p:sp>
        <p:nvSpPr>
          <p:cNvPr id="7185" name="TextBox 16"/>
          <p:cNvSpPr txBox="1">
            <a:spLocks noChangeArrowheads="1"/>
          </p:cNvSpPr>
          <p:nvPr/>
        </p:nvSpPr>
        <p:spPr bwMode="auto">
          <a:xfrm>
            <a:off x="285720" y="5786454"/>
            <a:ext cx="2954368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3200" b="1"/>
              <a:t>Having Asthma</a:t>
            </a:r>
          </a:p>
        </p:txBody>
      </p:sp>
      <p:sp>
        <p:nvSpPr>
          <p:cNvPr id="7186" name="TextBox 17"/>
          <p:cNvSpPr txBox="1">
            <a:spLocks noChangeArrowheads="1"/>
          </p:cNvSpPr>
          <p:nvPr/>
        </p:nvSpPr>
        <p:spPr bwMode="auto">
          <a:xfrm>
            <a:off x="3635375" y="6083300"/>
            <a:ext cx="5184775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Able to roll tongue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pi.ning.com/files/kV4MbYiv7oTEnFmN-Sdh-OM7T04wiT3Uiu1okYicAmMDb8VQCtuSACAZbjnLgV1BR9C0pOZwlkS4LKoMPTmamqScDNGQRTmf/10820866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1357298"/>
            <a:ext cx="9144001" cy="55007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Can you think of a way in which we can study the effects of environmental variation, where there is NO inherited variation? HINT: WHO could we study?</a:t>
            </a:r>
            <a:endParaRPr lang="en-US" sz="2800" dirty="0"/>
          </a:p>
        </p:txBody>
      </p:sp>
      <p:sp>
        <p:nvSpPr>
          <p:cNvPr id="4" name="32-Point Star 3"/>
          <p:cNvSpPr/>
          <p:nvPr/>
        </p:nvSpPr>
        <p:spPr>
          <a:xfrm>
            <a:off x="1500166" y="4643422"/>
            <a:ext cx="5786478" cy="221457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What differences do these twins show?</a:t>
            </a:r>
            <a:endParaRPr lang="en-US" sz="3200" b="1" dirty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45944"/>
              </p:ext>
            </p:extLst>
          </p:nvPr>
        </p:nvGraphicFramePr>
        <p:xfrm>
          <a:off x="0" y="1"/>
          <a:ext cx="9036496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87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Characteristic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Caused by genetic</a:t>
                      </a:r>
                      <a:r>
                        <a:rPr lang="en-GB" sz="2000" b="1" baseline="0" dirty="0" smtClean="0"/>
                        <a:t> variation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Caused by environmental variation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Caused</a:t>
                      </a:r>
                      <a:r>
                        <a:rPr lang="en-GB" sz="2000" b="1" baseline="0" dirty="0" smtClean="0"/>
                        <a:t> by a combination of both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Scars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Eye colour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Natural</a:t>
                      </a:r>
                      <a:r>
                        <a:rPr lang="en-GB" sz="1600" baseline="0" dirty="0" smtClean="0"/>
                        <a:t> hair colour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Intelligence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Language spoken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Tattoos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Fingerprints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Freckles/birthmarks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Hand you write with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Skin colour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Piercings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Suntan/ Fake 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Eyesight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Blood 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9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143536" cy="518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500042"/>
            <a:ext cx="3571900" cy="563231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Use your knowledge from today’s lesson to explain why it is important to work as hard as possible in school and at home!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ixsigmatrainingconsulting.com/wp-content/uploads/2010/09/Variation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94" y="0"/>
            <a:ext cx="9204789" cy="61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620774" cy="785818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WALT: Understand the causes of variation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92" y="4549676"/>
            <a:ext cx="9120808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WILF:</a:t>
            </a:r>
          </a:p>
          <a:p>
            <a:r>
              <a:rPr lang="en-GB" sz="2400" b="1" dirty="0" smtClean="0"/>
              <a:t>GW: You can state what the word variation means and describe examples of characteristics that show variation</a:t>
            </a:r>
          </a:p>
          <a:p>
            <a:r>
              <a:rPr lang="en-GB" sz="2400" b="1" dirty="0" smtClean="0"/>
              <a:t>BI: You can identify two causes of variation between living things.  </a:t>
            </a:r>
          </a:p>
          <a:p>
            <a:r>
              <a:rPr lang="en-GB" sz="2400" b="1" dirty="0" smtClean="0"/>
              <a:t>EW: You can classify characteristics and explain why they might have been caused.  You can use key terms correctly.</a:t>
            </a:r>
            <a:endParaRPr lang="en-GB" sz="2400" b="1" dirty="0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0"/>
          </p:nvPr>
        </p:nvSpPr>
        <p:spPr>
          <a:xfrm>
            <a:off x="6786578" y="1285860"/>
            <a:ext cx="2071702" cy="4286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F83D6509-E8D2-485D-9C26-2514702C2BDE}" type="datetime1">
              <a:rPr lang="en-GB" sz="2800" b="1" smtClean="0">
                <a:solidFill>
                  <a:srgbClr val="FF0000"/>
                </a:solidFill>
              </a:rPr>
              <a:pPr algn="ctr"/>
              <a:t>12/10/2020</a:t>
            </a:fld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3343">
            <a:off x="375544" y="4623500"/>
            <a:ext cx="3245629" cy="5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429132"/>
            <a:ext cx="1714512" cy="6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5652">
            <a:off x="3036374" y="5448839"/>
            <a:ext cx="2685216" cy="75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8181">
            <a:off x="6181419" y="5666378"/>
            <a:ext cx="2553808" cy="64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9447">
            <a:off x="447947" y="5781658"/>
            <a:ext cx="2110919" cy="6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429132"/>
            <a:ext cx="3114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207167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200" dirty="0" smtClean="0"/>
              <a:t> The presence of </a:t>
            </a:r>
            <a:r>
              <a:rPr lang="en-GB" sz="3200" b="1" u="sng" dirty="0" smtClean="0"/>
              <a:t>differences</a:t>
            </a:r>
            <a:r>
              <a:rPr lang="en-GB" sz="3200" dirty="0" smtClean="0"/>
              <a:t> between living things is called Variation.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/>
              <a:t> Variation between </a:t>
            </a:r>
            <a:r>
              <a:rPr lang="en-GB" sz="3200" dirty="0" smtClean="0">
                <a:solidFill>
                  <a:srgbClr val="FF3399"/>
                </a:solidFill>
              </a:rPr>
              <a:t>different</a:t>
            </a:r>
            <a:r>
              <a:rPr lang="en-GB" sz="3200" dirty="0" smtClean="0"/>
              <a:t> species is usually greater than the variation </a:t>
            </a:r>
            <a:r>
              <a:rPr lang="en-GB" sz="3200" dirty="0" smtClean="0">
                <a:solidFill>
                  <a:srgbClr val="FF3399"/>
                </a:solidFill>
              </a:rPr>
              <a:t>within</a:t>
            </a:r>
            <a:r>
              <a:rPr lang="en-GB" sz="3200" dirty="0" smtClean="0"/>
              <a:t> a species.</a:t>
            </a:r>
            <a:endParaRPr lang="en-US" sz="3200" dirty="0"/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620774" cy="785818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What is variation?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357298"/>
            <a:ext cx="8643998" cy="49244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What do you think the word Variation might mean in Biology?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547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uman var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15816" y="2348880"/>
            <a:ext cx="3384376" cy="216024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558800" dir="19920000" sx="133000" sy="133000" algn="ctr" rotWithShape="0">
              <a:srgbClr val="FF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Ways in which humans exhibit variation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844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900843"/>
            <a:ext cx="4033437" cy="295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41" y="3658369"/>
            <a:ext cx="5003059" cy="319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9" descr="LC0377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5" cy="326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3" y="2756195"/>
            <a:ext cx="903649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Variation exists in all living things, in all kinds of ways!</a:t>
            </a:r>
            <a:endParaRPr lang="en-GB" sz="40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0"/>
            <a:ext cx="4716015" cy="275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1798/secondary_1798521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8"/>
            <a:ext cx="9144000" cy="56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365231"/>
            <a:ext cx="9144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Can you think of some of the reasons </a:t>
            </a:r>
            <a:r>
              <a:rPr lang="en-GB" sz="3200" b="1" u="sng" dirty="0" smtClean="0"/>
              <a:t>WHY</a:t>
            </a:r>
            <a:r>
              <a:rPr lang="en-GB" sz="3200" b="1" dirty="0" smtClean="0"/>
              <a:t> you don’t look exactly the same as the other members of your Science class?  Write your answers down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37982"/>
            <a:ext cx="914400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I don’t look exactly the same as other members of my class because………</a:t>
            </a:r>
            <a:endParaRPr lang="en-GB" sz="2200" b="1" dirty="0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85720" y="116632"/>
            <a:ext cx="8708112" cy="45484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The causes of variation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2870" y="1215916"/>
            <a:ext cx="87484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u="sng" dirty="0" smtClean="0">
                <a:solidFill>
                  <a:srgbClr val="FF0000"/>
                </a:solidFill>
              </a:rPr>
              <a:t>Inherited variation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dirty="0" smtClean="0"/>
              <a:t>This </a:t>
            </a:r>
            <a:r>
              <a:rPr lang="en-GB" altLang="en-US" sz="2800" b="1" dirty="0"/>
              <a:t>type of variation is caused by the genetic </a:t>
            </a:r>
            <a:r>
              <a:rPr lang="en-GB" altLang="en-US" sz="2800" b="1" dirty="0" smtClean="0"/>
              <a:t>information (DNA) </a:t>
            </a:r>
            <a:r>
              <a:rPr lang="en-GB" altLang="en-US" sz="2800" b="1" dirty="0"/>
              <a:t>passed on by the egg and sperm </a:t>
            </a:r>
            <a:r>
              <a:rPr lang="en-GB" altLang="en-US" sz="2800" b="1" dirty="0" smtClean="0"/>
              <a:t>cells</a:t>
            </a:r>
            <a:r>
              <a:rPr lang="en-GB" altLang="en-US" sz="2800" b="1" dirty="0"/>
              <a:t> </a:t>
            </a:r>
            <a:r>
              <a:rPr lang="en-GB" altLang="en-US" sz="2800" b="1" dirty="0" smtClean="0"/>
              <a:t>to form our </a:t>
            </a:r>
            <a:r>
              <a:rPr lang="en-GB" altLang="en-US" sz="2800" b="1" u="sng" dirty="0" smtClean="0"/>
              <a:t>genome</a:t>
            </a:r>
            <a:r>
              <a:rPr lang="en-GB" altLang="en-US" sz="2800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u="sng" dirty="0" smtClean="0">
                <a:solidFill>
                  <a:srgbClr val="FF0000"/>
                </a:solidFill>
              </a:rPr>
              <a:t>Environmental variation</a:t>
            </a:r>
            <a:endParaRPr lang="en-GB" altLang="en-US" sz="2800" b="1" u="sng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dirty="0" smtClean="0"/>
              <a:t>This </a:t>
            </a:r>
            <a:r>
              <a:rPr lang="en-GB" altLang="en-US" sz="2800" b="1" dirty="0"/>
              <a:t>type of variation is caused by </a:t>
            </a:r>
            <a:r>
              <a:rPr lang="en-GB" altLang="en-US" sz="2800" b="1" dirty="0" smtClean="0"/>
              <a:t>differences that have arisen as we have developed.                  It can be caused by lifestyle choices                     we have made. </a:t>
            </a:r>
            <a:endParaRPr lang="en-GB" altLang="en-US" sz="2800" b="1" dirty="0"/>
          </a:p>
          <a:p>
            <a:pPr eaLnBrk="1" hangingPunct="1">
              <a:spcBef>
                <a:spcPct val="50000"/>
              </a:spcBef>
            </a:pPr>
            <a:endParaRPr lang="en-US" altLang="en-US" sz="2800" dirty="0"/>
          </a:p>
        </p:txBody>
      </p:sp>
      <p:pic>
        <p:nvPicPr>
          <p:cNvPr id="21507" name="Picture 6" descr="http://childrenschapel.org/biblestories/graphics/kids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3528144" cy="260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20" y="692696"/>
            <a:ext cx="874846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There are two causes of variation between individuals: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374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 Vs Nur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14422"/>
            <a:ext cx="4714876" cy="4714876"/>
          </a:xfrm>
          <a:prstGeom prst="rect">
            <a:avLst/>
          </a:prstGeom>
          <a:noFill/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42918"/>
            <a:ext cx="3857652" cy="5632311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In reality, most of our characteristics are influenced by a </a:t>
            </a:r>
            <a:r>
              <a:rPr lang="en-GB" sz="4000" dirty="0" smtClean="0">
                <a:solidFill>
                  <a:srgbClr val="7030A0"/>
                </a:solidFill>
              </a:rPr>
              <a:t>combination</a:t>
            </a:r>
            <a:r>
              <a:rPr lang="en-GB" sz="4000" dirty="0" smtClean="0"/>
              <a:t> of Inherited factors and environmental influences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74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537</Words>
  <Application>Microsoft Office PowerPoint</Application>
  <PresentationFormat>On-screen Show (4:3)</PresentationFormat>
  <Paragraphs>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Narkisim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County High School Leftwich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Jayne Merrall</cp:lastModifiedBy>
  <cp:revision>20</cp:revision>
  <cp:lastPrinted>2018-01-08T07:50:33Z</cp:lastPrinted>
  <dcterms:created xsi:type="dcterms:W3CDTF">2017-07-11T11:07:14Z</dcterms:created>
  <dcterms:modified xsi:type="dcterms:W3CDTF">2020-10-12T09:58:06Z</dcterms:modified>
</cp:coreProperties>
</file>