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296" r:id="rId4"/>
    <p:sldId id="261" r:id="rId5"/>
    <p:sldId id="295" r:id="rId6"/>
    <p:sldId id="292" r:id="rId7"/>
    <p:sldId id="287" r:id="rId8"/>
    <p:sldId id="264" r:id="rId9"/>
    <p:sldId id="288" r:id="rId10"/>
    <p:sldId id="289" r:id="rId11"/>
    <p:sldId id="290" r:id="rId12"/>
    <p:sldId id="293" r:id="rId13"/>
    <p:sldId id="268" r:id="rId14"/>
    <p:sldId id="291" r:id="rId15"/>
    <p:sldId id="294"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6" d="100"/>
          <a:sy n="86" d="100"/>
        </p:scale>
        <p:origin x="33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1F2597-293D-4821-AF38-BE6D8C02C8F2}" type="datetimeFigureOut">
              <a:rPr lang="en-GB" smtClean="0"/>
              <a:t>17/09/2020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16A2F-96F1-420F-8B86-B3F0BC1115FF}" type="slidenum">
              <a:rPr lang="en-GB" smtClean="0"/>
              <a:t>‹#›</a:t>
            </a:fld>
            <a:endParaRPr lang="en-GB"/>
          </a:p>
        </p:txBody>
      </p:sp>
    </p:spTree>
    <p:extLst>
      <p:ext uri="{BB962C8B-B14F-4D97-AF65-F5344CB8AC3E}">
        <p14:creationId xmlns:p14="http://schemas.microsoft.com/office/powerpoint/2010/main" val="199241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Linda Brown. 2. Nine. 3. Capitalism. 4. Communism.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A74D1-31ED-412D-A7BA-299D1FFA3B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339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2005CF-C555-4AFE-A1E9-8B4A32F271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124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0AD931-1FE5-403C-B353-3973C44CF1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588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8C86-01E1-4FD3-B613-9770567DDC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12A9FAC-6853-4464-9171-A7F1D878ED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202A8C0-F043-4D46-8D1C-E0738550CDB1}"/>
              </a:ext>
            </a:extLst>
          </p:cNvPr>
          <p:cNvSpPr>
            <a:spLocks noGrp="1"/>
          </p:cNvSpPr>
          <p:nvPr>
            <p:ph type="dt" sz="half" idx="10"/>
          </p:nvPr>
        </p:nvSpPr>
        <p:spPr/>
        <p:txBody>
          <a:bodyPr/>
          <a:lstStyle/>
          <a:p>
            <a:fld id="{0842248B-7C5E-4FE3-BA77-35FD5A8E0B93}" type="datetimeFigureOut">
              <a:rPr lang="en-GB" smtClean="0"/>
              <a:t>17/09/2020</a:t>
            </a:fld>
            <a:endParaRPr lang="en-GB"/>
          </a:p>
        </p:txBody>
      </p:sp>
      <p:sp>
        <p:nvSpPr>
          <p:cNvPr id="5" name="Footer Placeholder 4">
            <a:extLst>
              <a:ext uri="{FF2B5EF4-FFF2-40B4-BE49-F238E27FC236}">
                <a16:creationId xmlns:a16="http://schemas.microsoft.com/office/drawing/2014/main" id="{FBB8DB2E-6611-459E-B919-9B44026C35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2FE21B-0603-4748-B552-40E27F496D13}"/>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110616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539E-164E-48EC-946E-30EE341F58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354B04-F7DF-49F1-BD0C-F11CF4337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594216-0C12-4710-996A-80E8895D4B93}"/>
              </a:ext>
            </a:extLst>
          </p:cNvPr>
          <p:cNvSpPr>
            <a:spLocks noGrp="1"/>
          </p:cNvSpPr>
          <p:nvPr>
            <p:ph type="dt" sz="half" idx="10"/>
          </p:nvPr>
        </p:nvSpPr>
        <p:spPr/>
        <p:txBody>
          <a:bodyPr/>
          <a:lstStyle/>
          <a:p>
            <a:fld id="{0842248B-7C5E-4FE3-BA77-35FD5A8E0B93}" type="datetimeFigureOut">
              <a:rPr lang="en-GB" smtClean="0"/>
              <a:t>17/09/2020</a:t>
            </a:fld>
            <a:endParaRPr lang="en-GB"/>
          </a:p>
        </p:txBody>
      </p:sp>
      <p:sp>
        <p:nvSpPr>
          <p:cNvPr id="5" name="Footer Placeholder 4">
            <a:extLst>
              <a:ext uri="{FF2B5EF4-FFF2-40B4-BE49-F238E27FC236}">
                <a16:creationId xmlns:a16="http://schemas.microsoft.com/office/drawing/2014/main" id="{727AC34B-645D-4B79-8649-1C1BB2BF34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8D8E1A-13A9-4056-A3A4-98F9619C8FA3}"/>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284725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21ED16-911A-4494-A6C7-D3401147F1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A494F6-4D2F-4F40-8129-9F51D98BB5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B4BDAA-A5B6-4EE1-B925-29A647E3B70F}"/>
              </a:ext>
            </a:extLst>
          </p:cNvPr>
          <p:cNvSpPr>
            <a:spLocks noGrp="1"/>
          </p:cNvSpPr>
          <p:nvPr>
            <p:ph type="dt" sz="half" idx="10"/>
          </p:nvPr>
        </p:nvSpPr>
        <p:spPr/>
        <p:txBody>
          <a:bodyPr/>
          <a:lstStyle/>
          <a:p>
            <a:fld id="{0842248B-7C5E-4FE3-BA77-35FD5A8E0B93}" type="datetimeFigureOut">
              <a:rPr lang="en-GB" smtClean="0"/>
              <a:t>17/09/2020</a:t>
            </a:fld>
            <a:endParaRPr lang="en-GB"/>
          </a:p>
        </p:txBody>
      </p:sp>
      <p:sp>
        <p:nvSpPr>
          <p:cNvPr id="5" name="Footer Placeholder 4">
            <a:extLst>
              <a:ext uri="{FF2B5EF4-FFF2-40B4-BE49-F238E27FC236}">
                <a16:creationId xmlns:a16="http://schemas.microsoft.com/office/drawing/2014/main" id="{20482C1E-C82B-44AB-A908-6AE4100DDE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B72CD-6A5C-4F2C-B10A-E6D06CF12756}"/>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616167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7D3782-DA33-49AD-8890-65A74F5BDE49}"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927890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7D3782-DA33-49AD-8890-65A74F5BDE49}"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1491205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D3782-DA33-49AD-8890-65A74F5BDE49}"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3581097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7D3782-DA33-49AD-8890-65A74F5BDE49}"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3297286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7D3782-DA33-49AD-8890-65A74F5BDE49}" type="datetimeFigureOut">
              <a:rPr lang="en-GB" smtClean="0"/>
              <a:t>17/09/2020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3688148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7D3782-DA33-49AD-8890-65A74F5BDE49}" type="datetimeFigureOut">
              <a:rPr lang="en-GB" smtClean="0"/>
              <a:t>17/09/2020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3513265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D3782-DA33-49AD-8890-65A74F5BDE49}" type="datetimeFigureOut">
              <a:rPr lang="en-GB" smtClean="0"/>
              <a:t>17/09/2020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848618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D3782-DA33-49AD-8890-65A74F5BDE49}"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46047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152E-FBAF-4576-B83E-9B89B515B7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A9D11D-B1E0-48F4-AEA7-1CEA80E420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BE430B-B22C-4C50-B22E-D741A4019884}"/>
              </a:ext>
            </a:extLst>
          </p:cNvPr>
          <p:cNvSpPr>
            <a:spLocks noGrp="1"/>
          </p:cNvSpPr>
          <p:nvPr>
            <p:ph type="dt" sz="half" idx="10"/>
          </p:nvPr>
        </p:nvSpPr>
        <p:spPr/>
        <p:txBody>
          <a:bodyPr/>
          <a:lstStyle/>
          <a:p>
            <a:fld id="{0842248B-7C5E-4FE3-BA77-35FD5A8E0B93}" type="datetimeFigureOut">
              <a:rPr lang="en-GB" smtClean="0"/>
              <a:t>17/09/2020</a:t>
            </a:fld>
            <a:endParaRPr lang="en-GB"/>
          </a:p>
        </p:txBody>
      </p:sp>
      <p:sp>
        <p:nvSpPr>
          <p:cNvPr id="5" name="Footer Placeholder 4">
            <a:extLst>
              <a:ext uri="{FF2B5EF4-FFF2-40B4-BE49-F238E27FC236}">
                <a16:creationId xmlns:a16="http://schemas.microsoft.com/office/drawing/2014/main" id="{C9A30A98-C8A3-4F61-8F1F-92680EFCFD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0CDB5A-9652-4D9F-9930-4932422B9422}"/>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2669486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D3782-DA33-49AD-8890-65A74F5BDE49}"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1929730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7D3782-DA33-49AD-8890-65A74F5BDE49}"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2533197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7D3782-DA33-49AD-8890-65A74F5BDE49}"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3460180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E0AC4-E287-4A20-9AB4-DE0838599D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814632-0E15-444E-9901-A7322672D4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CF3798-E55F-44E8-AA4A-82FBB1FEF685}"/>
              </a:ext>
            </a:extLst>
          </p:cNvPr>
          <p:cNvSpPr>
            <a:spLocks noGrp="1"/>
          </p:cNvSpPr>
          <p:nvPr>
            <p:ph type="dt" sz="half" idx="10"/>
          </p:nvPr>
        </p:nvSpPr>
        <p:spPr/>
        <p:txBody>
          <a:bodyPr/>
          <a:lstStyle/>
          <a:p>
            <a:fld id="{27B257FB-967F-42BA-A945-1EB26B5C24F7}" type="datetimeFigureOut">
              <a:rPr lang="en-GB" smtClean="0"/>
              <a:t>17/09/2020</a:t>
            </a:fld>
            <a:endParaRPr lang="en-GB"/>
          </a:p>
        </p:txBody>
      </p:sp>
      <p:sp>
        <p:nvSpPr>
          <p:cNvPr id="5" name="Footer Placeholder 4">
            <a:extLst>
              <a:ext uri="{FF2B5EF4-FFF2-40B4-BE49-F238E27FC236}">
                <a16:creationId xmlns:a16="http://schemas.microsoft.com/office/drawing/2014/main" id="{2874C612-6C1A-46D2-B14E-59AFA91159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3A0101-1421-43F1-B5B3-7FB82362701B}"/>
              </a:ext>
            </a:extLst>
          </p:cNvPr>
          <p:cNvSpPr>
            <a:spLocks noGrp="1"/>
          </p:cNvSpPr>
          <p:nvPr>
            <p:ph type="sldNum" sz="quarter" idx="12"/>
          </p:nvPr>
        </p:nvSpPr>
        <p:spPr/>
        <p:txBody>
          <a:bodyPr/>
          <a:lstStyle/>
          <a:p>
            <a:fld id="{BDF28A8E-1378-4FCD-A634-131B437C7586}" type="slidenum">
              <a:rPr lang="en-GB" smtClean="0"/>
              <a:t>‹#›</a:t>
            </a:fld>
            <a:endParaRPr lang="en-GB"/>
          </a:p>
        </p:txBody>
      </p:sp>
    </p:spTree>
    <p:extLst>
      <p:ext uri="{BB962C8B-B14F-4D97-AF65-F5344CB8AC3E}">
        <p14:creationId xmlns:p14="http://schemas.microsoft.com/office/powerpoint/2010/main" val="4069795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FBF81-443C-4B4F-8A89-0B353AF7BA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3B3155-62EC-4E54-B9D4-2B70672355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FA9C4A-A06D-40E4-AEDB-FB014698C9EA}"/>
              </a:ext>
            </a:extLst>
          </p:cNvPr>
          <p:cNvSpPr>
            <a:spLocks noGrp="1"/>
          </p:cNvSpPr>
          <p:nvPr>
            <p:ph type="dt" sz="half" idx="10"/>
          </p:nvPr>
        </p:nvSpPr>
        <p:spPr/>
        <p:txBody>
          <a:bodyPr/>
          <a:lstStyle/>
          <a:p>
            <a:fld id="{27B257FB-967F-42BA-A945-1EB26B5C24F7}" type="datetimeFigureOut">
              <a:rPr lang="en-GB" smtClean="0"/>
              <a:t>17/09/2020</a:t>
            </a:fld>
            <a:endParaRPr lang="en-GB"/>
          </a:p>
        </p:txBody>
      </p:sp>
      <p:sp>
        <p:nvSpPr>
          <p:cNvPr id="5" name="Footer Placeholder 4">
            <a:extLst>
              <a:ext uri="{FF2B5EF4-FFF2-40B4-BE49-F238E27FC236}">
                <a16:creationId xmlns:a16="http://schemas.microsoft.com/office/drawing/2014/main" id="{CAAA52D8-6F79-4EF5-8837-085707EEB8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CACF03-C25C-46B4-9814-DC2CD208D56A}"/>
              </a:ext>
            </a:extLst>
          </p:cNvPr>
          <p:cNvSpPr>
            <a:spLocks noGrp="1"/>
          </p:cNvSpPr>
          <p:nvPr>
            <p:ph type="sldNum" sz="quarter" idx="12"/>
          </p:nvPr>
        </p:nvSpPr>
        <p:spPr/>
        <p:txBody>
          <a:bodyPr/>
          <a:lstStyle/>
          <a:p>
            <a:fld id="{BDF28A8E-1378-4FCD-A634-131B437C7586}" type="slidenum">
              <a:rPr lang="en-GB" smtClean="0"/>
              <a:t>‹#›</a:t>
            </a:fld>
            <a:endParaRPr lang="en-GB"/>
          </a:p>
        </p:txBody>
      </p:sp>
    </p:spTree>
    <p:extLst>
      <p:ext uri="{BB962C8B-B14F-4D97-AF65-F5344CB8AC3E}">
        <p14:creationId xmlns:p14="http://schemas.microsoft.com/office/powerpoint/2010/main" val="1597342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7D53-BCE6-4492-B8B4-30062DA90C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EA2CA7-B7B2-4BF0-8317-C9B691E6BE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27C5E7-A60F-46EC-A1C2-730753DED73F}"/>
              </a:ext>
            </a:extLst>
          </p:cNvPr>
          <p:cNvSpPr>
            <a:spLocks noGrp="1"/>
          </p:cNvSpPr>
          <p:nvPr>
            <p:ph type="dt" sz="half" idx="10"/>
          </p:nvPr>
        </p:nvSpPr>
        <p:spPr/>
        <p:txBody>
          <a:bodyPr/>
          <a:lstStyle/>
          <a:p>
            <a:fld id="{27B257FB-967F-42BA-A945-1EB26B5C24F7}" type="datetimeFigureOut">
              <a:rPr lang="en-GB" smtClean="0"/>
              <a:t>17/09/2020</a:t>
            </a:fld>
            <a:endParaRPr lang="en-GB"/>
          </a:p>
        </p:txBody>
      </p:sp>
      <p:sp>
        <p:nvSpPr>
          <p:cNvPr id="5" name="Footer Placeholder 4">
            <a:extLst>
              <a:ext uri="{FF2B5EF4-FFF2-40B4-BE49-F238E27FC236}">
                <a16:creationId xmlns:a16="http://schemas.microsoft.com/office/drawing/2014/main" id="{94057539-A4E9-4BA7-9D64-578AEF81AC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C0A57D-972E-4551-988D-E608AF7EE68C}"/>
              </a:ext>
            </a:extLst>
          </p:cNvPr>
          <p:cNvSpPr>
            <a:spLocks noGrp="1"/>
          </p:cNvSpPr>
          <p:nvPr>
            <p:ph type="sldNum" sz="quarter" idx="12"/>
          </p:nvPr>
        </p:nvSpPr>
        <p:spPr/>
        <p:txBody>
          <a:bodyPr/>
          <a:lstStyle/>
          <a:p>
            <a:fld id="{BDF28A8E-1378-4FCD-A634-131B437C7586}" type="slidenum">
              <a:rPr lang="en-GB" smtClean="0"/>
              <a:t>‹#›</a:t>
            </a:fld>
            <a:endParaRPr lang="en-GB"/>
          </a:p>
        </p:txBody>
      </p:sp>
    </p:spTree>
    <p:extLst>
      <p:ext uri="{BB962C8B-B14F-4D97-AF65-F5344CB8AC3E}">
        <p14:creationId xmlns:p14="http://schemas.microsoft.com/office/powerpoint/2010/main" val="666840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ECD0-EB07-466A-A845-D922EA2528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9B9010-AE4A-4033-A0BA-DC84556EC1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827A68-1B35-4374-9098-2112E69CAC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A6AAFA-10AA-4FCB-8795-744E2F511C08}"/>
              </a:ext>
            </a:extLst>
          </p:cNvPr>
          <p:cNvSpPr>
            <a:spLocks noGrp="1"/>
          </p:cNvSpPr>
          <p:nvPr>
            <p:ph type="dt" sz="half" idx="10"/>
          </p:nvPr>
        </p:nvSpPr>
        <p:spPr/>
        <p:txBody>
          <a:bodyPr/>
          <a:lstStyle/>
          <a:p>
            <a:fld id="{27B257FB-967F-42BA-A945-1EB26B5C24F7}" type="datetimeFigureOut">
              <a:rPr lang="en-GB" smtClean="0"/>
              <a:t>17/09/2020</a:t>
            </a:fld>
            <a:endParaRPr lang="en-GB"/>
          </a:p>
        </p:txBody>
      </p:sp>
      <p:sp>
        <p:nvSpPr>
          <p:cNvPr id="6" name="Footer Placeholder 5">
            <a:extLst>
              <a:ext uri="{FF2B5EF4-FFF2-40B4-BE49-F238E27FC236}">
                <a16:creationId xmlns:a16="http://schemas.microsoft.com/office/drawing/2014/main" id="{1C2124C5-EAC7-4EAB-907C-B0858A759C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B2569D-131D-484E-B266-15EF1880388B}"/>
              </a:ext>
            </a:extLst>
          </p:cNvPr>
          <p:cNvSpPr>
            <a:spLocks noGrp="1"/>
          </p:cNvSpPr>
          <p:nvPr>
            <p:ph type="sldNum" sz="quarter" idx="12"/>
          </p:nvPr>
        </p:nvSpPr>
        <p:spPr/>
        <p:txBody>
          <a:bodyPr/>
          <a:lstStyle/>
          <a:p>
            <a:fld id="{BDF28A8E-1378-4FCD-A634-131B437C7586}" type="slidenum">
              <a:rPr lang="en-GB" smtClean="0"/>
              <a:t>‹#›</a:t>
            </a:fld>
            <a:endParaRPr lang="en-GB"/>
          </a:p>
        </p:txBody>
      </p:sp>
    </p:spTree>
    <p:extLst>
      <p:ext uri="{BB962C8B-B14F-4D97-AF65-F5344CB8AC3E}">
        <p14:creationId xmlns:p14="http://schemas.microsoft.com/office/powerpoint/2010/main" val="382915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A43E-DFB8-4360-9154-D07B1DFFAE7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9A437D-7BF7-458F-8192-663F24719A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A8C7D3-500F-4F46-ABDB-496C374040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5324F0-17BB-4A0E-A09F-F65B65C374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119B6C-6E2C-4BA2-BCE5-FBF02C3F4F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599650-D15D-4368-9007-D7DB1ADAD5C4}"/>
              </a:ext>
            </a:extLst>
          </p:cNvPr>
          <p:cNvSpPr>
            <a:spLocks noGrp="1"/>
          </p:cNvSpPr>
          <p:nvPr>
            <p:ph type="dt" sz="half" idx="10"/>
          </p:nvPr>
        </p:nvSpPr>
        <p:spPr/>
        <p:txBody>
          <a:bodyPr/>
          <a:lstStyle/>
          <a:p>
            <a:fld id="{27B257FB-967F-42BA-A945-1EB26B5C24F7}" type="datetimeFigureOut">
              <a:rPr lang="en-GB" smtClean="0"/>
              <a:t>17/09/2020</a:t>
            </a:fld>
            <a:endParaRPr lang="en-GB"/>
          </a:p>
        </p:txBody>
      </p:sp>
      <p:sp>
        <p:nvSpPr>
          <p:cNvPr id="8" name="Footer Placeholder 7">
            <a:extLst>
              <a:ext uri="{FF2B5EF4-FFF2-40B4-BE49-F238E27FC236}">
                <a16:creationId xmlns:a16="http://schemas.microsoft.com/office/drawing/2014/main" id="{F844EA22-839E-4655-B28C-04CCE9C3B13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24D9511-063F-40A5-8612-A085012E1D20}"/>
              </a:ext>
            </a:extLst>
          </p:cNvPr>
          <p:cNvSpPr>
            <a:spLocks noGrp="1"/>
          </p:cNvSpPr>
          <p:nvPr>
            <p:ph type="sldNum" sz="quarter" idx="12"/>
          </p:nvPr>
        </p:nvSpPr>
        <p:spPr/>
        <p:txBody>
          <a:bodyPr/>
          <a:lstStyle/>
          <a:p>
            <a:fld id="{BDF28A8E-1378-4FCD-A634-131B437C7586}" type="slidenum">
              <a:rPr lang="en-GB" smtClean="0"/>
              <a:t>‹#›</a:t>
            </a:fld>
            <a:endParaRPr lang="en-GB"/>
          </a:p>
        </p:txBody>
      </p:sp>
    </p:spTree>
    <p:extLst>
      <p:ext uri="{BB962C8B-B14F-4D97-AF65-F5344CB8AC3E}">
        <p14:creationId xmlns:p14="http://schemas.microsoft.com/office/powerpoint/2010/main" val="4251316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1E4FA-FC3F-4E0F-9A32-A260CB330E5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A48224-8BE1-4923-A845-4B52AF61F5B6}"/>
              </a:ext>
            </a:extLst>
          </p:cNvPr>
          <p:cNvSpPr>
            <a:spLocks noGrp="1"/>
          </p:cNvSpPr>
          <p:nvPr>
            <p:ph type="dt" sz="half" idx="10"/>
          </p:nvPr>
        </p:nvSpPr>
        <p:spPr/>
        <p:txBody>
          <a:bodyPr/>
          <a:lstStyle/>
          <a:p>
            <a:fld id="{27B257FB-967F-42BA-A945-1EB26B5C24F7}" type="datetimeFigureOut">
              <a:rPr lang="en-GB" smtClean="0"/>
              <a:t>17/09/2020</a:t>
            </a:fld>
            <a:endParaRPr lang="en-GB"/>
          </a:p>
        </p:txBody>
      </p:sp>
      <p:sp>
        <p:nvSpPr>
          <p:cNvPr id="4" name="Footer Placeholder 3">
            <a:extLst>
              <a:ext uri="{FF2B5EF4-FFF2-40B4-BE49-F238E27FC236}">
                <a16:creationId xmlns:a16="http://schemas.microsoft.com/office/drawing/2014/main" id="{0547AA05-F136-4452-8AD3-6B44B8D3AC0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09041B-2AF3-4B36-B9B1-3736E0B53920}"/>
              </a:ext>
            </a:extLst>
          </p:cNvPr>
          <p:cNvSpPr>
            <a:spLocks noGrp="1"/>
          </p:cNvSpPr>
          <p:nvPr>
            <p:ph type="sldNum" sz="quarter" idx="12"/>
          </p:nvPr>
        </p:nvSpPr>
        <p:spPr/>
        <p:txBody>
          <a:bodyPr/>
          <a:lstStyle/>
          <a:p>
            <a:fld id="{BDF28A8E-1378-4FCD-A634-131B437C7586}" type="slidenum">
              <a:rPr lang="en-GB" smtClean="0"/>
              <a:t>‹#›</a:t>
            </a:fld>
            <a:endParaRPr lang="en-GB"/>
          </a:p>
        </p:txBody>
      </p:sp>
    </p:spTree>
    <p:extLst>
      <p:ext uri="{BB962C8B-B14F-4D97-AF65-F5344CB8AC3E}">
        <p14:creationId xmlns:p14="http://schemas.microsoft.com/office/powerpoint/2010/main" val="338746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EF093-CD77-4E71-A044-E376193759C5}"/>
              </a:ext>
            </a:extLst>
          </p:cNvPr>
          <p:cNvSpPr>
            <a:spLocks noGrp="1"/>
          </p:cNvSpPr>
          <p:nvPr>
            <p:ph type="dt" sz="half" idx="10"/>
          </p:nvPr>
        </p:nvSpPr>
        <p:spPr/>
        <p:txBody>
          <a:bodyPr/>
          <a:lstStyle/>
          <a:p>
            <a:fld id="{27B257FB-967F-42BA-A945-1EB26B5C24F7}" type="datetimeFigureOut">
              <a:rPr lang="en-GB" smtClean="0"/>
              <a:t>17/09/2020</a:t>
            </a:fld>
            <a:endParaRPr lang="en-GB"/>
          </a:p>
        </p:txBody>
      </p:sp>
      <p:sp>
        <p:nvSpPr>
          <p:cNvPr id="3" name="Footer Placeholder 2">
            <a:extLst>
              <a:ext uri="{FF2B5EF4-FFF2-40B4-BE49-F238E27FC236}">
                <a16:creationId xmlns:a16="http://schemas.microsoft.com/office/drawing/2014/main" id="{67C28A13-3473-4602-B6E2-00EC1E45E0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DD7041-3D9E-45C9-A024-E4A6B048EFA9}"/>
              </a:ext>
            </a:extLst>
          </p:cNvPr>
          <p:cNvSpPr>
            <a:spLocks noGrp="1"/>
          </p:cNvSpPr>
          <p:nvPr>
            <p:ph type="sldNum" sz="quarter" idx="12"/>
          </p:nvPr>
        </p:nvSpPr>
        <p:spPr/>
        <p:txBody>
          <a:bodyPr/>
          <a:lstStyle/>
          <a:p>
            <a:fld id="{BDF28A8E-1378-4FCD-A634-131B437C7586}" type="slidenum">
              <a:rPr lang="en-GB" smtClean="0"/>
              <a:t>‹#›</a:t>
            </a:fld>
            <a:endParaRPr lang="en-GB"/>
          </a:p>
        </p:txBody>
      </p:sp>
    </p:spTree>
    <p:extLst>
      <p:ext uri="{BB962C8B-B14F-4D97-AF65-F5344CB8AC3E}">
        <p14:creationId xmlns:p14="http://schemas.microsoft.com/office/powerpoint/2010/main" val="755506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494E-658E-4A5C-9476-5668BA16EB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AFD4B21-58F3-46CC-9447-002DC2B043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2A6F75-0C73-457E-9C24-06FEE4369C06}"/>
              </a:ext>
            </a:extLst>
          </p:cNvPr>
          <p:cNvSpPr>
            <a:spLocks noGrp="1"/>
          </p:cNvSpPr>
          <p:nvPr>
            <p:ph type="dt" sz="half" idx="10"/>
          </p:nvPr>
        </p:nvSpPr>
        <p:spPr/>
        <p:txBody>
          <a:bodyPr/>
          <a:lstStyle/>
          <a:p>
            <a:fld id="{0842248B-7C5E-4FE3-BA77-35FD5A8E0B93}" type="datetimeFigureOut">
              <a:rPr lang="en-GB" smtClean="0"/>
              <a:t>17/09/2020</a:t>
            </a:fld>
            <a:endParaRPr lang="en-GB"/>
          </a:p>
        </p:txBody>
      </p:sp>
      <p:sp>
        <p:nvSpPr>
          <p:cNvPr id="5" name="Footer Placeholder 4">
            <a:extLst>
              <a:ext uri="{FF2B5EF4-FFF2-40B4-BE49-F238E27FC236}">
                <a16:creationId xmlns:a16="http://schemas.microsoft.com/office/drawing/2014/main" id="{6BE95A89-A83E-4F36-AABC-392B987418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330CE3-2298-4248-8FEC-6DF90B8AF38C}"/>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323053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B1C0D-F8A5-4614-8E59-4398F332B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9C2A99-D35C-4040-88DB-006167BD50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B11962-9421-4D13-B84F-DF7E7557C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1BA1D0-2691-4F9D-82FD-B331BF9B8488}"/>
              </a:ext>
            </a:extLst>
          </p:cNvPr>
          <p:cNvSpPr>
            <a:spLocks noGrp="1"/>
          </p:cNvSpPr>
          <p:nvPr>
            <p:ph type="dt" sz="half" idx="10"/>
          </p:nvPr>
        </p:nvSpPr>
        <p:spPr/>
        <p:txBody>
          <a:bodyPr/>
          <a:lstStyle/>
          <a:p>
            <a:fld id="{27B257FB-967F-42BA-A945-1EB26B5C24F7}" type="datetimeFigureOut">
              <a:rPr lang="en-GB" smtClean="0"/>
              <a:t>17/09/2020</a:t>
            </a:fld>
            <a:endParaRPr lang="en-GB"/>
          </a:p>
        </p:txBody>
      </p:sp>
      <p:sp>
        <p:nvSpPr>
          <p:cNvPr id="6" name="Footer Placeholder 5">
            <a:extLst>
              <a:ext uri="{FF2B5EF4-FFF2-40B4-BE49-F238E27FC236}">
                <a16:creationId xmlns:a16="http://schemas.microsoft.com/office/drawing/2014/main" id="{D41CFFD1-16EC-4EDC-8493-3996945ED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9CCD26-7736-43F1-885E-D84CE41A9968}"/>
              </a:ext>
            </a:extLst>
          </p:cNvPr>
          <p:cNvSpPr>
            <a:spLocks noGrp="1"/>
          </p:cNvSpPr>
          <p:nvPr>
            <p:ph type="sldNum" sz="quarter" idx="12"/>
          </p:nvPr>
        </p:nvSpPr>
        <p:spPr/>
        <p:txBody>
          <a:bodyPr/>
          <a:lstStyle/>
          <a:p>
            <a:fld id="{BDF28A8E-1378-4FCD-A634-131B437C7586}" type="slidenum">
              <a:rPr lang="en-GB" smtClean="0"/>
              <a:t>‹#›</a:t>
            </a:fld>
            <a:endParaRPr lang="en-GB"/>
          </a:p>
        </p:txBody>
      </p:sp>
    </p:spTree>
    <p:extLst>
      <p:ext uri="{BB962C8B-B14F-4D97-AF65-F5344CB8AC3E}">
        <p14:creationId xmlns:p14="http://schemas.microsoft.com/office/powerpoint/2010/main" val="427896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E36A-7166-40FA-97FE-4E453A7027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2962D7-6069-4382-8618-603A13A550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457A282-15A6-4FC5-88E5-71781A015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B091A-77EA-4F8B-8D9A-BD6F18331365}"/>
              </a:ext>
            </a:extLst>
          </p:cNvPr>
          <p:cNvSpPr>
            <a:spLocks noGrp="1"/>
          </p:cNvSpPr>
          <p:nvPr>
            <p:ph type="dt" sz="half" idx="10"/>
          </p:nvPr>
        </p:nvSpPr>
        <p:spPr/>
        <p:txBody>
          <a:bodyPr/>
          <a:lstStyle/>
          <a:p>
            <a:fld id="{27B257FB-967F-42BA-A945-1EB26B5C24F7}" type="datetimeFigureOut">
              <a:rPr lang="en-GB" smtClean="0"/>
              <a:t>17/09/2020</a:t>
            </a:fld>
            <a:endParaRPr lang="en-GB"/>
          </a:p>
        </p:txBody>
      </p:sp>
      <p:sp>
        <p:nvSpPr>
          <p:cNvPr id="6" name="Footer Placeholder 5">
            <a:extLst>
              <a:ext uri="{FF2B5EF4-FFF2-40B4-BE49-F238E27FC236}">
                <a16:creationId xmlns:a16="http://schemas.microsoft.com/office/drawing/2014/main" id="{DB147F73-1EA4-45F5-9B41-A786B0AC52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37CBA8-A203-4AE3-8169-EB96045243D0}"/>
              </a:ext>
            </a:extLst>
          </p:cNvPr>
          <p:cNvSpPr>
            <a:spLocks noGrp="1"/>
          </p:cNvSpPr>
          <p:nvPr>
            <p:ph type="sldNum" sz="quarter" idx="12"/>
          </p:nvPr>
        </p:nvSpPr>
        <p:spPr/>
        <p:txBody>
          <a:bodyPr/>
          <a:lstStyle/>
          <a:p>
            <a:fld id="{BDF28A8E-1378-4FCD-A634-131B437C7586}" type="slidenum">
              <a:rPr lang="en-GB" smtClean="0"/>
              <a:t>‹#›</a:t>
            </a:fld>
            <a:endParaRPr lang="en-GB"/>
          </a:p>
        </p:txBody>
      </p:sp>
    </p:spTree>
    <p:extLst>
      <p:ext uri="{BB962C8B-B14F-4D97-AF65-F5344CB8AC3E}">
        <p14:creationId xmlns:p14="http://schemas.microsoft.com/office/powerpoint/2010/main" val="3477678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687A-D8D5-4701-914B-E02815E5DA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5460F8-21C9-4AEC-8795-A78A7E82DA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B3F347-FAB6-4BCD-A4A9-80D183014600}"/>
              </a:ext>
            </a:extLst>
          </p:cNvPr>
          <p:cNvSpPr>
            <a:spLocks noGrp="1"/>
          </p:cNvSpPr>
          <p:nvPr>
            <p:ph type="dt" sz="half" idx="10"/>
          </p:nvPr>
        </p:nvSpPr>
        <p:spPr/>
        <p:txBody>
          <a:bodyPr/>
          <a:lstStyle/>
          <a:p>
            <a:fld id="{27B257FB-967F-42BA-A945-1EB26B5C24F7}" type="datetimeFigureOut">
              <a:rPr lang="en-GB" smtClean="0"/>
              <a:t>17/09/2020</a:t>
            </a:fld>
            <a:endParaRPr lang="en-GB"/>
          </a:p>
        </p:txBody>
      </p:sp>
      <p:sp>
        <p:nvSpPr>
          <p:cNvPr id="5" name="Footer Placeholder 4">
            <a:extLst>
              <a:ext uri="{FF2B5EF4-FFF2-40B4-BE49-F238E27FC236}">
                <a16:creationId xmlns:a16="http://schemas.microsoft.com/office/drawing/2014/main" id="{CBC0AD8A-6D4C-40A8-B1A1-465CAFDDBC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2D8BBB-2A91-41A1-80FA-10563D5F9054}"/>
              </a:ext>
            </a:extLst>
          </p:cNvPr>
          <p:cNvSpPr>
            <a:spLocks noGrp="1"/>
          </p:cNvSpPr>
          <p:nvPr>
            <p:ph type="sldNum" sz="quarter" idx="12"/>
          </p:nvPr>
        </p:nvSpPr>
        <p:spPr/>
        <p:txBody>
          <a:bodyPr/>
          <a:lstStyle/>
          <a:p>
            <a:fld id="{BDF28A8E-1378-4FCD-A634-131B437C7586}" type="slidenum">
              <a:rPr lang="en-GB" smtClean="0"/>
              <a:t>‹#›</a:t>
            </a:fld>
            <a:endParaRPr lang="en-GB"/>
          </a:p>
        </p:txBody>
      </p:sp>
    </p:spTree>
    <p:extLst>
      <p:ext uri="{BB962C8B-B14F-4D97-AF65-F5344CB8AC3E}">
        <p14:creationId xmlns:p14="http://schemas.microsoft.com/office/powerpoint/2010/main" val="4137552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0BD327-3D35-403D-9504-B76F190B68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105E9E-B4FC-4133-B109-A72239C8E4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E75C88-AA89-49AA-890E-5F9976FF13C1}"/>
              </a:ext>
            </a:extLst>
          </p:cNvPr>
          <p:cNvSpPr>
            <a:spLocks noGrp="1"/>
          </p:cNvSpPr>
          <p:nvPr>
            <p:ph type="dt" sz="half" idx="10"/>
          </p:nvPr>
        </p:nvSpPr>
        <p:spPr/>
        <p:txBody>
          <a:bodyPr/>
          <a:lstStyle/>
          <a:p>
            <a:fld id="{27B257FB-967F-42BA-A945-1EB26B5C24F7}" type="datetimeFigureOut">
              <a:rPr lang="en-GB" smtClean="0"/>
              <a:t>17/09/2020</a:t>
            </a:fld>
            <a:endParaRPr lang="en-GB"/>
          </a:p>
        </p:txBody>
      </p:sp>
      <p:sp>
        <p:nvSpPr>
          <p:cNvPr id="5" name="Footer Placeholder 4">
            <a:extLst>
              <a:ext uri="{FF2B5EF4-FFF2-40B4-BE49-F238E27FC236}">
                <a16:creationId xmlns:a16="http://schemas.microsoft.com/office/drawing/2014/main" id="{C6B7A72B-2B06-465A-B474-C6FB4B16F4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745A10-8A96-49A1-8861-C7BF75B98C30}"/>
              </a:ext>
            </a:extLst>
          </p:cNvPr>
          <p:cNvSpPr>
            <a:spLocks noGrp="1"/>
          </p:cNvSpPr>
          <p:nvPr>
            <p:ph type="sldNum" sz="quarter" idx="12"/>
          </p:nvPr>
        </p:nvSpPr>
        <p:spPr/>
        <p:txBody>
          <a:bodyPr/>
          <a:lstStyle/>
          <a:p>
            <a:fld id="{BDF28A8E-1378-4FCD-A634-131B437C7586}" type="slidenum">
              <a:rPr lang="en-GB" smtClean="0"/>
              <a:t>‹#›</a:t>
            </a:fld>
            <a:endParaRPr lang="en-GB"/>
          </a:p>
        </p:txBody>
      </p:sp>
    </p:spTree>
    <p:extLst>
      <p:ext uri="{BB962C8B-B14F-4D97-AF65-F5344CB8AC3E}">
        <p14:creationId xmlns:p14="http://schemas.microsoft.com/office/powerpoint/2010/main" val="594293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8B71-F90C-4FF4-A807-5A0FC67F81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A2D29D-487F-450C-B008-7FA583862E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3598FD-1DF2-463E-88D9-B68140E7E4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720A7D-4C53-4F3D-A39E-E93DCD39B430}"/>
              </a:ext>
            </a:extLst>
          </p:cNvPr>
          <p:cNvSpPr>
            <a:spLocks noGrp="1"/>
          </p:cNvSpPr>
          <p:nvPr>
            <p:ph type="dt" sz="half" idx="10"/>
          </p:nvPr>
        </p:nvSpPr>
        <p:spPr/>
        <p:txBody>
          <a:bodyPr/>
          <a:lstStyle/>
          <a:p>
            <a:fld id="{0842248B-7C5E-4FE3-BA77-35FD5A8E0B93}" type="datetimeFigureOut">
              <a:rPr lang="en-GB" smtClean="0"/>
              <a:t>17/09/2020</a:t>
            </a:fld>
            <a:endParaRPr lang="en-GB"/>
          </a:p>
        </p:txBody>
      </p:sp>
      <p:sp>
        <p:nvSpPr>
          <p:cNvPr id="6" name="Footer Placeholder 5">
            <a:extLst>
              <a:ext uri="{FF2B5EF4-FFF2-40B4-BE49-F238E27FC236}">
                <a16:creationId xmlns:a16="http://schemas.microsoft.com/office/drawing/2014/main" id="{64F31E8A-54B1-4509-8B27-CF7C18ADAA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32E385-8D63-4978-AF1B-FD858151DF37}"/>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3266654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187AC-F6AB-43D8-8826-DDFF92017B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76F444-BF08-4FD3-A2BB-B7C5716F38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EA4DDB-DAFD-4C8C-9C62-773A9E6A46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19B466-CAE4-449E-B77D-9CB77D2BF1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53C047-B8F7-4619-BB90-B55173E29D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6056AF-1BD6-4ACF-8AAB-6033FD63773B}"/>
              </a:ext>
            </a:extLst>
          </p:cNvPr>
          <p:cNvSpPr>
            <a:spLocks noGrp="1"/>
          </p:cNvSpPr>
          <p:nvPr>
            <p:ph type="dt" sz="half" idx="10"/>
          </p:nvPr>
        </p:nvSpPr>
        <p:spPr/>
        <p:txBody>
          <a:bodyPr/>
          <a:lstStyle/>
          <a:p>
            <a:fld id="{0842248B-7C5E-4FE3-BA77-35FD5A8E0B93}" type="datetimeFigureOut">
              <a:rPr lang="en-GB" smtClean="0"/>
              <a:t>17/09/2020</a:t>
            </a:fld>
            <a:endParaRPr lang="en-GB"/>
          </a:p>
        </p:txBody>
      </p:sp>
      <p:sp>
        <p:nvSpPr>
          <p:cNvPr id="8" name="Footer Placeholder 7">
            <a:extLst>
              <a:ext uri="{FF2B5EF4-FFF2-40B4-BE49-F238E27FC236}">
                <a16:creationId xmlns:a16="http://schemas.microsoft.com/office/drawing/2014/main" id="{60AFBA80-9A82-4C24-9E87-D6712E274B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3E49C2-0089-4FB0-8B97-8B43A98008CA}"/>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156192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22E8-9B06-4B83-84ED-ED593931E3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99113F-E389-46D7-986D-C86FEED280C6}"/>
              </a:ext>
            </a:extLst>
          </p:cNvPr>
          <p:cNvSpPr>
            <a:spLocks noGrp="1"/>
          </p:cNvSpPr>
          <p:nvPr>
            <p:ph type="dt" sz="half" idx="10"/>
          </p:nvPr>
        </p:nvSpPr>
        <p:spPr/>
        <p:txBody>
          <a:bodyPr/>
          <a:lstStyle/>
          <a:p>
            <a:fld id="{0842248B-7C5E-4FE3-BA77-35FD5A8E0B93}" type="datetimeFigureOut">
              <a:rPr lang="en-GB" smtClean="0"/>
              <a:t>17/09/2020</a:t>
            </a:fld>
            <a:endParaRPr lang="en-GB"/>
          </a:p>
        </p:txBody>
      </p:sp>
      <p:sp>
        <p:nvSpPr>
          <p:cNvPr id="4" name="Footer Placeholder 3">
            <a:extLst>
              <a:ext uri="{FF2B5EF4-FFF2-40B4-BE49-F238E27FC236}">
                <a16:creationId xmlns:a16="http://schemas.microsoft.com/office/drawing/2014/main" id="{ECB7E669-FC27-41A7-BBE7-46662531F3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E2FE45-AF17-432A-AAB0-62D3029A62CD}"/>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63539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1BD313-A50D-4802-BBD7-D40749F5CAE6}"/>
              </a:ext>
            </a:extLst>
          </p:cNvPr>
          <p:cNvSpPr>
            <a:spLocks noGrp="1"/>
          </p:cNvSpPr>
          <p:nvPr>
            <p:ph type="dt" sz="half" idx="10"/>
          </p:nvPr>
        </p:nvSpPr>
        <p:spPr/>
        <p:txBody>
          <a:bodyPr/>
          <a:lstStyle/>
          <a:p>
            <a:fld id="{0842248B-7C5E-4FE3-BA77-35FD5A8E0B93}" type="datetimeFigureOut">
              <a:rPr lang="en-GB" smtClean="0"/>
              <a:t>17/09/2020</a:t>
            </a:fld>
            <a:endParaRPr lang="en-GB"/>
          </a:p>
        </p:txBody>
      </p:sp>
      <p:sp>
        <p:nvSpPr>
          <p:cNvPr id="3" name="Footer Placeholder 2">
            <a:extLst>
              <a:ext uri="{FF2B5EF4-FFF2-40B4-BE49-F238E27FC236}">
                <a16:creationId xmlns:a16="http://schemas.microsoft.com/office/drawing/2014/main" id="{472B8B80-DAE0-4951-ABB7-DCE369CC47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CAFB142-6F20-4356-B238-A30340431C6F}"/>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4000436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09C0-B04F-4499-AAF0-D786740FF3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A27BCB-6822-4FE2-9027-FC336F24FE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A689B4-B1FE-4CC8-9AF5-F509973EA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8F053E-88E6-4331-8723-5EB8ABB74561}"/>
              </a:ext>
            </a:extLst>
          </p:cNvPr>
          <p:cNvSpPr>
            <a:spLocks noGrp="1"/>
          </p:cNvSpPr>
          <p:nvPr>
            <p:ph type="dt" sz="half" idx="10"/>
          </p:nvPr>
        </p:nvSpPr>
        <p:spPr/>
        <p:txBody>
          <a:bodyPr/>
          <a:lstStyle/>
          <a:p>
            <a:fld id="{0842248B-7C5E-4FE3-BA77-35FD5A8E0B93}" type="datetimeFigureOut">
              <a:rPr lang="en-GB" smtClean="0"/>
              <a:t>17/09/2020</a:t>
            </a:fld>
            <a:endParaRPr lang="en-GB"/>
          </a:p>
        </p:txBody>
      </p:sp>
      <p:sp>
        <p:nvSpPr>
          <p:cNvPr id="6" name="Footer Placeholder 5">
            <a:extLst>
              <a:ext uri="{FF2B5EF4-FFF2-40B4-BE49-F238E27FC236}">
                <a16:creationId xmlns:a16="http://schemas.microsoft.com/office/drawing/2014/main" id="{C20C9510-F664-45A3-903F-9AC13D4763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17509B-2B25-40C5-92EF-079C3E18D646}"/>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121330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7FC8-72E4-413B-8464-E8074B4487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B3129F-55E1-4A6F-9008-1AB2EF0B8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D6563D-C22D-4968-A09F-F2EDAF43F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96CE09-35F6-4898-BFF7-B9F469C4F33E}"/>
              </a:ext>
            </a:extLst>
          </p:cNvPr>
          <p:cNvSpPr>
            <a:spLocks noGrp="1"/>
          </p:cNvSpPr>
          <p:nvPr>
            <p:ph type="dt" sz="half" idx="10"/>
          </p:nvPr>
        </p:nvSpPr>
        <p:spPr/>
        <p:txBody>
          <a:bodyPr/>
          <a:lstStyle/>
          <a:p>
            <a:fld id="{0842248B-7C5E-4FE3-BA77-35FD5A8E0B93}" type="datetimeFigureOut">
              <a:rPr lang="en-GB" smtClean="0"/>
              <a:t>17/09/2020</a:t>
            </a:fld>
            <a:endParaRPr lang="en-GB"/>
          </a:p>
        </p:txBody>
      </p:sp>
      <p:sp>
        <p:nvSpPr>
          <p:cNvPr id="6" name="Footer Placeholder 5">
            <a:extLst>
              <a:ext uri="{FF2B5EF4-FFF2-40B4-BE49-F238E27FC236}">
                <a16:creationId xmlns:a16="http://schemas.microsoft.com/office/drawing/2014/main" id="{751C1E9B-7F71-49DD-B260-E5EDCCFF9A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A99B3C-101A-4F1E-8BC4-094A2A72E1F0}"/>
              </a:ext>
            </a:extLst>
          </p:cNvPr>
          <p:cNvSpPr>
            <a:spLocks noGrp="1"/>
          </p:cNvSpPr>
          <p:nvPr>
            <p:ph type="sldNum" sz="quarter" idx="12"/>
          </p:nvPr>
        </p:nvSpPr>
        <p:spPr/>
        <p:txBody>
          <a:bodyPr/>
          <a:lstStyle/>
          <a:p>
            <a:fld id="{57C3393B-FE72-4645-B5A7-8F49B0FB2D60}" type="slidenum">
              <a:rPr lang="en-GB" smtClean="0"/>
              <a:t>‹#›</a:t>
            </a:fld>
            <a:endParaRPr lang="en-GB"/>
          </a:p>
        </p:txBody>
      </p:sp>
    </p:spTree>
    <p:extLst>
      <p:ext uri="{BB962C8B-B14F-4D97-AF65-F5344CB8AC3E}">
        <p14:creationId xmlns:p14="http://schemas.microsoft.com/office/powerpoint/2010/main" val="2611204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1F4036-56CC-42CF-B348-6BC1B25E5A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114F53-0888-4B73-93EE-F5AEA50A89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FEC987-BCCE-47D0-ADA8-8B5464FF0B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2248B-7C5E-4FE3-BA77-35FD5A8E0B93}" type="datetimeFigureOut">
              <a:rPr lang="en-GB" smtClean="0"/>
              <a:t>17/09/2020</a:t>
            </a:fld>
            <a:endParaRPr lang="en-GB"/>
          </a:p>
        </p:txBody>
      </p:sp>
      <p:sp>
        <p:nvSpPr>
          <p:cNvPr id="5" name="Footer Placeholder 4">
            <a:extLst>
              <a:ext uri="{FF2B5EF4-FFF2-40B4-BE49-F238E27FC236}">
                <a16:creationId xmlns:a16="http://schemas.microsoft.com/office/drawing/2014/main" id="{995569B4-28AD-4B01-99D0-7AAA82CB5D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A075EA-A8D9-4B1C-8F03-51AFABA6C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3393B-FE72-4645-B5A7-8F49B0FB2D60}" type="slidenum">
              <a:rPr lang="en-GB" smtClean="0"/>
              <a:t>‹#›</a:t>
            </a:fld>
            <a:endParaRPr lang="en-GB"/>
          </a:p>
        </p:txBody>
      </p:sp>
    </p:spTree>
    <p:extLst>
      <p:ext uri="{BB962C8B-B14F-4D97-AF65-F5344CB8AC3E}">
        <p14:creationId xmlns:p14="http://schemas.microsoft.com/office/powerpoint/2010/main" val="1216613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D3782-DA33-49AD-8890-65A74F5BDE49}" type="datetimeFigureOut">
              <a:rPr lang="en-GB" smtClean="0"/>
              <a:t>17/09/2020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4A334-34D1-4831-B16F-C4053B1F3DD1}" type="slidenum">
              <a:rPr lang="en-GB" smtClean="0"/>
              <a:t>‹#›</a:t>
            </a:fld>
            <a:endParaRPr lang="en-GB"/>
          </a:p>
        </p:txBody>
      </p:sp>
    </p:spTree>
    <p:extLst>
      <p:ext uri="{BB962C8B-B14F-4D97-AF65-F5344CB8AC3E}">
        <p14:creationId xmlns:p14="http://schemas.microsoft.com/office/powerpoint/2010/main" val="975921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5A6436-FFA7-40E8-B23C-2B668EDBAC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08887B-C17B-4AEB-A1A9-D7C72B8F63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1AE6E-EC70-4E44-8FA0-4BF1C5994B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257FB-967F-42BA-A945-1EB26B5C24F7}" type="datetimeFigureOut">
              <a:rPr lang="en-GB" smtClean="0"/>
              <a:t>17/09/2020</a:t>
            </a:fld>
            <a:endParaRPr lang="en-GB"/>
          </a:p>
        </p:txBody>
      </p:sp>
      <p:sp>
        <p:nvSpPr>
          <p:cNvPr id="5" name="Footer Placeholder 4">
            <a:extLst>
              <a:ext uri="{FF2B5EF4-FFF2-40B4-BE49-F238E27FC236}">
                <a16:creationId xmlns:a16="http://schemas.microsoft.com/office/drawing/2014/main" id="{36020066-FDDD-4D07-83AC-35D00A64F7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E0E67F-0415-42FD-805F-9A5958791B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28A8E-1378-4FCD-A634-131B437C7586}" type="slidenum">
              <a:rPr lang="en-GB" smtClean="0"/>
              <a:t>‹#›</a:t>
            </a:fld>
            <a:endParaRPr lang="en-GB"/>
          </a:p>
        </p:txBody>
      </p:sp>
    </p:spTree>
    <p:extLst>
      <p:ext uri="{BB962C8B-B14F-4D97-AF65-F5344CB8AC3E}">
        <p14:creationId xmlns:p14="http://schemas.microsoft.com/office/powerpoint/2010/main" val="2658364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9672" t="8907" r="19942" b="16950"/>
          <a:stretch/>
        </p:blipFill>
        <p:spPr>
          <a:xfrm>
            <a:off x="4274284" y="-245660"/>
            <a:ext cx="6351109" cy="6898400"/>
          </a:xfrm>
          <a:prstGeom prst="rect">
            <a:avLst/>
          </a:prstGeom>
        </p:spPr>
      </p:pic>
      <p:sp>
        <p:nvSpPr>
          <p:cNvPr id="3" name="Subtitle 2"/>
          <p:cNvSpPr>
            <a:spLocks noGrp="1"/>
          </p:cNvSpPr>
          <p:nvPr>
            <p:ph type="subTitle" idx="1"/>
          </p:nvPr>
        </p:nvSpPr>
        <p:spPr>
          <a:xfrm rot="21388493">
            <a:off x="-184226" y="926565"/>
            <a:ext cx="4913796" cy="3178621"/>
          </a:xfrm>
        </p:spPr>
        <p:txBody>
          <a:bodyPr>
            <a:noAutofit/>
          </a:bodyPr>
          <a:lstStyle/>
          <a:p>
            <a:r>
              <a:rPr lang="en-GB" sz="4400" b="1" dirty="0">
                <a:solidFill>
                  <a:srgbClr val="00B050"/>
                </a:solidFill>
                <a:latin typeface="Arial Rounded MT Bold" panose="020F0704030504030204" pitchFamily="34" charset="0"/>
              </a:rPr>
              <a:t>Do now task </a:t>
            </a:r>
          </a:p>
          <a:p>
            <a:endParaRPr lang="en-GB" sz="2800" dirty="0">
              <a:solidFill>
                <a:srgbClr val="00B050"/>
              </a:solidFill>
              <a:latin typeface="Arial Rounded MT Bold" panose="020F0704030504030204" pitchFamily="34" charset="0"/>
            </a:endParaRPr>
          </a:p>
          <a:p>
            <a:r>
              <a:rPr lang="en-GB" sz="2800" dirty="0">
                <a:solidFill>
                  <a:srgbClr val="00B050"/>
                </a:solidFill>
                <a:latin typeface="Arial Rounded MT Bold" panose="020F0704030504030204" pitchFamily="34" charset="0"/>
              </a:rPr>
              <a:t>How much can you remember? </a:t>
            </a:r>
          </a:p>
          <a:p>
            <a:endParaRPr lang="en-GB" sz="2800" dirty="0">
              <a:solidFill>
                <a:srgbClr val="00B050"/>
              </a:solidFill>
              <a:latin typeface="Arial Rounded MT Bold" panose="020F0704030504030204" pitchFamily="34" charset="0"/>
            </a:endParaRPr>
          </a:p>
          <a:p>
            <a:endParaRPr lang="en-GB" sz="2800" dirty="0">
              <a:solidFill>
                <a:srgbClr val="00B050"/>
              </a:solidFill>
              <a:latin typeface="Arial Rounded MT Bold" panose="020F0704030504030204" pitchFamily="34" charset="0"/>
            </a:endParaRPr>
          </a:p>
        </p:txBody>
      </p:sp>
      <p:pic>
        <p:nvPicPr>
          <p:cNvPr id="5" name="Picture 4"/>
          <p:cNvPicPr>
            <a:picLocks noChangeAspect="1"/>
          </p:cNvPicPr>
          <p:nvPr/>
        </p:nvPicPr>
        <p:blipFill rotWithShape="1">
          <a:blip r:embed="rId6"/>
          <a:srcRect l="38218" t="64504" r="11382" b="28406"/>
          <a:stretch/>
        </p:blipFill>
        <p:spPr>
          <a:xfrm>
            <a:off x="4112070" y="6202908"/>
            <a:ext cx="8283218" cy="655092"/>
          </a:xfrm>
          <a:prstGeom prst="rect">
            <a:avLst/>
          </a:prstGeom>
        </p:spPr>
      </p:pic>
      <p:sp>
        <p:nvSpPr>
          <p:cNvPr id="6" name="TextBox 5"/>
          <p:cNvSpPr txBox="1"/>
          <p:nvPr/>
        </p:nvSpPr>
        <p:spPr>
          <a:xfrm>
            <a:off x="4822642" y="839654"/>
            <a:ext cx="5430630" cy="57246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1. What was the name of the girl in the Brown Vs Topeka case?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2. How many black students tried to enrol at Little Rock?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3. What ideology did the USA follow?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4.  What ideology did the Soviet Union follow?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ontrols>
      <mc:AlternateContent xmlns:mc="http://schemas.openxmlformats.org/markup-compatibility/2006">
        <mc:Choice xmlns:v="urn:schemas-microsoft-com:vml" Requires="v">
          <p:control spid="1026" name="ShockwaveFlash1" r:id="rId2" imgW="3311640" imgH="1368360"/>
        </mc:Choice>
        <mc:Fallback>
          <p:control name="ShockwaveFlash1" r:id="rId2" imgW="3311640" imgH="1368360">
            <p:pic>
              <p:nvPicPr>
                <p:cNvPr id="7" name="ShockwaveFlash1"/>
                <p:cNvPicPr preferRelativeResize="0">
                  <a:picLocks noChangeArrowheads="1" noChangeShapeType="1"/>
                </p:cNvPicPr>
                <p:nvPr/>
              </p:nvPicPr>
              <p:blipFill>
                <a:blip r:embed="rId7"/>
                <a:srcRect/>
                <a:stretch>
                  <a:fillRect/>
                </a:stretch>
              </p:blipFill>
              <p:spPr bwMode="auto">
                <a:xfrm>
                  <a:off x="686412" y="5388710"/>
                  <a:ext cx="3311525" cy="13684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873851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DC3D2-AF20-46F8-983A-EBAF774C8072}"/>
              </a:ext>
            </a:extLst>
          </p:cNvPr>
          <p:cNvSpPr>
            <a:spLocks noGrp="1"/>
          </p:cNvSpPr>
          <p:nvPr>
            <p:ph type="title"/>
          </p:nvPr>
        </p:nvSpPr>
        <p:spPr>
          <a:xfrm>
            <a:off x="77372" y="196312"/>
            <a:ext cx="12037255" cy="760291"/>
          </a:xfrm>
          <a:solidFill>
            <a:schemeClr val="accent4">
              <a:lumMod val="60000"/>
              <a:lumOff val="40000"/>
            </a:schemeClr>
          </a:solidFill>
        </p:spPr>
        <p:txBody>
          <a:bodyPr>
            <a:normAutofit/>
          </a:bodyPr>
          <a:lstStyle/>
          <a:p>
            <a:r>
              <a:rPr lang="en-GB" sz="3000" dirty="0">
                <a:latin typeface="Comic Sans MS" panose="030F0702030302020204" pitchFamily="66" charset="0"/>
              </a:rPr>
              <a:t>The main sources of revenue (money) raised by Wolsey 1513-29</a:t>
            </a:r>
          </a:p>
        </p:txBody>
      </p:sp>
      <p:graphicFrame>
        <p:nvGraphicFramePr>
          <p:cNvPr id="4" name="Table 4">
            <a:extLst>
              <a:ext uri="{FF2B5EF4-FFF2-40B4-BE49-F238E27FC236}">
                <a16:creationId xmlns:a16="http://schemas.microsoft.com/office/drawing/2014/main" id="{FC9BFA9A-A485-4517-93F0-E222ED136977}"/>
              </a:ext>
            </a:extLst>
          </p:cNvPr>
          <p:cNvGraphicFramePr>
            <a:graphicFrameLocks noGrp="1"/>
          </p:cNvGraphicFramePr>
          <p:nvPr>
            <p:ph idx="1"/>
            <p:extLst>
              <p:ext uri="{D42A27DB-BD31-4B8C-83A1-F6EECF244321}">
                <p14:modId xmlns:p14="http://schemas.microsoft.com/office/powerpoint/2010/main" val="684698826"/>
              </p:ext>
            </p:extLst>
          </p:nvPr>
        </p:nvGraphicFramePr>
        <p:xfrm>
          <a:off x="838200" y="1825625"/>
          <a:ext cx="10515600" cy="2895600"/>
        </p:xfrm>
        <a:graphic>
          <a:graphicData uri="http://schemas.openxmlformats.org/drawingml/2006/table">
            <a:tbl>
              <a:tblPr firstRow="1" bandRow="1">
                <a:tableStyleId>{793D81CF-94F2-401A-BA57-92F5A7B2D0C5}</a:tableStyleId>
              </a:tblPr>
              <a:tblGrid>
                <a:gridCol w="5257800">
                  <a:extLst>
                    <a:ext uri="{9D8B030D-6E8A-4147-A177-3AD203B41FA5}">
                      <a16:colId xmlns:a16="http://schemas.microsoft.com/office/drawing/2014/main" val="3158461659"/>
                    </a:ext>
                  </a:extLst>
                </a:gridCol>
                <a:gridCol w="5257800">
                  <a:extLst>
                    <a:ext uri="{9D8B030D-6E8A-4147-A177-3AD203B41FA5}">
                      <a16:colId xmlns:a16="http://schemas.microsoft.com/office/drawing/2014/main" val="1809488723"/>
                    </a:ext>
                  </a:extLst>
                </a:gridCol>
              </a:tblGrid>
              <a:tr h="370840">
                <a:tc>
                  <a:txBody>
                    <a:bodyPr/>
                    <a:lstStyle/>
                    <a:p>
                      <a:r>
                        <a:rPr lang="en-GB" sz="3200" dirty="0">
                          <a:latin typeface="Comic Sans MS" panose="030F0702030302020204" pitchFamily="66" charset="0"/>
                        </a:rPr>
                        <a:t>Tax</a:t>
                      </a:r>
                    </a:p>
                  </a:txBody>
                  <a:tcPr/>
                </a:tc>
                <a:tc>
                  <a:txBody>
                    <a:bodyPr/>
                    <a:lstStyle/>
                    <a:p>
                      <a:r>
                        <a:rPr lang="en-GB" sz="3200" dirty="0">
                          <a:latin typeface="Comic Sans MS" panose="030F0702030302020204" pitchFamily="66" charset="0"/>
                        </a:rPr>
                        <a:t>Amount raised</a:t>
                      </a:r>
                    </a:p>
                  </a:txBody>
                  <a:tcPr/>
                </a:tc>
                <a:extLst>
                  <a:ext uri="{0D108BD9-81ED-4DB2-BD59-A6C34878D82A}">
                    <a16:rowId xmlns:a16="http://schemas.microsoft.com/office/drawing/2014/main" val="4279019173"/>
                  </a:ext>
                </a:extLst>
              </a:tr>
              <a:tr h="370840">
                <a:tc>
                  <a:txBody>
                    <a:bodyPr/>
                    <a:lstStyle/>
                    <a:p>
                      <a:r>
                        <a:rPr lang="en-GB" sz="3200" dirty="0">
                          <a:latin typeface="Comic Sans MS" panose="030F0702030302020204" pitchFamily="66" charset="0"/>
                        </a:rPr>
                        <a:t>Subsidy</a:t>
                      </a:r>
                    </a:p>
                  </a:txBody>
                  <a:tcPr/>
                </a:tc>
                <a:tc>
                  <a:txBody>
                    <a:bodyPr/>
                    <a:lstStyle/>
                    <a:p>
                      <a:r>
                        <a:rPr lang="en-GB" sz="3200" dirty="0">
                          <a:latin typeface="Comic Sans MS" panose="030F0702030302020204" pitchFamily="66" charset="0"/>
                        </a:rPr>
                        <a:t>£322,000</a:t>
                      </a:r>
                    </a:p>
                  </a:txBody>
                  <a:tcPr/>
                </a:tc>
                <a:extLst>
                  <a:ext uri="{0D108BD9-81ED-4DB2-BD59-A6C34878D82A}">
                    <a16:rowId xmlns:a16="http://schemas.microsoft.com/office/drawing/2014/main" val="3433056446"/>
                  </a:ext>
                </a:extLst>
              </a:tr>
              <a:tr h="370840">
                <a:tc>
                  <a:txBody>
                    <a:bodyPr/>
                    <a:lstStyle/>
                    <a:p>
                      <a:r>
                        <a:rPr lang="en-GB" sz="3200" dirty="0">
                          <a:latin typeface="Comic Sans MS" panose="030F0702030302020204" pitchFamily="66" charset="0"/>
                        </a:rPr>
                        <a:t>Forced loans</a:t>
                      </a:r>
                    </a:p>
                  </a:txBody>
                  <a:tcPr/>
                </a:tc>
                <a:tc>
                  <a:txBody>
                    <a:bodyPr/>
                    <a:lstStyle/>
                    <a:p>
                      <a:r>
                        <a:rPr lang="en-GB" sz="3200" dirty="0">
                          <a:latin typeface="Comic Sans MS" panose="030F0702030302020204" pitchFamily="66" charset="0"/>
                        </a:rPr>
                        <a:t>£260,000</a:t>
                      </a:r>
                    </a:p>
                  </a:txBody>
                  <a:tcPr/>
                </a:tc>
                <a:extLst>
                  <a:ext uri="{0D108BD9-81ED-4DB2-BD59-A6C34878D82A}">
                    <a16:rowId xmlns:a16="http://schemas.microsoft.com/office/drawing/2014/main" val="924675389"/>
                  </a:ext>
                </a:extLst>
              </a:tr>
              <a:tr h="370840">
                <a:tc>
                  <a:txBody>
                    <a:bodyPr/>
                    <a:lstStyle/>
                    <a:p>
                      <a:r>
                        <a:rPr lang="en-GB" sz="3200" dirty="0">
                          <a:latin typeface="Comic Sans MS" panose="030F0702030302020204" pitchFamily="66" charset="0"/>
                        </a:rPr>
                        <a:t>Clerical taxation</a:t>
                      </a:r>
                    </a:p>
                  </a:txBody>
                  <a:tcPr/>
                </a:tc>
                <a:tc>
                  <a:txBody>
                    <a:bodyPr/>
                    <a:lstStyle/>
                    <a:p>
                      <a:r>
                        <a:rPr lang="en-GB" sz="3200" dirty="0">
                          <a:latin typeface="Comic Sans MS" panose="030F0702030302020204" pitchFamily="66" charset="0"/>
                        </a:rPr>
                        <a:t>£240,000</a:t>
                      </a:r>
                    </a:p>
                  </a:txBody>
                  <a:tcPr/>
                </a:tc>
                <a:extLst>
                  <a:ext uri="{0D108BD9-81ED-4DB2-BD59-A6C34878D82A}">
                    <a16:rowId xmlns:a16="http://schemas.microsoft.com/office/drawing/2014/main" val="3106349716"/>
                  </a:ext>
                </a:extLst>
              </a:tr>
              <a:tr h="370840">
                <a:tc>
                  <a:txBody>
                    <a:bodyPr/>
                    <a:lstStyle/>
                    <a:p>
                      <a:r>
                        <a:rPr lang="en-GB" sz="3200" dirty="0">
                          <a:latin typeface="Comic Sans MS" panose="030F0702030302020204" pitchFamily="66" charset="0"/>
                        </a:rPr>
                        <a:t>Fifteenths and tenths</a:t>
                      </a:r>
                    </a:p>
                  </a:txBody>
                  <a:tcPr/>
                </a:tc>
                <a:tc>
                  <a:txBody>
                    <a:bodyPr/>
                    <a:lstStyle/>
                    <a:p>
                      <a:r>
                        <a:rPr lang="en-GB" sz="3200" dirty="0">
                          <a:latin typeface="Comic Sans MS" panose="030F0702030302020204" pitchFamily="66" charset="0"/>
                        </a:rPr>
                        <a:t>£118,000</a:t>
                      </a:r>
                    </a:p>
                  </a:txBody>
                  <a:tcPr/>
                </a:tc>
                <a:extLst>
                  <a:ext uri="{0D108BD9-81ED-4DB2-BD59-A6C34878D82A}">
                    <a16:rowId xmlns:a16="http://schemas.microsoft.com/office/drawing/2014/main" val="457475564"/>
                  </a:ext>
                </a:extLst>
              </a:tr>
            </a:tbl>
          </a:graphicData>
        </a:graphic>
      </p:graphicFrame>
    </p:spTree>
    <p:extLst>
      <p:ext uri="{BB962C8B-B14F-4D97-AF65-F5344CB8AC3E}">
        <p14:creationId xmlns:p14="http://schemas.microsoft.com/office/powerpoint/2010/main" val="3111947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4B6B8-FE0F-4194-A081-E262A8FD4CE5}"/>
              </a:ext>
            </a:extLst>
          </p:cNvPr>
          <p:cNvSpPr>
            <a:spLocks noGrp="1"/>
          </p:cNvSpPr>
          <p:nvPr>
            <p:ph type="title"/>
          </p:nvPr>
        </p:nvSpPr>
        <p:spPr>
          <a:xfrm>
            <a:off x="742122" y="65198"/>
            <a:ext cx="10972800" cy="694457"/>
          </a:xfrm>
          <a:solidFill>
            <a:schemeClr val="accent1">
              <a:lumMod val="40000"/>
              <a:lumOff val="60000"/>
            </a:schemeClr>
          </a:solidFill>
        </p:spPr>
        <p:txBody>
          <a:bodyPr>
            <a:normAutofit/>
          </a:bodyPr>
          <a:lstStyle/>
          <a:p>
            <a:pPr algn="ctr"/>
            <a:r>
              <a:rPr lang="en-GB" sz="3200" dirty="0">
                <a:latin typeface="Comic Sans MS" panose="030F0702030302020204" pitchFamily="66" charset="0"/>
              </a:rPr>
              <a:t>Bringing it together: Wolsey’s reforms</a:t>
            </a:r>
          </a:p>
        </p:txBody>
      </p:sp>
      <p:pic>
        <p:nvPicPr>
          <p:cNvPr id="6" name="Picture 5">
            <a:extLst>
              <a:ext uri="{FF2B5EF4-FFF2-40B4-BE49-F238E27FC236}">
                <a16:creationId xmlns:a16="http://schemas.microsoft.com/office/drawing/2014/main" id="{3B60D0D3-36EE-4681-88BF-311107EFC927}"/>
              </a:ext>
            </a:extLst>
          </p:cNvPr>
          <p:cNvPicPr>
            <a:picLocks noChangeAspect="1"/>
          </p:cNvPicPr>
          <p:nvPr/>
        </p:nvPicPr>
        <p:blipFill>
          <a:blip r:embed="rId2"/>
          <a:stretch>
            <a:fillRect/>
          </a:stretch>
        </p:blipFill>
        <p:spPr>
          <a:xfrm>
            <a:off x="4304713" y="1520247"/>
            <a:ext cx="3432517" cy="4129555"/>
          </a:xfrm>
          <a:prstGeom prst="rect">
            <a:avLst/>
          </a:prstGeom>
          <a:ln>
            <a:solidFill>
              <a:schemeClr val="accent6">
                <a:lumMod val="75000"/>
              </a:schemeClr>
            </a:solidFill>
          </a:ln>
        </p:spPr>
      </p:pic>
      <p:sp>
        <p:nvSpPr>
          <p:cNvPr id="7" name="TextBox 6">
            <a:extLst>
              <a:ext uri="{FF2B5EF4-FFF2-40B4-BE49-F238E27FC236}">
                <a16:creationId xmlns:a16="http://schemas.microsoft.com/office/drawing/2014/main" id="{8468DF3F-31E8-4DE7-A6D8-22D0D59583A1}"/>
              </a:ext>
            </a:extLst>
          </p:cNvPr>
          <p:cNvSpPr txBox="1"/>
          <p:nvPr/>
        </p:nvSpPr>
        <p:spPr>
          <a:xfrm>
            <a:off x="46868" y="1120542"/>
            <a:ext cx="4103101" cy="5262979"/>
          </a:xfrm>
          <a:prstGeom prst="rect">
            <a:avLst/>
          </a:prstGeom>
          <a:solidFill>
            <a:schemeClr val="accent4">
              <a:lumMod val="60000"/>
              <a:lumOff val="40000"/>
            </a:schemeClr>
          </a:solidFill>
        </p:spPr>
        <p:txBody>
          <a:bodyPr wrap="square" rtlCol="0">
            <a:spAutoFit/>
          </a:bodyPr>
          <a:lstStyle/>
          <a:p>
            <a:pPr algn="ctr"/>
            <a:r>
              <a:rPr lang="en-GB" sz="2400" u="sng" dirty="0">
                <a:latin typeface="Comic Sans MS" panose="030F0702030302020204" pitchFamily="66" charset="0"/>
              </a:rPr>
              <a:t>Successes of Wolsey</a:t>
            </a: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p:txBody>
      </p:sp>
      <p:sp>
        <p:nvSpPr>
          <p:cNvPr id="9" name="TextBox 8">
            <a:extLst>
              <a:ext uri="{FF2B5EF4-FFF2-40B4-BE49-F238E27FC236}">
                <a16:creationId xmlns:a16="http://schemas.microsoft.com/office/drawing/2014/main" id="{36879451-32D1-46C0-9CBC-7875DAEE3558}"/>
              </a:ext>
            </a:extLst>
          </p:cNvPr>
          <p:cNvSpPr txBox="1"/>
          <p:nvPr/>
        </p:nvSpPr>
        <p:spPr>
          <a:xfrm>
            <a:off x="7891974" y="1120542"/>
            <a:ext cx="4103101" cy="5262979"/>
          </a:xfrm>
          <a:prstGeom prst="rect">
            <a:avLst/>
          </a:prstGeom>
          <a:solidFill>
            <a:schemeClr val="accent4">
              <a:lumMod val="60000"/>
              <a:lumOff val="40000"/>
            </a:schemeClr>
          </a:solidFill>
        </p:spPr>
        <p:txBody>
          <a:bodyPr wrap="square" rtlCol="0">
            <a:spAutoFit/>
          </a:bodyPr>
          <a:lstStyle/>
          <a:p>
            <a:pPr algn="ctr"/>
            <a:endParaRPr lang="en-GB" sz="2400" u="sng" dirty="0">
              <a:latin typeface="Comic Sans MS" panose="030F0702030302020204" pitchFamily="66" charset="0"/>
            </a:endParaRPr>
          </a:p>
          <a:p>
            <a:pPr algn="ctr"/>
            <a:r>
              <a:rPr lang="en-GB" sz="2400" u="sng" dirty="0">
                <a:latin typeface="Comic Sans MS" panose="030F0702030302020204" pitchFamily="66" charset="0"/>
              </a:rPr>
              <a:t>Failures of Wolsey</a:t>
            </a: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p:txBody>
      </p:sp>
    </p:spTree>
    <p:extLst>
      <p:ext uri="{BB962C8B-B14F-4D97-AF65-F5344CB8AC3E}">
        <p14:creationId xmlns:p14="http://schemas.microsoft.com/office/powerpoint/2010/main" val="195624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15" y="203760"/>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Overall, how successful were Wolsey’s reforms?</a:t>
            </a:r>
          </a:p>
        </p:txBody>
      </p:sp>
      <p:sp>
        <p:nvSpPr>
          <p:cNvPr id="3" name="Content Placeholder 2"/>
          <p:cNvSpPr>
            <a:spLocks noGrp="1"/>
          </p:cNvSpPr>
          <p:nvPr>
            <p:ph idx="1"/>
          </p:nvPr>
        </p:nvSpPr>
        <p:spPr>
          <a:xfrm>
            <a:off x="340658" y="1266228"/>
            <a:ext cx="11360075" cy="4351338"/>
          </a:xfrm>
          <a:solidFill>
            <a:schemeClr val="accent4">
              <a:lumMod val="60000"/>
              <a:lumOff val="40000"/>
            </a:schemeClr>
          </a:solidFill>
        </p:spPr>
        <p:txBody>
          <a:bodyPr/>
          <a:lstStyle/>
          <a:p>
            <a:pPr marL="0" indent="0">
              <a:buNone/>
            </a:pPr>
            <a:r>
              <a:rPr lang="en-GB" dirty="0">
                <a:latin typeface="Comic Sans MS" panose="030F0702030302020204" pitchFamily="66" charset="0"/>
              </a:rPr>
              <a:t>Enclosures?</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Justice?</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The Eltham Ordinances?</a:t>
            </a:r>
          </a:p>
          <a:p>
            <a:pPr marL="0" indent="0">
              <a:buNone/>
            </a:pPr>
            <a:endParaRPr lang="en-GB" dirty="0">
              <a:latin typeface="Comic Sans MS" panose="030F0702030302020204" pitchFamily="66" charset="0"/>
            </a:endParaRPr>
          </a:p>
          <a:p>
            <a:pPr marL="0" indent="0">
              <a:buNone/>
            </a:pPr>
            <a:r>
              <a:rPr lang="en-GB">
                <a:latin typeface="Comic Sans MS" panose="030F0702030302020204" pitchFamily="66" charset="0"/>
              </a:rPr>
              <a:t>Finance?</a:t>
            </a: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891964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784" y="419725"/>
            <a:ext cx="11370949" cy="5996065"/>
          </a:xfrm>
          <a:solidFill>
            <a:schemeClr val="accent4">
              <a:lumMod val="60000"/>
              <a:lumOff val="40000"/>
            </a:schemeClr>
          </a:solidFill>
        </p:spPr>
        <p:txBody>
          <a:bodyPr>
            <a:normAutofit/>
          </a:bodyPr>
          <a:lstStyle/>
          <a:p>
            <a:pPr marL="0" indent="0" algn="ctr">
              <a:buNone/>
            </a:pPr>
            <a:r>
              <a:rPr lang="en-GB" dirty="0">
                <a:latin typeface="Comic Sans MS" panose="030F0702030302020204" pitchFamily="66" charset="0"/>
              </a:rPr>
              <a:t>Wolsey’s reform had mixed outcomes.</a:t>
            </a:r>
          </a:p>
          <a:p>
            <a:pPr marL="0" indent="0" algn="ctr">
              <a:buNone/>
            </a:pPr>
            <a:endParaRPr lang="en-GB" dirty="0">
              <a:latin typeface="Comic Sans MS" panose="030F0702030302020204" pitchFamily="66" charset="0"/>
            </a:endParaRPr>
          </a:p>
          <a:p>
            <a:pPr marL="0" indent="0" algn="ctr">
              <a:buNone/>
            </a:pPr>
            <a:r>
              <a:rPr lang="en-GB" dirty="0">
                <a:latin typeface="Comic Sans MS" panose="030F0702030302020204" pitchFamily="66" charset="0"/>
              </a:rPr>
              <a:t>Some were not successful and led to more enemies for Wolsey, especially the nobles and landowners.</a:t>
            </a:r>
          </a:p>
          <a:p>
            <a:pPr marL="0" indent="0" algn="ctr">
              <a:buNone/>
            </a:pPr>
            <a:endParaRPr lang="en-GB" dirty="0">
              <a:latin typeface="Comic Sans MS" panose="030F0702030302020204" pitchFamily="66" charset="0"/>
            </a:endParaRPr>
          </a:p>
          <a:p>
            <a:pPr marL="0" indent="0" algn="ctr">
              <a:buNone/>
            </a:pPr>
            <a:r>
              <a:rPr lang="en-GB" dirty="0">
                <a:latin typeface="Comic Sans MS" panose="030F0702030302020204" pitchFamily="66" charset="0"/>
              </a:rPr>
              <a:t>His taxes did raise a lot of money, but could still not keep up with Henry’s spending. Around £1.4 million was spent on fighting wars between 1511 and 1525. </a:t>
            </a:r>
          </a:p>
          <a:p>
            <a:pPr marL="0" indent="0" algn="ctr">
              <a:buNone/>
            </a:pPr>
            <a:endParaRPr lang="en-GB" dirty="0">
              <a:latin typeface="Comic Sans MS" panose="030F0702030302020204" pitchFamily="66" charset="0"/>
            </a:endParaRPr>
          </a:p>
          <a:p>
            <a:pPr marL="0" indent="0" algn="ctr">
              <a:buNone/>
            </a:pPr>
            <a:r>
              <a:rPr lang="en-GB" dirty="0">
                <a:latin typeface="Comic Sans MS" panose="030F0702030302020204" pitchFamily="66" charset="0"/>
              </a:rPr>
              <a:t>Also, the heavy rate of taxation was very unpopular. </a:t>
            </a:r>
          </a:p>
        </p:txBody>
      </p:sp>
    </p:spTree>
    <p:extLst>
      <p:ext uri="{BB962C8B-B14F-4D97-AF65-F5344CB8AC3E}">
        <p14:creationId xmlns:p14="http://schemas.microsoft.com/office/powerpoint/2010/main" val="2488768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15" y="203760"/>
            <a:ext cx="11844170" cy="656851"/>
          </a:xfrm>
          <a:solidFill>
            <a:schemeClr val="accent1">
              <a:lumMod val="40000"/>
              <a:lumOff val="60000"/>
            </a:schemeClr>
          </a:solidFill>
        </p:spPr>
        <p:txBody>
          <a:bodyPr>
            <a:noAutofit/>
          </a:bodyPr>
          <a:lstStyle/>
          <a:p>
            <a:pPr algn="ctr"/>
            <a:r>
              <a:rPr lang="en-GB" sz="2600" u="sng" dirty="0">
                <a:latin typeface="Comic Sans MS" panose="030F0702030302020204" pitchFamily="66" charset="0"/>
              </a:rPr>
              <a:t>Describe two features of the </a:t>
            </a:r>
            <a:r>
              <a:rPr lang="en-GB" sz="2600" u="sng">
                <a:latin typeface="Comic Sans MS" panose="030F0702030302020204" pitchFamily="66" charset="0"/>
              </a:rPr>
              <a:t>Eltham Ordinances 1526. </a:t>
            </a:r>
            <a:r>
              <a:rPr lang="en-GB" sz="2600" u="sng" dirty="0">
                <a:latin typeface="Comic Sans MS" panose="030F0702030302020204" pitchFamily="66" charset="0"/>
              </a:rPr>
              <a:t>(4 marks)</a:t>
            </a:r>
          </a:p>
        </p:txBody>
      </p:sp>
      <p:sp>
        <p:nvSpPr>
          <p:cNvPr id="3" name="Content Placeholder 2"/>
          <p:cNvSpPr>
            <a:spLocks noGrp="1"/>
          </p:cNvSpPr>
          <p:nvPr>
            <p:ph idx="1"/>
          </p:nvPr>
        </p:nvSpPr>
        <p:spPr>
          <a:xfrm>
            <a:off x="434898" y="1266228"/>
            <a:ext cx="11006253" cy="4655070"/>
          </a:xfrm>
          <a:solidFill>
            <a:schemeClr val="accent4">
              <a:lumMod val="60000"/>
              <a:lumOff val="40000"/>
            </a:schemeClr>
          </a:solidFill>
        </p:spPr>
        <p:txBody>
          <a:bodyPr>
            <a:normAutofit fontScale="92500" lnSpcReduction="20000"/>
          </a:bodyPr>
          <a:lstStyle/>
          <a:p>
            <a:pPr marL="0" indent="0">
              <a:buNone/>
            </a:pPr>
            <a:r>
              <a:rPr lang="en-GB" dirty="0">
                <a:latin typeface="Comic Sans MS" panose="030F0702030302020204" pitchFamily="66" charset="0"/>
              </a:rPr>
              <a:t>Feature 1</a:t>
            </a:r>
          </a:p>
          <a:p>
            <a:pPr marL="0" indent="0">
              <a:buNone/>
            </a:pPr>
            <a:r>
              <a:rPr lang="en-GB" dirty="0">
                <a:latin typeface="Comic Sans MS" panose="030F0702030302020204" pitchFamily="66" charset="0"/>
              </a:rPr>
              <a:t>……………………………………………………………………………………………………………………………….</a:t>
            </a:r>
          </a:p>
          <a:p>
            <a:pPr marL="0" indent="0">
              <a:buNone/>
            </a:pPr>
            <a:r>
              <a:rPr lang="en-GB" dirty="0">
                <a:latin typeface="Comic Sans MS" panose="030F0702030302020204" pitchFamily="66" charset="0"/>
              </a:rPr>
              <a:t>……………………………………………………………………………………………………………………………….</a:t>
            </a:r>
          </a:p>
          <a:p>
            <a:pPr marL="0" indent="0">
              <a:buNone/>
            </a:pPr>
            <a:r>
              <a:rPr lang="en-GB" dirty="0">
                <a:latin typeface="Comic Sans MS" panose="030F0702030302020204" pitchFamily="66" charset="0"/>
              </a:rPr>
              <a:t>……………………………………………………………………………………………………………………………….</a:t>
            </a:r>
          </a:p>
          <a:p>
            <a:pPr marL="0" indent="0">
              <a:buNone/>
            </a:pPr>
            <a:r>
              <a:rPr lang="en-GB" dirty="0">
                <a:latin typeface="Comic Sans MS" panose="030F0702030302020204" pitchFamily="66" charset="0"/>
              </a:rPr>
              <a:t>……………………………………………………………………………………………………………………………….</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Feature 2</a:t>
            </a:r>
          </a:p>
          <a:p>
            <a:pPr marL="0" indent="0">
              <a:buNone/>
            </a:pPr>
            <a:r>
              <a:rPr lang="en-GB" dirty="0">
                <a:latin typeface="Comic Sans MS" panose="030F0702030302020204" pitchFamily="66" charset="0"/>
              </a:rPr>
              <a:t>……………………………………………………………………………………………………………………………….</a:t>
            </a:r>
          </a:p>
          <a:p>
            <a:pPr marL="0" indent="0">
              <a:buNone/>
            </a:pPr>
            <a:r>
              <a:rPr lang="en-GB" dirty="0">
                <a:latin typeface="Comic Sans MS" panose="030F0702030302020204" pitchFamily="66" charset="0"/>
              </a:rPr>
              <a:t>……………………………………………………………………………………………………………………………….</a:t>
            </a:r>
          </a:p>
          <a:p>
            <a:pPr marL="0" indent="0">
              <a:buNone/>
            </a:pPr>
            <a:r>
              <a:rPr lang="en-GB" dirty="0">
                <a:latin typeface="Comic Sans MS" panose="030F0702030302020204" pitchFamily="66" charset="0"/>
              </a:rPr>
              <a:t>……………………………………………………………………………………………………………………………….</a:t>
            </a:r>
          </a:p>
          <a:p>
            <a:pPr marL="0" indent="0">
              <a:buNone/>
            </a:pPr>
            <a:r>
              <a:rPr lang="en-GB" dirty="0">
                <a:latin typeface="Comic Sans MS" panose="030F0702030302020204" pitchFamily="66" charset="0"/>
              </a:rPr>
              <a:t>……………………………………………………………………………………………………………………………….</a:t>
            </a: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385100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3">
            <a:extLst>
              <a:ext uri="{FF2B5EF4-FFF2-40B4-BE49-F238E27FC236}">
                <a16:creationId xmlns:a16="http://schemas.microsoft.com/office/drawing/2014/main" id="{8C222100-3752-4A21-8B60-6E96E42D3F5F}"/>
              </a:ext>
            </a:extLst>
          </p:cNvPr>
          <p:cNvSpPr txBox="1">
            <a:spLocks noChangeArrowheads="1"/>
          </p:cNvSpPr>
          <p:nvPr/>
        </p:nvSpPr>
        <p:spPr bwMode="auto">
          <a:xfrm>
            <a:off x="1021055" y="112751"/>
            <a:ext cx="10149890" cy="584775"/>
          </a:xfrm>
          <a:prstGeom prst="rect">
            <a:avLst/>
          </a:prstGeom>
          <a:solidFill>
            <a:schemeClr val="accent1">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32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Wolsey’s reforms</a:t>
            </a:r>
          </a:p>
        </p:txBody>
      </p:sp>
      <p:sp>
        <p:nvSpPr>
          <p:cNvPr id="4100" name="Subtitle 2">
            <a:extLst>
              <a:ext uri="{FF2B5EF4-FFF2-40B4-BE49-F238E27FC236}">
                <a16:creationId xmlns:a16="http://schemas.microsoft.com/office/drawing/2014/main" id="{E452F292-543A-4B08-9C9C-26A42AB2EF1C}"/>
              </a:ext>
            </a:extLst>
          </p:cNvPr>
          <p:cNvSpPr txBox="1">
            <a:spLocks/>
          </p:cNvSpPr>
          <p:nvPr/>
        </p:nvSpPr>
        <p:spPr bwMode="auto">
          <a:xfrm>
            <a:off x="32164" y="5683348"/>
            <a:ext cx="12159835" cy="1174652"/>
          </a:xfrm>
          <a:prstGeom prst="rect">
            <a:avLst/>
          </a:prstGeom>
          <a:solidFill>
            <a:srgbClr val="FFC000"/>
          </a:solidFill>
          <a:ln>
            <a:noFill/>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a:spcBef>
                <a:spcPct val="20000"/>
              </a:spcBef>
              <a:buChar char="•"/>
              <a:defRPr sz="2400">
                <a:solidFill>
                  <a:schemeClr val="tx1"/>
                </a:solidFill>
                <a:latin typeface="Arial" panose="020B0604020202020204" pitchFamily="34" charset="0"/>
                <a:cs typeface="Arial" panose="020B0604020202020204" pitchFamily="34" charset="0"/>
              </a:defRPr>
            </a:lvl3pPr>
            <a:lvl4pPr>
              <a:spcBef>
                <a:spcPct val="20000"/>
              </a:spcBef>
              <a:buChar char="–"/>
              <a:defRPr sz="2000">
                <a:solidFill>
                  <a:schemeClr val="tx1"/>
                </a:solidFill>
                <a:latin typeface="Arial" panose="020B0604020202020204" pitchFamily="34" charset="0"/>
                <a:cs typeface="Arial" panose="020B0604020202020204" pitchFamily="34" charset="0"/>
              </a:defRPr>
            </a:lvl4pPr>
            <a:lvl5pPr>
              <a:spcBef>
                <a:spcPct val="20000"/>
              </a:spcBef>
              <a:buChar char="»"/>
              <a:defRPr sz="2000">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Learning Objective</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I will be able to describe the different reforms made by Wolsey.</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I will be able to evaluate the success of each reform.</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a:t>
            </a:r>
            <a:endParaRPr kumimoji="0" lang="en-GB"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4D5F8F6-7213-4DAE-9939-07356CB713FC}"/>
              </a:ext>
            </a:extLst>
          </p:cNvPr>
          <p:cNvSpPr txBox="1"/>
          <p:nvPr/>
        </p:nvSpPr>
        <p:spPr>
          <a:xfrm>
            <a:off x="225083" y="1112945"/>
            <a:ext cx="11732455" cy="4154984"/>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Recap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 </a:t>
            </a:r>
            <a:r>
              <a:rPr lang="en-GB" sz="2200" dirty="0">
                <a:solidFill>
                  <a:prstClr val="black"/>
                </a:solidFill>
                <a:latin typeface="Comic Sans MS" panose="030F0702030302020204" pitchFamily="66" charset="0"/>
              </a:rPr>
              <a:t>What were England’s biggest traded?</a:t>
            </a:r>
            <a:endPar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solidFill>
                  <a:prstClr val="black"/>
                </a:solidFill>
                <a:latin typeface="Comic Sans MS" panose="030F0702030302020204" pitchFamily="66" charset="0"/>
              </a:rPr>
              <a:t>Wool and cloth</a:t>
            </a:r>
            <a:r>
              <a:rPr kumimoji="0" lang="en-GB"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 </a:t>
            </a:r>
            <a:r>
              <a:rPr lang="en-GB" sz="2200" dirty="0">
                <a:solidFill>
                  <a:prstClr val="black"/>
                </a:solidFill>
                <a:latin typeface="Comic Sans MS" panose="030F0702030302020204" pitchFamily="66" charset="0"/>
              </a:rPr>
              <a:t>What / who helped Henry rule</a:t>
            </a: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solidFill>
                  <a:prstClr val="black"/>
                </a:solidFill>
                <a:latin typeface="Comic Sans MS" panose="030F0702030302020204" pitchFamily="66" charset="0"/>
              </a:rPr>
              <a:t>The Royal Council, Privy Chamber and a chief minister</a:t>
            </a:r>
            <a:r>
              <a:rPr kumimoji="0" lang="en-GB"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 What did Henry need to have to secure his kingdom after he died?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solidFill>
                  <a:prstClr val="black"/>
                </a:solidFill>
                <a:latin typeface="Comic Sans MS" panose="030F0702030302020204" pitchFamily="66" charset="0"/>
              </a:rPr>
              <a:t>A male heir</a:t>
            </a:r>
            <a:r>
              <a:rPr kumimoji="0" lang="en-GB"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4. </a:t>
            </a:r>
            <a:r>
              <a:rPr lang="en-GB" sz="2200" dirty="0">
                <a:solidFill>
                  <a:prstClr val="black"/>
                </a:solidFill>
                <a:latin typeface="Comic Sans MS" panose="030F0702030302020204" pitchFamily="66" charset="0"/>
              </a:rPr>
              <a:t>Henry aimed to win back lands lost in what country?</a:t>
            </a:r>
            <a:endPar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France.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5. </a:t>
            </a:r>
            <a:r>
              <a:rPr lang="en-GB" sz="2200" dirty="0">
                <a:solidFill>
                  <a:prstClr val="black"/>
                </a:solidFill>
                <a:latin typeface="Comic Sans MS" panose="030F0702030302020204" pitchFamily="66" charset="0"/>
              </a:rPr>
              <a:t>Who was Henry’s first chief minister</a:t>
            </a:r>
            <a:r>
              <a:rPr kumimoji="0" lang="en-GB"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solidFill>
                  <a:prstClr val="black"/>
                </a:solidFill>
                <a:latin typeface="Comic Sans MS" panose="030F0702030302020204" pitchFamily="66" charset="0"/>
              </a:rPr>
              <a:t>Wolsey</a:t>
            </a:r>
            <a:r>
              <a:rPr kumimoji="0" lang="en-GB"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3162649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07316" y="767800"/>
            <a:ext cx="4572000" cy="584775"/>
          </a:xfrm>
          <a:prstGeom prst="rect">
            <a:avLst/>
          </a:prstGeom>
        </p:spPr>
        <p:txBody>
          <a:bodyPr>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p:cNvSpPr txBox="1">
            <a:spLocks/>
          </p:cNvSpPr>
          <p:nvPr/>
        </p:nvSpPr>
        <p:spPr>
          <a:xfrm>
            <a:off x="2336732" y="1988840"/>
            <a:ext cx="770485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endParaRPr>
          </a:p>
        </p:txBody>
      </p:sp>
      <p:cxnSp>
        <p:nvCxnSpPr>
          <p:cNvPr id="10" name="Straight Connector 9"/>
          <p:cNvCxnSpPr/>
          <p:nvPr/>
        </p:nvCxnSpPr>
        <p:spPr>
          <a:xfrm>
            <a:off x="2086132" y="5973581"/>
            <a:ext cx="8042223" cy="7496"/>
          </a:xfrm>
          <a:prstGeom prst="line">
            <a:avLst/>
          </a:prstGeom>
          <a:ln w="31750">
            <a:solidFill>
              <a:srgbClr val="00A84F"/>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6132" y="6101654"/>
            <a:ext cx="7560945" cy="540068"/>
          </a:xfrm>
          <a:prstGeom prst="rect">
            <a:avLst/>
          </a:prstGeom>
        </p:spPr>
      </p:pic>
      <p:sp>
        <p:nvSpPr>
          <p:cNvPr id="3" name="Title 2"/>
          <p:cNvSpPr>
            <a:spLocks noGrp="1"/>
          </p:cNvSpPr>
          <p:nvPr>
            <p:ph type="title"/>
          </p:nvPr>
        </p:nvSpPr>
        <p:spPr/>
        <p:txBody>
          <a:bodyPr/>
          <a:lstStyle/>
          <a:p>
            <a:endParaRPr lang="en-GB"/>
          </a:p>
        </p:txBody>
      </p:sp>
      <p:grpSp>
        <p:nvGrpSpPr>
          <p:cNvPr id="21" name="Group 20"/>
          <p:cNvGrpSpPr/>
          <p:nvPr/>
        </p:nvGrpSpPr>
        <p:grpSpPr>
          <a:xfrm>
            <a:off x="1703512" y="274639"/>
            <a:ext cx="8555886" cy="5356761"/>
            <a:chOff x="179512" y="274638"/>
            <a:chExt cx="8555886" cy="5356761"/>
          </a:xfrm>
        </p:grpSpPr>
        <p:sp>
          <p:nvSpPr>
            <p:cNvPr id="4" name="Rounded Rectangle 3"/>
            <p:cNvSpPr/>
            <p:nvPr/>
          </p:nvSpPr>
          <p:spPr>
            <a:xfrm>
              <a:off x="179512" y="274638"/>
              <a:ext cx="2376264" cy="1426170"/>
            </a:xfrm>
            <a:prstGeom prst="roundRect">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a:ea typeface="+mn-ea"/>
                  <a:cs typeface="+mn-cs"/>
                </a:rPr>
                <a:t>Read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Infer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ounded Rectangle 5"/>
            <p:cNvSpPr/>
            <p:nvPr/>
          </p:nvSpPr>
          <p:spPr>
            <a:xfrm>
              <a:off x="3910862" y="274638"/>
              <a:ext cx="4824536" cy="151216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a:ea typeface="+mn-ea"/>
                  <a:cs typeface="+mn-cs"/>
                </a:rPr>
                <a:t>Define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Deduce or conclude (something) from evidence and reasoning.</a:t>
              </a: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p:txBody>
        </p:sp>
        <p:sp>
          <p:nvSpPr>
            <p:cNvPr id="12" name="Rounded Rectangle 11"/>
            <p:cNvSpPr/>
            <p:nvPr/>
          </p:nvSpPr>
          <p:spPr>
            <a:xfrm>
              <a:off x="5635671" y="2355399"/>
              <a:ext cx="3096250" cy="14207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What can you infer from the 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p:txBody>
        </p:sp>
        <p:sp>
          <p:nvSpPr>
            <p:cNvPr id="13" name="Rounded Rectangle 12"/>
            <p:cNvSpPr/>
            <p:nvPr/>
          </p:nvSpPr>
          <p:spPr>
            <a:xfrm>
              <a:off x="2831528" y="4375466"/>
              <a:ext cx="3204356" cy="1255933"/>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a:ea typeface="+mn-ea"/>
                  <a:cs typeface="+mn-cs"/>
                </a:rPr>
                <a:t>Link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Deduce, reason, work out, conclude.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p:txBody>
        </p:sp>
        <p:sp>
          <p:nvSpPr>
            <p:cNvPr id="14" name="Rounded Rectangle 13"/>
            <p:cNvSpPr/>
            <p:nvPr/>
          </p:nvSpPr>
          <p:spPr>
            <a:xfrm>
              <a:off x="523742" y="2294350"/>
              <a:ext cx="3529871" cy="148178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a:ea typeface="+mn-ea"/>
                  <a:cs typeface="+mn-cs"/>
                </a:rPr>
                <a:t>Deconstruct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Late 15th century (in the sense ‘bring about, inflict’): from Latin </a:t>
              </a:r>
              <a:r>
                <a:rPr kumimoji="0" lang="en-GB" sz="1800" b="0" i="1" u="none" strike="noStrike" kern="1200" cap="none" spc="0" normalizeH="0" baseline="0" noProof="0" dirty="0" err="1">
                  <a:ln>
                    <a:noFill/>
                  </a:ln>
                  <a:solidFill>
                    <a:prstClr val="black"/>
                  </a:solidFill>
                  <a:effectLst/>
                  <a:uLnTx/>
                  <a:uFillTx/>
                  <a:latin typeface="Calibri"/>
                  <a:ea typeface="+mn-ea"/>
                  <a:cs typeface="+mn-cs"/>
                </a:rPr>
                <a:t>inferre</a:t>
              </a:r>
              <a:r>
                <a:rPr kumimoji="0" lang="en-GB" sz="1800" b="0" i="0" u="none" strike="noStrike" kern="1200" cap="none" spc="0" normalizeH="0" baseline="0" noProof="0" dirty="0">
                  <a:ln>
                    <a:noFill/>
                  </a:ln>
                  <a:solidFill>
                    <a:prstClr val="black"/>
                  </a:solidFill>
                  <a:effectLst/>
                  <a:uLnTx/>
                  <a:uFillTx/>
                  <a:latin typeface="Calibri"/>
                  <a:ea typeface="+mn-ea"/>
                  <a:cs typeface="+mn-cs"/>
                </a:rPr>
                <a:t> ‘bring in, bring about’ (in medieval Latin ‘deduce’).</a:t>
              </a: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p:txBody>
        </p:sp>
        <p:cxnSp>
          <p:nvCxnSpPr>
            <p:cNvPr id="16" name="Straight Arrow Connector 15"/>
            <p:cNvCxnSpPr>
              <a:stCxn id="4" idx="3"/>
            </p:cNvCxnSpPr>
            <p:nvPr/>
          </p:nvCxnSpPr>
          <p:spPr>
            <a:xfrm>
              <a:off x="2555776" y="987723"/>
              <a:ext cx="144629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4"/>
            <a:stretch>
              <a:fillRect/>
            </a:stretch>
          </p:blipFill>
          <p:spPr>
            <a:xfrm rot="10800000">
              <a:off x="3779912" y="2703544"/>
              <a:ext cx="1829736" cy="481626"/>
            </a:xfrm>
            <a:prstGeom prst="rect">
              <a:avLst/>
            </a:prstGeom>
          </p:spPr>
        </p:pic>
        <p:pic>
          <p:nvPicPr>
            <p:cNvPr id="22" name="Picture 21"/>
            <p:cNvPicPr>
              <a:picLocks noChangeAspect="1"/>
            </p:cNvPicPr>
            <p:nvPr/>
          </p:nvPicPr>
          <p:blipFill>
            <a:blip r:embed="rId4"/>
            <a:stretch>
              <a:fillRect/>
            </a:stretch>
          </p:blipFill>
          <p:spPr>
            <a:xfrm rot="1784590">
              <a:off x="1402972" y="4061518"/>
              <a:ext cx="1829736" cy="481626"/>
            </a:xfrm>
            <a:prstGeom prst="rect">
              <a:avLst/>
            </a:prstGeom>
          </p:spPr>
        </p:pic>
      </p:grpSp>
    </p:spTree>
    <p:extLst>
      <p:ext uri="{BB962C8B-B14F-4D97-AF65-F5344CB8AC3E}">
        <p14:creationId xmlns:p14="http://schemas.microsoft.com/office/powerpoint/2010/main" val="78270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837"/>
            <a:ext cx="10515600" cy="718086"/>
          </a:xfrm>
          <a:solidFill>
            <a:schemeClr val="accent1">
              <a:lumMod val="40000"/>
              <a:lumOff val="60000"/>
            </a:schemeClr>
          </a:solidFill>
        </p:spPr>
        <p:txBody>
          <a:bodyPr>
            <a:normAutofit/>
          </a:bodyPr>
          <a:lstStyle/>
          <a:p>
            <a:pPr algn="ctr"/>
            <a:r>
              <a:rPr lang="en-GB" sz="3200" dirty="0">
                <a:latin typeface="Comic Sans MS" panose="030F0702030302020204" pitchFamily="66" charset="0"/>
              </a:rPr>
              <a:t>Glossary: Key words and terms</a:t>
            </a:r>
          </a:p>
        </p:txBody>
      </p:sp>
      <p:sp>
        <p:nvSpPr>
          <p:cNvPr id="3" name="Content Placeholder 2"/>
          <p:cNvSpPr>
            <a:spLocks noGrp="1"/>
          </p:cNvSpPr>
          <p:nvPr>
            <p:ph idx="1"/>
          </p:nvPr>
        </p:nvSpPr>
        <p:spPr>
          <a:xfrm>
            <a:off x="3072156" y="1594848"/>
            <a:ext cx="8931611" cy="4729272"/>
          </a:xfrm>
        </p:spPr>
        <p:txBody>
          <a:bodyPr>
            <a:noAutofit/>
          </a:bodyPr>
          <a:lstStyle/>
          <a:p>
            <a:r>
              <a:rPr lang="en-GB" sz="2400" b="1" dirty="0">
                <a:latin typeface="Comic Sans MS" panose="030F0702030302020204" pitchFamily="66" charset="0"/>
              </a:rPr>
              <a:t>Moveable goods – </a:t>
            </a:r>
            <a:r>
              <a:rPr lang="en-GB" sz="2400" dirty="0">
                <a:latin typeface="Comic Sans MS" panose="030F0702030302020204" pitchFamily="66" charset="0"/>
              </a:rPr>
              <a:t>Possessions that could be moved from one location to another, such as furniture, household items and livestock. Land and buildings were not moveable, and so did not count under the value of moveable goods.</a:t>
            </a:r>
          </a:p>
          <a:p>
            <a:endParaRPr lang="en-GB" sz="2400" dirty="0">
              <a:latin typeface="Comic Sans MS" panose="030F0702030302020204" pitchFamily="66" charset="0"/>
            </a:endParaRPr>
          </a:p>
          <a:p>
            <a:r>
              <a:rPr lang="en-GB" sz="2400" b="1" dirty="0">
                <a:latin typeface="Comic Sans MS" panose="030F0702030302020204" pitchFamily="66" charset="0"/>
              </a:rPr>
              <a:t>Enclosures</a:t>
            </a:r>
            <a:r>
              <a:rPr lang="en-GB" sz="2400" dirty="0">
                <a:latin typeface="Comic Sans MS" panose="030F0702030302020204" pitchFamily="66" charset="0"/>
              </a:rPr>
              <a:t> – Areas of private land that were fenced off for private use. This was often taken from common lands.</a:t>
            </a:r>
          </a:p>
        </p:txBody>
      </p:sp>
      <p:pic>
        <p:nvPicPr>
          <p:cNvPr id="4" name="Picture 3">
            <a:extLst>
              <a:ext uri="{FF2B5EF4-FFF2-40B4-BE49-F238E27FC236}">
                <a16:creationId xmlns:a16="http://schemas.microsoft.com/office/drawing/2014/main" id="{51A7DCCF-ED8D-4DDF-95AC-7DDE8386F31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1379734"/>
            <a:ext cx="3048355" cy="4689776"/>
          </a:xfrm>
          <a:prstGeom prst="rect">
            <a:avLst/>
          </a:prstGeom>
        </p:spPr>
      </p:pic>
    </p:spTree>
    <p:extLst>
      <p:ext uri="{BB962C8B-B14F-4D97-AF65-F5344CB8AC3E}">
        <p14:creationId xmlns:p14="http://schemas.microsoft.com/office/powerpoint/2010/main" val="942184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6" y="81096"/>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Wolsey’s reforms</a:t>
            </a:r>
          </a:p>
        </p:txBody>
      </p:sp>
      <p:sp>
        <p:nvSpPr>
          <p:cNvPr id="3" name="Content Placeholder 2"/>
          <p:cNvSpPr>
            <a:spLocks noGrp="1"/>
          </p:cNvSpPr>
          <p:nvPr>
            <p:ph idx="1"/>
          </p:nvPr>
        </p:nvSpPr>
        <p:spPr>
          <a:xfrm>
            <a:off x="173916" y="1154714"/>
            <a:ext cx="8012142" cy="5502563"/>
          </a:xfrm>
          <a:solidFill>
            <a:schemeClr val="accent4">
              <a:lumMod val="60000"/>
              <a:lumOff val="40000"/>
            </a:schemeClr>
          </a:solidFill>
        </p:spPr>
        <p:txBody>
          <a:bodyPr>
            <a:noAutofit/>
          </a:bodyPr>
          <a:lstStyle/>
          <a:p>
            <a:pPr marL="0" indent="0">
              <a:buNone/>
            </a:pPr>
            <a:r>
              <a:rPr lang="en-GB" sz="2400" dirty="0">
                <a:latin typeface="Comic Sans MS" panose="030F0702030302020204" pitchFamily="66" charset="0"/>
              </a:rPr>
              <a:t>Wolsey carried out a series of important reforms, including laws against enclosure and the reform of the finance and justice systems.</a:t>
            </a: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rPr>
              <a:t>He also complied the Eltham Ordinances, which suggested reforms to the Royal Household. </a:t>
            </a: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rPr>
              <a:t>Not all of Wolsey’s reforms were popular. Some created powerful enemies for him and some were not very successful.</a:t>
            </a:r>
          </a:p>
        </p:txBody>
      </p:sp>
      <p:pic>
        <p:nvPicPr>
          <p:cNvPr id="7" name="Picture 6">
            <a:extLst>
              <a:ext uri="{FF2B5EF4-FFF2-40B4-BE49-F238E27FC236}">
                <a16:creationId xmlns:a16="http://schemas.microsoft.com/office/drawing/2014/main" id="{FBA2D632-1716-479E-92C3-D3C02013A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415" y="1154715"/>
            <a:ext cx="3473669" cy="5502562"/>
          </a:xfrm>
          <a:prstGeom prst="rect">
            <a:avLst/>
          </a:prstGeom>
        </p:spPr>
      </p:pic>
    </p:spTree>
    <p:extLst>
      <p:ext uri="{BB962C8B-B14F-4D97-AF65-F5344CB8AC3E}">
        <p14:creationId xmlns:p14="http://schemas.microsoft.com/office/powerpoint/2010/main" val="1529467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15" y="131188"/>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Enclosures</a:t>
            </a:r>
          </a:p>
        </p:txBody>
      </p:sp>
      <p:sp>
        <p:nvSpPr>
          <p:cNvPr id="3" name="Content Placeholder 2"/>
          <p:cNvSpPr>
            <a:spLocks noGrp="1"/>
          </p:cNvSpPr>
          <p:nvPr>
            <p:ph idx="1"/>
          </p:nvPr>
        </p:nvSpPr>
        <p:spPr>
          <a:xfrm>
            <a:off x="173915" y="975942"/>
            <a:ext cx="8933971" cy="5192629"/>
          </a:xfrm>
          <a:solidFill>
            <a:schemeClr val="accent4">
              <a:lumMod val="60000"/>
              <a:lumOff val="40000"/>
            </a:schemeClr>
          </a:solidFill>
        </p:spPr>
        <p:txBody>
          <a:bodyPr>
            <a:normAutofit/>
          </a:bodyPr>
          <a:lstStyle/>
          <a:p>
            <a:pPr marL="0" indent="0">
              <a:buNone/>
            </a:pPr>
            <a:r>
              <a:rPr lang="en-GB" dirty="0">
                <a:latin typeface="Comic Sans MS" panose="030F0702030302020204" pitchFamily="66" charset="0"/>
              </a:rPr>
              <a:t>Enclosures - using fences to divide land into fields.</a:t>
            </a:r>
          </a:p>
          <a:p>
            <a:pPr marL="0" indent="0">
              <a:buNone/>
            </a:pPr>
            <a:r>
              <a:rPr lang="en-GB" dirty="0">
                <a:latin typeface="Comic Sans MS" panose="030F0702030302020204" pitchFamily="66" charset="0"/>
              </a:rPr>
              <a:t>This reduced the land available to the poor who used it to graze their animals.</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Wolsey set up an inquiry to investigate the enclosures and to try and reduce its effect on the poor. 260 court cases brought against landowners.</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This achieved very little and enclosures continued. </a:t>
            </a:r>
          </a:p>
          <a:p>
            <a:pPr marL="0" indent="0">
              <a:buNone/>
            </a:pPr>
            <a:r>
              <a:rPr lang="en-GB" dirty="0">
                <a:latin typeface="Comic Sans MS" panose="030F0702030302020204" pitchFamily="66" charset="0"/>
              </a:rPr>
              <a:t>Angered many landowners, creating enemies for Wolsey.</a:t>
            </a:r>
          </a:p>
        </p:txBody>
      </p:sp>
      <p:pic>
        <p:nvPicPr>
          <p:cNvPr id="4" name="Picture 3">
            <a:extLst>
              <a:ext uri="{FF2B5EF4-FFF2-40B4-BE49-F238E27FC236}">
                <a16:creationId xmlns:a16="http://schemas.microsoft.com/office/drawing/2014/main" id="{F0336463-14D5-40C1-AC43-BC70E9022422}"/>
              </a:ext>
            </a:extLst>
          </p:cNvPr>
          <p:cNvPicPr>
            <a:picLocks noChangeAspect="1"/>
          </p:cNvPicPr>
          <p:nvPr/>
        </p:nvPicPr>
        <p:blipFill>
          <a:blip r:embed="rId2"/>
          <a:stretch>
            <a:fillRect/>
          </a:stretch>
        </p:blipFill>
        <p:spPr>
          <a:xfrm>
            <a:off x="9535886" y="1554937"/>
            <a:ext cx="2482199" cy="4351338"/>
          </a:xfrm>
          <a:prstGeom prst="rect">
            <a:avLst/>
          </a:prstGeom>
        </p:spPr>
      </p:pic>
    </p:spTree>
    <p:extLst>
      <p:ext uri="{BB962C8B-B14F-4D97-AF65-F5344CB8AC3E}">
        <p14:creationId xmlns:p14="http://schemas.microsoft.com/office/powerpoint/2010/main" val="62669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15" y="56204"/>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Justice system</a:t>
            </a:r>
          </a:p>
        </p:txBody>
      </p:sp>
      <p:sp>
        <p:nvSpPr>
          <p:cNvPr id="3" name="Content Placeholder 2"/>
          <p:cNvSpPr>
            <a:spLocks noGrp="1"/>
          </p:cNvSpPr>
          <p:nvPr>
            <p:ph idx="1"/>
          </p:nvPr>
        </p:nvSpPr>
        <p:spPr>
          <a:xfrm>
            <a:off x="173915" y="946913"/>
            <a:ext cx="11844170" cy="5207143"/>
          </a:xfrm>
          <a:solidFill>
            <a:schemeClr val="accent4">
              <a:lumMod val="60000"/>
              <a:lumOff val="40000"/>
            </a:schemeClr>
          </a:solidFill>
        </p:spPr>
        <p:txBody>
          <a:bodyPr>
            <a:normAutofit/>
          </a:bodyPr>
          <a:lstStyle/>
          <a:p>
            <a:pPr marL="0" indent="0">
              <a:buNone/>
            </a:pPr>
            <a:r>
              <a:rPr lang="en-GB" dirty="0">
                <a:latin typeface="Comic Sans MS" panose="030F0702030302020204" pitchFamily="66" charset="0"/>
              </a:rPr>
              <a:t>Wolsey tried to create a fairer system of justice that made sure the rich were not above the law.</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Strengthened the Star Chamber – a royal court set up by Henry to give out justice.</a:t>
            </a:r>
          </a:p>
          <a:p>
            <a:pPr marL="0" indent="0">
              <a:buNone/>
            </a:pPr>
            <a:r>
              <a:rPr lang="en-GB" dirty="0">
                <a:latin typeface="Comic Sans MS" panose="030F0702030302020204" pitchFamily="66" charset="0"/>
              </a:rPr>
              <a:t>Encouraged the poor to bring cases to court.</a:t>
            </a:r>
          </a:p>
          <a:p>
            <a:pPr marL="0" indent="0">
              <a:buNone/>
            </a:pPr>
            <a:r>
              <a:rPr lang="en-GB" dirty="0">
                <a:latin typeface="Comic Sans MS" panose="030F0702030302020204" pitchFamily="66" charset="0"/>
              </a:rPr>
              <a:t>Increased the courts work rate (12 a year to 120 a year).</a:t>
            </a:r>
          </a:p>
          <a:p>
            <a:pPr marL="0" indent="0">
              <a:buNone/>
            </a:pPr>
            <a:r>
              <a:rPr lang="en-GB" dirty="0">
                <a:latin typeface="Comic Sans MS" panose="030F0702030302020204" pitchFamily="66" charset="0"/>
              </a:rPr>
              <a:t>Supported the cases of the poor against the rich and oversaw cases himself.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Limited success – a backlog of cases built up and very few resolved.</a:t>
            </a: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2490514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15" y="0"/>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The Eltham Ordinances 1526</a:t>
            </a:r>
          </a:p>
        </p:txBody>
      </p:sp>
      <p:sp>
        <p:nvSpPr>
          <p:cNvPr id="3" name="Content Placeholder 2"/>
          <p:cNvSpPr>
            <a:spLocks noGrp="1"/>
          </p:cNvSpPr>
          <p:nvPr>
            <p:ph idx="1"/>
          </p:nvPr>
        </p:nvSpPr>
        <p:spPr>
          <a:xfrm>
            <a:off x="173915" y="961428"/>
            <a:ext cx="11844169" cy="4351338"/>
          </a:xfrm>
          <a:solidFill>
            <a:schemeClr val="accent4">
              <a:lumMod val="60000"/>
              <a:lumOff val="40000"/>
            </a:schemeClr>
          </a:solidFill>
        </p:spPr>
        <p:txBody>
          <a:bodyPr/>
          <a:lstStyle/>
          <a:p>
            <a:pPr marL="0" indent="0">
              <a:buNone/>
            </a:pPr>
            <a:r>
              <a:rPr lang="en-GB" dirty="0">
                <a:latin typeface="Comic Sans MS" panose="030F0702030302020204" pitchFamily="66" charset="0"/>
              </a:rPr>
              <a:t>To tackle the misspending and bad management of the palaces Wolsey created a list of rules 79 chapters long. These included: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Cutting spending on meals and servants, sacking sick and unneeded servants, reducing the amount of money paid to people for expenses and reduced the Privy Chamber from 12 to 6.</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Mostly unsuccessful – did save money but he lost interest after he had reduced the size of the Privy Chamber. (his main aim).</a:t>
            </a:r>
          </a:p>
        </p:txBody>
      </p:sp>
    </p:spTree>
    <p:extLst>
      <p:ext uri="{BB962C8B-B14F-4D97-AF65-F5344CB8AC3E}">
        <p14:creationId xmlns:p14="http://schemas.microsoft.com/office/powerpoint/2010/main" val="2293540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14" y="53567"/>
            <a:ext cx="11844170" cy="656851"/>
          </a:xfrm>
          <a:solidFill>
            <a:schemeClr val="accent1">
              <a:lumMod val="40000"/>
              <a:lumOff val="60000"/>
            </a:schemeClr>
          </a:solidFill>
        </p:spPr>
        <p:txBody>
          <a:bodyPr>
            <a:normAutofit/>
          </a:bodyPr>
          <a:lstStyle/>
          <a:p>
            <a:pPr algn="ctr"/>
            <a:r>
              <a:rPr lang="en-GB" sz="3200" u="sng" dirty="0">
                <a:latin typeface="Comic Sans MS" panose="030F0702030302020204" pitchFamily="66" charset="0"/>
              </a:rPr>
              <a:t>Finance</a:t>
            </a:r>
          </a:p>
        </p:txBody>
      </p:sp>
      <p:sp>
        <p:nvSpPr>
          <p:cNvPr id="3" name="Content Placeholder 2"/>
          <p:cNvSpPr>
            <a:spLocks noGrp="1"/>
          </p:cNvSpPr>
          <p:nvPr>
            <p:ph idx="1"/>
          </p:nvPr>
        </p:nvSpPr>
        <p:spPr>
          <a:xfrm>
            <a:off x="173915" y="1013010"/>
            <a:ext cx="11844169" cy="5134572"/>
          </a:xfrm>
          <a:solidFill>
            <a:schemeClr val="accent4">
              <a:lumMod val="60000"/>
              <a:lumOff val="40000"/>
            </a:schemeClr>
          </a:solidFill>
        </p:spPr>
        <p:txBody>
          <a:bodyPr>
            <a:noAutofit/>
          </a:bodyPr>
          <a:lstStyle/>
          <a:p>
            <a:pPr marL="0" indent="0">
              <a:buNone/>
            </a:pPr>
            <a:r>
              <a:rPr lang="en-GB" sz="2600" dirty="0">
                <a:latin typeface="Comic Sans MS" panose="030F0702030302020204" pitchFamily="66" charset="0"/>
              </a:rPr>
              <a:t>Wolsey needed to raise money for Henry’s battles abroad. He used a combination of old and new taxation that raised a lot of money. </a:t>
            </a:r>
          </a:p>
          <a:p>
            <a:pPr marL="0" indent="0">
              <a:buNone/>
            </a:pPr>
            <a:endParaRPr lang="en-GB" sz="2600" dirty="0">
              <a:latin typeface="Comic Sans MS" panose="030F0702030302020204" pitchFamily="66" charset="0"/>
            </a:endParaRPr>
          </a:p>
          <a:p>
            <a:pPr marL="0" indent="0">
              <a:buNone/>
            </a:pPr>
            <a:r>
              <a:rPr lang="en-GB" sz="2600" b="1" dirty="0">
                <a:latin typeface="Comic Sans MS" panose="030F0702030302020204" pitchFamily="66" charset="0"/>
              </a:rPr>
              <a:t>Fifteenths and tenths </a:t>
            </a:r>
            <a:r>
              <a:rPr lang="en-GB" sz="2600" dirty="0">
                <a:latin typeface="Comic Sans MS" panose="030F0702030302020204" pitchFamily="66" charset="0"/>
              </a:rPr>
              <a:t>– were taxes on moveable goods. 1/15 of their value in rural areas and 1/10 of their value in urban areas.</a:t>
            </a:r>
          </a:p>
          <a:p>
            <a:pPr marL="0" indent="0">
              <a:buNone/>
            </a:pPr>
            <a:r>
              <a:rPr lang="en-GB" sz="2600" b="1" dirty="0">
                <a:latin typeface="Comic Sans MS" panose="030F0702030302020204" pitchFamily="66" charset="0"/>
              </a:rPr>
              <a:t>The Subsidy </a:t>
            </a:r>
            <a:r>
              <a:rPr lang="en-GB" sz="2600" dirty="0">
                <a:latin typeface="Comic Sans MS" panose="030F0702030302020204" pitchFamily="66" charset="0"/>
              </a:rPr>
              <a:t>– tax on income. The more you earned the more you paid.</a:t>
            </a:r>
          </a:p>
          <a:p>
            <a:pPr marL="0" indent="0">
              <a:buNone/>
            </a:pPr>
            <a:r>
              <a:rPr lang="en-GB" sz="2600" b="1" dirty="0">
                <a:latin typeface="Comic Sans MS" panose="030F0702030302020204" pitchFamily="66" charset="0"/>
              </a:rPr>
              <a:t>Forced loans </a:t>
            </a:r>
            <a:r>
              <a:rPr lang="en-GB" sz="2600" dirty="0">
                <a:latin typeface="Comic Sans MS" panose="030F0702030302020204" pitchFamily="66" charset="0"/>
              </a:rPr>
              <a:t>– He forced landowners to lend the government money in 1522 and 1523. “Loans” often not paid back. </a:t>
            </a:r>
          </a:p>
          <a:p>
            <a:pPr marL="0" indent="0">
              <a:buNone/>
            </a:pPr>
            <a:r>
              <a:rPr lang="en-GB" sz="2600" b="1" dirty="0">
                <a:latin typeface="Comic Sans MS" panose="030F0702030302020204" pitchFamily="66" charset="0"/>
              </a:rPr>
              <a:t>Clerical taxation </a:t>
            </a:r>
            <a:r>
              <a:rPr lang="en-GB" sz="2600" dirty="0">
                <a:latin typeface="Comic Sans MS" panose="030F0702030302020204" pitchFamily="66" charset="0"/>
              </a:rPr>
              <a:t>– taxed the Church. Supposed to be a gift from the church to the king.</a:t>
            </a:r>
          </a:p>
          <a:p>
            <a:pPr marL="0" indent="0">
              <a:buNone/>
            </a:pPr>
            <a:r>
              <a:rPr lang="en-GB" sz="2600" b="1" dirty="0">
                <a:latin typeface="Comic Sans MS" panose="030F0702030302020204" pitchFamily="66" charset="0"/>
              </a:rPr>
              <a:t>Crown lands </a:t>
            </a:r>
            <a:r>
              <a:rPr lang="en-GB" sz="2600" dirty="0">
                <a:latin typeface="Comic Sans MS" panose="030F0702030302020204" pitchFamily="66" charset="0"/>
              </a:rPr>
              <a:t>– made money through rents and leases. (raised £25,000 in 1515.)</a:t>
            </a:r>
          </a:p>
        </p:txBody>
      </p:sp>
    </p:spTree>
    <p:extLst>
      <p:ext uri="{BB962C8B-B14F-4D97-AF65-F5344CB8AC3E}">
        <p14:creationId xmlns:p14="http://schemas.microsoft.com/office/powerpoint/2010/main" val="359299784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923</Words>
  <Application>Microsoft Office PowerPoint</Application>
  <PresentationFormat>Widescreen</PresentationFormat>
  <Paragraphs>156</Paragraphs>
  <Slides>14</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Arial Rounded MT Bold</vt:lpstr>
      <vt:lpstr>Calibri</vt:lpstr>
      <vt:lpstr>Calibri Light</vt:lpstr>
      <vt:lpstr>Comic Sans MS</vt:lpstr>
      <vt:lpstr>1_Office Theme</vt:lpstr>
      <vt:lpstr>2_Office Theme</vt:lpstr>
      <vt:lpstr>Office Theme</vt:lpstr>
      <vt:lpstr>PowerPoint Presentation</vt:lpstr>
      <vt:lpstr>PowerPoint Presentation</vt:lpstr>
      <vt:lpstr>PowerPoint Presentation</vt:lpstr>
      <vt:lpstr>Glossary: Key words and terms</vt:lpstr>
      <vt:lpstr>Wolsey’s reforms</vt:lpstr>
      <vt:lpstr>Enclosures</vt:lpstr>
      <vt:lpstr>Justice system</vt:lpstr>
      <vt:lpstr>The Eltham Ordinances 1526</vt:lpstr>
      <vt:lpstr>Finance</vt:lpstr>
      <vt:lpstr>The main sources of revenue (money) raised by Wolsey 1513-29</vt:lpstr>
      <vt:lpstr>Bringing it together: Wolsey’s reforms</vt:lpstr>
      <vt:lpstr>Overall, how successful were Wolsey’s reforms?</vt:lpstr>
      <vt:lpstr>PowerPoint Presentation</vt:lpstr>
      <vt:lpstr>Describe two features of the Eltham Ordinances 1526. (4 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dc:creator>
  <cp:lastModifiedBy>Matthew Hawthorne</cp:lastModifiedBy>
  <cp:revision>22</cp:revision>
  <dcterms:created xsi:type="dcterms:W3CDTF">2020-09-13T16:54:07Z</dcterms:created>
  <dcterms:modified xsi:type="dcterms:W3CDTF">2020-09-17T10:23:50Z</dcterms:modified>
</cp:coreProperties>
</file>