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99" r:id="rId4"/>
    <p:sldId id="261" r:id="rId5"/>
    <p:sldId id="300" r:id="rId6"/>
    <p:sldId id="262" r:id="rId7"/>
    <p:sldId id="263" r:id="rId8"/>
    <p:sldId id="266" r:id="rId9"/>
    <p:sldId id="289" r:id="rId10"/>
    <p:sldId id="288" r:id="rId11"/>
    <p:sldId id="290" r:id="rId12"/>
    <p:sldId id="292" r:id="rId13"/>
    <p:sldId id="293" r:id="rId14"/>
    <p:sldId id="291" r:id="rId15"/>
    <p:sldId id="295" r:id="rId16"/>
    <p:sldId id="296" r:id="rId17"/>
    <p:sldId id="297" r:id="rId18"/>
    <p:sldId id="294"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6" d="100"/>
          <a:sy n="86" d="100"/>
        </p:scale>
        <p:origin x="3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F30D2-F210-44E2-993E-E463E740ADCB}" type="datetimeFigureOut">
              <a:rPr lang="en-GB" smtClean="0"/>
              <a:t>28/09/2020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3F42D-77F0-4D0E-BC14-EFF4A6A7C968}" type="slidenum">
              <a:rPr lang="en-GB" smtClean="0"/>
              <a:t>‹#›</a:t>
            </a:fld>
            <a:endParaRPr lang="en-GB"/>
          </a:p>
        </p:txBody>
      </p:sp>
    </p:spTree>
    <p:extLst>
      <p:ext uri="{BB962C8B-B14F-4D97-AF65-F5344CB8AC3E}">
        <p14:creationId xmlns:p14="http://schemas.microsoft.com/office/powerpoint/2010/main" val="154932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President Eisenhower. 2. A 14 year old boy from Chicago who was murdered in Mississippi. 3. Set up to stop desegregation in the south. 4. A group of southern politicians who wanted to keep segregation.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A74D1-31ED-412D-A7BA-299D1FFA3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80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005CF-C555-4AFE-A1E9-8B4A32F27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12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95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to discuss the successes and failures of – The Field of the Cloth of Gold, The treaty of London, war with France, alliance with Spain, trade embargo with Spain, the failure of the alliance with France, Wolsey’s efforts to achieve military glory against France achieved nothing and Wolsey was powerless to prevent Charles V from ignoring English interests. </a:t>
            </a:r>
          </a:p>
          <a:p>
            <a:endParaRPr lang="en-GB" dirty="0"/>
          </a:p>
        </p:txBody>
      </p:sp>
      <p:sp>
        <p:nvSpPr>
          <p:cNvPr id="4" name="Slide Number Placeholder 3"/>
          <p:cNvSpPr>
            <a:spLocks noGrp="1"/>
          </p:cNvSpPr>
          <p:nvPr>
            <p:ph type="sldNum" sz="quarter" idx="5"/>
          </p:nvPr>
        </p:nvSpPr>
        <p:spPr/>
        <p:txBody>
          <a:bodyPr/>
          <a:lstStyle/>
          <a:p>
            <a:fld id="{614DC9D4-E9E8-4057-909B-57793BDF19EA}" type="slidenum">
              <a:rPr lang="en-GB" smtClean="0"/>
              <a:t>17</a:t>
            </a:fld>
            <a:endParaRPr lang="en-GB"/>
          </a:p>
        </p:txBody>
      </p:sp>
    </p:spTree>
    <p:extLst>
      <p:ext uri="{BB962C8B-B14F-4D97-AF65-F5344CB8AC3E}">
        <p14:creationId xmlns:p14="http://schemas.microsoft.com/office/powerpoint/2010/main" val="353394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8C86-01E1-4FD3-B613-9770567DD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2A9FAC-6853-4464-9171-A7F1D878E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02A8C0-F043-4D46-8D1C-E0738550CDB1}"/>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5" name="Footer Placeholder 4">
            <a:extLst>
              <a:ext uri="{FF2B5EF4-FFF2-40B4-BE49-F238E27FC236}">
                <a16:creationId xmlns:a16="http://schemas.microsoft.com/office/drawing/2014/main" id="{FBB8DB2E-6611-459E-B919-9B44026C3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FE21B-0603-4748-B552-40E27F496D1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02890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539E-164E-48EC-946E-30EE341F5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54B04-F7DF-49F1-BD0C-F11CF4337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94216-0C12-4710-996A-80E8895D4B93}"/>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5" name="Footer Placeholder 4">
            <a:extLst>
              <a:ext uri="{FF2B5EF4-FFF2-40B4-BE49-F238E27FC236}">
                <a16:creationId xmlns:a16="http://schemas.microsoft.com/office/drawing/2014/main" id="{727AC34B-645D-4B79-8649-1C1BB2BF3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D8E1A-13A9-4056-A3A4-98F9619C8FA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21327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1ED16-911A-4494-A6C7-D3401147F1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494F6-4D2F-4F40-8129-9F51D98BB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4BDAA-A5B6-4EE1-B925-29A647E3B70F}"/>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5" name="Footer Placeholder 4">
            <a:extLst>
              <a:ext uri="{FF2B5EF4-FFF2-40B4-BE49-F238E27FC236}">
                <a16:creationId xmlns:a16="http://schemas.microsoft.com/office/drawing/2014/main" id="{20482C1E-C82B-44AB-A908-6AE4100DD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B72CD-6A5C-4F2C-B10A-E6D06CF1275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25068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10776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42394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EC37B9-619F-4426-BAA9-9B2A86B55E44}"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512950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EC37B9-619F-4426-BAA9-9B2A86B55E44}"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41889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EC37B9-619F-4426-BAA9-9B2A86B55E44}"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401895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EC37B9-619F-4426-BAA9-9B2A86B55E44}"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32614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C37B9-619F-4426-BAA9-9B2A86B55E44}"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376112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C37B9-619F-4426-BAA9-9B2A86B55E44}"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3772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52E-FBAF-4576-B83E-9B89B515B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9D11D-B1E0-48F4-AEA7-1CEA80E42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E430B-B22C-4C50-B22E-D741A4019884}"/>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5" name="Footer Placeholder 4">
            <a:extLst>
              <a:ext uri="{FF2B5EF4-FFF2-40B4-BE49-F238E27FC236}">
                <a16:creationId xmlns:a16="http://schemas.microsoft.com/office/drawing/2014/main" id="{C9A30A98-C8A3-4F61-8F1F-92680EFCF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CDB5A-9652-4D9F-9930-4932422B9422}"/>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5163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C37B9-619F-4426-BAA9-9B2A86B55E44}"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2603298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2219649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95908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26139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260731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3782-DA33-49AD-8890-65A74F5BDE4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22887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7D3782-DA33-49AD-8890-65A74F5BDE49}"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224812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7D3782-DA33-49AD-8890-65A74F5BDE49}"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26320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7D3782-DA33-49AD-8890-65A74F5BDE49}"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81636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D3782-DA33-49AD-8890-65A74F5BDE49}"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33735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94E-658E-4A5C-9476-5668BA16E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FD4B21-58F3-46CC-9447-002DC2B04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2A6F75-0C73-457E-9C24-06FEE4369C06}"/>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5" name="Footer Placeholder 4">
            <a:extLst>
              <a:ext uri="{FF2B5EF4-FFF2-40B4-BE49-F238E27FC236}">
                <a16:creationId xmlns:a16="http://schemas.microsoft.com/office/drawing/2014/main" id="{6BE95A89-A83E-4F36-AABC-392B98741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30CE3-2298-4248-8FEC-6DF90B8AF38C}"/>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023390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329199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766751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611487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2728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B71-F90C-4FF4-A807-5A0FC67F8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2D29D-487F-450C-B008-7FA583862E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598FD-1DF2-463E-88D9-B68140E7E4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20A7D-4C53-4F3D-A39E-E93DCD39B430}"/>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6" name="Footer Placeholder 5">
            <a:extLst>
              <a:ext uri="{FF2B5EF4-FFF2-40B4-BE49-F238E27FC236}">
                <a16:creationId xmlns:a16="http://schemas.microsoft.com/office/drawing/2014/main" id="{64F31E8A-54B1-4509-8B27-CF7C18ADA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2E385-8D63-4978-AF1B-FD858151DF37}"/>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56733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87AC-F6AB-43D8-8826-DDFF92017B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6F444-BF08-4FD3-A2BB-B7C5716F3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EA4DDB-DAFD-4C8C-9C62-773A9E6A46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19B466-CAE4-449E-B77D-9CB77D2BF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3C047-B8F7-4619-BB90-B55173E29D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6056AF-1BD6-4ACF-8AAB-6033FD63773B}"/>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8" name="Footer Placeholder 7">
            <a:extLst>
              <a:ext uri="{FF2B5EF4-FFF2-40B4-BE49-F238E27FC236}">
                <a16:creationId xmlns:a16="http://schemas.microsoft.com/office/drawing/2014/main" id="{60AFBA80-9A82-4C24-9E87-D6712E274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E49C2-0089-4FB0-8B97-8B43A98008CA}"/>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85190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22E8-9B06-4B83-84ED-ED593931E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9113F-E389-46D7-986D-C86FEED280C6}"/>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4" name="Footer Placeholder 3">
            <a:extLst>
              <a:ext uri="{FF2B5EF4-FFF2-40B4-BE49-F238E27FC236}">
                <a16:creationId xmlns:a16="http://schemas.microsoft.com/office/drawing/2014/main" id="{ECB7E669-FC27-41A7-BBE7-46662531F3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E2FE45-AF17-432A-AAB0-62D3029A62CD}"/>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87955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BD313-A50D-4802-BBD7-D40749F5CAE6}"/>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3" name="Footer Placeholder 2">
            <a:extLst>
              <a:ext uri="{FF2B5EF4-FFF2-40B4-BE49-F238E27FC236}">
                <a16:creationId xmlns:a16="http://schemas.microsoft.com/office/drawing/2014/main" id="{472B8B80-DAE0-4951-ABB7-DCE369CC47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AFB142-6F20-4356-B238-A30340431C6F}"/>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73677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09C0-B04F-4499-AAF0-D786740FF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27BCB-6822-4FE2-9027-FC336F24F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A689B4-B1FE-4CC8-9AF5-F509973E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F053E-88E6-4331-8723-5EB8ABB74561}"/>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6" name="Footer Placeholder 5">
            <a:extLst>
              <a:ext uri="{FF2B5EF4-FFF2-40B4-BE49-F238E27FC236}">
                <a16:creationId xmlns:a16="http://schemas.microsoft.com/office/drawing/2014/main" id="{C20C9510-F664-45A3-903F-9AC13D476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7509B-2B25-40C5-92EF-079C3E18D64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17087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7FC8-72E4-413B-8464-E8074B448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B3129F-55E1-4A6F-9008-1AB2EF0B8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D6563D-C22D-4968-A09F-F2EDAF43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6CE09-35F6-4898-BFF7-B9F469C4F33E}"/>
              </a:ext>
            </a:extLst>
          </p:cNvPr>
          <p:cNvSpPr>
            <a:spLocks noGrp="1"/>
          </p:cNvSpPr>
          <p:nvPr>
            <p:ph type="dt" sz="half" idx="10"/>
          </p:nvPr>
        </p:nvSpPr>
        <p:spPr/>
        <p:txBody>
          <a:bodyPr/>
          <a:lstStyle/>
          <a:p>
            <a:fld id="{0842248B-7C5E-4FE3-BA77-35FD5A8E0B93}" type="datetimeFigureOut">
              <a:rPr lang="en-GB" smtClean="0"/>
              <a:t>28/09/2020</a:t>
            </a:fld>
            <a:endParaRPr lang="en-GB"/>
          </a:p>
        </p:txBody>
      </p:sp>
      <p:sp>
        <p:nvSpPr>
          <p:cNvPr id="6" name="Footer Placeholder 5">
            <a:extLst>
              <a:ext uri="{FF2B5EF4-FFF2-40B4-BE49-F238E27FC236}">
                <a16:creationId xmlns:a16="http://schemas.microsoft.com/office/drawing/2014/main" id="{751C1E9B-7F71-49DD-B260-E5EDCCFF9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99B3C-101A-4F1E-8BC4-094A2A72E1F0}"/>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83264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F4036-56CC-42CF-B348-6BC1B25E5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14F53-0888-4B73-93EE-F5AEA50A8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EC987-BCCE-47D0-ADA8-8B5464FF0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248B-7C5E-4FE3-BA77-35FD5A8E0B93}" type="datetimeFigureOut">
              <a:rPr lang="en-GB" smtClean="0"/>
              <a:t>28/09/2020</a:t>
            </a:fld>
            <a:endParaRPr lang="en-GB"/>
          </a:p>
        </p:txBody>
      </p:sp>
      <p:sp>
        <p:nvSpPr>
          <p:cNvPr id="5" name="Footer Placeholder 4">
            <a:extLst>
              <a:ext uri="{FF2B5EF4-FFF2-40B4-BE49-F238E27FC236}">
                <a16:creationId xmlns:a16="http://schemas.microsoft.com/office/drawing/2014/main" id="{995569B4-28AD-4B01-99D0-7AAA82CB5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A075EA-A8D9-4B1C-8F03-51AFABA6C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393B-FE72-4645-B5A7-8F49B0FB2D60}" type="slidenum">
              <a:rPr lang="en-GB" smtClean="0"/>
              <a:t>‹#›</a:t>
            </a:fld>
            <a:endParaRPr lang="en-GB"/>
          </a:p>
        </p:txBody>
      </p:sp>
    </p:spTree>
    <p:extLst>
      <p:ext uri="{BB962C8B-B14F-4D97-AF65-F5344CB8AC3E}">
        <p14:creationId xmlns:p14="http://schemas.microsoft.com/office/powerpoint/2010/main" val="249404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C37B9-619F-4426-BAA9-9B2A86B55E44}" type="datetimeFigureOut">
              <a:rPr lang="en-GB" smtClean="0"/>
              <a:t>28/09/2020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D1718-E3C8-43CB-94CC-61D02B66CDDB}" type="slidenum">
              <a:rPr lang="en-GB" smtClean="0"/>
              <a:t>‹#›</a:t>
            </a:fld>
            <a:endParaRPr lang="en-GB"/>
          </a:p>
        </p:txBody>
      </p:sp>
    </p:spTree>
    <p:extLst>
      <p:ext uri="{BB962C8B-B14F-4D97-AF65-F5344CB8AC3E}">
        <p14:creationId xmlns:p14="http://schemas.microsoft.com/office/powerpoint/2010/main" val="844002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D3782-DA33-49AD-8890-65A74F5BDE49}" type="datetimeFigureOut">
              <a:rPr lang="en-GB" smtClean="0"/>
              <a:t>28/09/2020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4A334-34D1-4831-B16F-C4053B1F3DD1}" type="slidenum">
              <a:rPr lang="en-GB" smtClean="0"/>
              <a:t>‹#›</a:t>
            </a:fld>
            <a:endParaRPr lang="en-GB"/>
          </a:p>
        </p:txBody>
      </p:sp>
    </p:spTree>
    <p:extLst>
      <p:ext uri="{BB962C8B-B14F-4D97-AF65-F5344CB8AC3E}">
        <p14:creationId xmlns:p14="http://schemas.microsoft.com/office/powerpoint/2010/main" val="384265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274284" y="-245660"/>
            <a:ext cx="6351109" cy="6898400"/>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4112070" y="6202908"/>
            <a:ext cx="8283218" cy="655092"/>
          </a:xfrm>
          <a:prstGeom prst="rect">
            <a:avLst/>
          </a:prstGeom>
        </p:spPr>
      </p:pic>
      <p:sp>
        <p:nvSpPr>
          <p:cNvPr id="6" name="TextBox 5"/>
          <p:cNvSpPr txBox="1"/>
          <p:nvPr/>
        </p:nvSpPr>
        <p:spPr>
          <a:xfrm>
            <a:off x="4822642" y="839654"/>
            <a:ext cx="5036024" cy="535531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Which President sent federal troops to Little Rock?</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Who was Emmett Till?</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Who were the White Citizens’ Councils (WCC)?</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Who were the Dixiecrats?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ontrols>
      <mc:AlternateContent xmlns:mc="http://schemas.openxmlformats.org/markup-compatibility/2006">
        <mc:Choice xmlns:v="urn:schemas-microsoft-com:vml" Requires="v">
          <p:control spid="1028"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686412" y="5388710"/>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6953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Foreign policy successes 1514-1522</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r>
              <a:rPr lang="en-GB" u="sng" dirty="0">
                <a:latin typeface="Comic Sans MS" panose="030F0702030302020204" pitchFamily="66" charset="0"/>
              </a:rPr>
              <a:t>The Treaty of London 1518</a:t>
            </a:r>
          </a:p>
          <a:p>
            <a:pPr marL="0" indent="0">
              <a:buNone/>
            </a:pPr>
            <a:r>
              <a:rPr lang="en-GB" dirty="0">
                <a:latin typeface="Comic Sans MS" panose="030F0702030302020204" pitchFamily="66" charset="0"/>
              </a:rPr>
              <a:t>Agreed peace in Europe by each state following a non-aggressive policy. If one state attacked another the rest would attack the aggressor. Signed by 20 leaders of Europe and the Pope.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-Brought prestige to Henry. Seen as a great peacemaker.</a:t>
            </a:r>
          </a:p>
          <a:p>
            <a:pPr marL="0" indent="0">
              <a:buNone/>
            </a:pPr>
            <a:r>
              <a:rPr lang="en-GB" dirty="0">
                <a:latin typeface="Comic Sans MS" panose="030F0702030302020204" pitchFamily="66" charset="0"/>
              </a:rPr>
              <a:t>-Henry and Wolsey at the centre of European politics.</a:t>
            </a:r>
          </a:p>
          <a:p>
            <a:pPr marL="0" indent="0">
              <a:buNone/>
            </a:pPr>
            <a:r>
              <a:rPr lang="en-GB" dirty="0">
                <a:latin typeface="Comic Sans MS" panose="030F0702030302020204" pitchFamily="66" charset="0"/>
              </a:rPr>
              <a:t>-England seen as a significant power.</a:t>
            </a:r>
          </a:p>
          <a:p>
            <a:pPr marL="0" indent="0">
              <a:buNone/>
            </a:pPr>
            <a:r>
              <a:rPr lang="en-GB" dirty="0">
                <a:latin typeface="Comic Sans MS" panose="030F0702030302020204" pitchFamily="66" charset="0"/>
              </a:rPr>
              <a:t>-Praised across Europe as a success.</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u="sng" dirty="0">
              <a:latin typeface="Comic Sans MS" panose="030F0702030302020204" pitchFamily="66" charset="0"/>
            </a:endParaRPr>
          </a:p>
        </p:txBody>
      </p:sp>
    </p:spTree>
    <p:extLst>
      <p:ext uri="{BB962C8B-B14F-4D97-AF65-F5344CB8AC3E}">
        <p14:creationId xmlns:p14="http://schemas.microsoft.com/office/powerpoint/2010/main" val="164507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Foreign policy successes 1514-1522</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r>
              <a:rPr lang="en-GB" u="sng" dirty="0">
                <a:latin typeface="Comic Sans MS" panose="030F0702030302020204" pitchFamily="66" charset="0"/>
              </a:rPr>
              <a:t>The ‘Field of the Cloth of Gold’ 1520</a:t>
            </a:r>
          </a:p>
          <a:p>
            <a:pPr marL="0" indent="0">
              <a:buNone/>
            </a:pPr>
            <a:r>
              <a:rPr lang="en-GB" dirty="0">
                <a:latin typeface="Comic Sans MS" panose="030F0702030302020204" pitchFamily="66" charset="0"/>
              </a:rPr>
              <a:t>One of a series of diplomatic meetings set up by Wolsey between Henry and Francis I. No expense spared in a fortnight of feasting and jousting.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Nothing agreed but it put Henry at the centre of European politics.</a:t>
            </a:r>
          </a:p>
          <a:p>
            <a:pPr marL="0" indent="0">
              <a:buNone/>
            </a:pPr>
            <a:r>
              <a:rPr lang="en-GB" dirty="0">
                <a:latin typeface="Comic Sans MS" panose="030F0702030302020204" pitchFamily="66" charset="0"/>
              </a:rPr>
              <a:t>Displayed England’s power and wealth.</a:t>
            </a:r>
          </a:p>
          <a:p>
            <a:pPr marL="0" indent="0">
              <a:buNone/>
            </a:pPr>
            <a:r>
              <a:rPr lang="en-GB" dirty="0">
                <a:latin typeface="Comic Sans MS" panose="030F0702030302020204" pitchFamily="66" charset="0"/>
              </a:rPr>
              <a:t>Meeting with a superpower on equal terms.</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62075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Foreign policy failures 1522-1529</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r>
              <a:rPr lang="en-GB" u="sng" dirty="0">
                <a:latin typeface="Comic Sans MS" panose="030F0702030302020204" pitchFamily="66" charset="0"/>
              </a:rPr>
              <a:t>War with France 1522-25</a:t>
            </a:r>
          </a:p>
          <a:p>
            <a:pPr marL="0" indent="0">
              <a:buNone/>
            </a:pPr>
            <a:r>
              <a:rPr lang="en-GB" dirty="0">
                <a:latin typeface="Comic Sans MS" panose="030F0702030302020204" pitchFamily="66" charset="0"/>
              </a:rPr>
              <a:t>An alliance with Charles V against France, in the Treaty of Bruges, failed because it was believed that Charles would help Henry take land of France and take the French throne. This did not happen.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After the Battle of Pavia, Charles ignored Henry’s idea of splitting France between them. Instead, Francis I was released by Charles V.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It was unpopular, achieved nothing and cost £430,000.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10147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Foreign policy failures 1522-1529</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endParaRPr lang="en-GB" u="sng" dirty="0">
              <a:latin typeface="Comic Sans MS" panose="030F0702030302020204" pitchFamily="66" charset="0"/>
            </a:endParaRPr>
          </a:p>
          <a:p>
            <a:pPr marL="0" indent="0">
              <a:buNone/>
            </a:pPr>
            <a:r>
              <a:rPr lang="en-GB" u="sng" dirty="0">
                <a:latin typeface="Comic Sans MS" panose="030F0702030302020204" pitchFamily="66" charset="0"/>
              </a:rPr>
              <a:t>Alliance with France 1525-29</a:t>
            </a:r>
          </a:p>
          <a:p>
            <a:pPr marL="0" indent="0">
              <a:buNone/>
            </a:pPr>
            <a:r>
              <a:rPr lang="en-GB" dirty="0">
                <a:latin typeface="Comic Sans MS" panose="030F0702030302020204" pitchFamily="66" charset="0"/>
              </a:rPr>
              <a:t>The Treaty of More and the Treaty of Westminster, brought peace and an alliance between England and France against Spain.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This failed as France were again defeated by Charles V and England did little to help. Damaging England’s reputation as a reliable ally and a serious power.</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94186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Foreign policy failures 1522-1529</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endParaRPr lang="en-GB" u="sng" dirty="0">
              <a:latin typeface="Comic Sans MS" panose="030F0702030302020204" pitchFamily="66" charset="0"/>
            </a:endParaRPr>
          </a:p>
          <a:p>
            <a:pPr marL="0" indent="0">
              <a:buNone/>
            </a:pPr>
            <a:r>
              <a:rPr lang="en-GB" dirty="0">
                <a:latin typeface="Comic Sans MS" panose="030F0702030302020204" pitchFamily="66" charset="0"/>
              </a:rPr>
              <a:t>Wolsey introduced a trade embargo on the Netherlands (Spanish controlled). However, it was called off after protests from English cloth workers.</a:t>
            </a:r>
          </a:p>
          <a:p>
            <a:pPr marL="0" indent="0">
              <a:buNone/>
            </a:pPr>
            <a:endParaRPr lang="en-GB" u="sng" dirty="0">
              <a:latin typeface="Comic Sans MS" panose="030F0702030302020204" pitchFamily="66" charset="0"/>
            </a:endParaRPr>
          </a:p>
          <a:p>
            <a:pPr marL="0" indent="0">
              <a:buNone/>
            </a:pPr>
            <a:r>
              <a:rPr lang="en-GB" u="sng" dirty="0">
                <a:latin typeface="Comic Sans MS" panose="030F0702030302020204" pitchFamily="66" charset="0"/>
              </a:rPr>
              <a:t>The Treaty of Cambrai 1529</a:t>
            </a:r>
          </a:p>
          <a:p>
            <a:pPr marL="0" indent="0">
              <a:buNone/>
            </a:pPr>
            <a:r>
              <a:rPr lang="en-GB" dirty="0">
                <a:latin typeface="Comic Sans MS" panose="030F0702030302020204" pitchFamily="66" charset="0"/>
              </a:rPr>
              <a:t>This was a peace deal between Charles V and Francis I. Wolsey was only told after it was too late. This left England isolated in Europe.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 </a:t>
            </a:r>
          </a:p>
        </p:txBody>
      </p:sp>
    </p:spTree>
    <p:extLst>
      <p:ext uri="{BB962C8B-B14F-4D97-AF65-F5344CB8AC3E}">
        <p14:creationId xmlns:p14="http://schemas.microsoft.com/office/powerpoint/2010/main" val="8422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915" y="119598"/>
            <a:ext cx="11844170" cy="5207143"/>
          </a:xfrm>
          <a:solidFill>
            <a:schemeClr val="accent4">
              <a:lumMod val="60000"/>
              <a:lumOff val="40000"/>
            </a:schemeClr>
          </a:solidFill>
        </p:spPr>
        <p:txBody>
          <a:bodyPr>
            <a:normAutofit/>
          </a:bodyPr>
          <a:lstStyle/>
          <a:p>
            <a:pPr marL="0" indent="0" algn="ctr">
              <a:buNone/>
            </a:pPr>
            <a:r>
              <a:rPr lang="en-GB" dirty="0">
                <a:latin typeface="Comic Sans MS" panose="030F0702030302020204" pitchFamily="66" charset="0"/>
              </a:rPr>
              <a:t>The unreliability of Francis I and Charles V was a key factor in Wolsey’s disastrous foreign policy. </a:t>
            </a:r>
          </a:p>
          <a:p>
            <a:pPr marL="0" indent="0" algn="ctr">
              <a:buNone/>
            </a:pPr>
            <a:r>
              <a:rPr lang="en-GB" dirty="0">
                <a:latin typeface="Comic Sans MS" panose="030F0702030302020204" pitchFamily="66" charset="0"/>
              </a:rPr>
              <a:t>Successes from 1514-1522 but from 1522-1529 it’s mostly failures.</a:t>
            </a:r>
          </a:p>
        </p:txBody>
      </p:sp>
      <p:pic>
        <p:nvPicPr>
          <p:cNvPr id="6" name="Picture 5">
            <a:extLst>
              <a:ext uri="{FF2B5EF4-FFF2-40B4-BE49-F238E27FC236}">
                <a16:creationId xmlns:a16="http://schemas.microsoft.com/office/drawing/2014/main" id="{9572338E-749E-45F6-954C-4BADD3BF3620}"/>
              </a:ext>
            </a:extLst>
          </p:cNvPr>
          <p:cNvPicPr>
            <a:picLocks noChangeAspect="1"/>
          </p:cNvPicPr>
          <p:nvPr/>
        </p:nvPicPr>
        <p:blipFill>
          <a:blip r:embed="rId2"/>
          <a:stretch>
            <a:fillRect/>
          </a:stretch>
        </p:blipFill>
        <p:spPr>
          <a:xfrm>
            <a:off x="3220345" y="2017487"/>
            <a:ext cx="5451844" cy="4471840"/>
          </a:xfrm>
          <a:prstGeom prst="rect">
            <a:avLst/>
          </a:prstGeom>
        </p:spPr>
      </p:pic>
      <p:pic>
        <p:nvPicPr>
          <p:cNvPr id="7" name="Picture 2" descr="Related image">
            <a:extLst>
              <a:ext uri="{FF2B5EF4-FFF2-40B4-BE49-F238E27FC236}">
                <a16:creationId xmlns:a16="http://schemas.microsoft.com/office/drawing/2014/main" id="{9E69126C-F2F1-4F30-B95B-85DB839E38E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7729" b="4847"/>
          <a:stretch/>
        </p:blipFill>
        <p:spPr bwMode="auto">
          <a:xfrm flipH="1">
            <a:off x="275967" y="2159865"/>
            <a:ext cx="2842326" cy="4227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homas wolsey">
            <a:extLst>
              <a:ext uri="{FF2B5EF4-FFF2-40B4-BE49-F238E27FC236}">
                <a16:creationId xmlns:a16="http://schemas.microsoft.com/office/drawing/2014/main" id="{D40D5EF8-A6CE-4599-A785-4F7142AED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4208" y="2159865"/>
            <a:ext cx="2842326" cy="422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Wolsey’s foreign policy outcomes</a:t>
            </a:r>
          </a:p>
        </p:txBody>
      </p:sp>
      <p:sp>
        <p:nvSpPr>
          <p:cNvPr id="3" name="Content Placeholder 2"/>
          <p:cNvSpPr>
            <a:spLocks noGrp="1"/>
          </p:cNvSpPr>
          <p:nvPr>
            <p:ph idx="1"/>
          </p:nvPr>
        </p:nvSpPr>
        <p:spPr>
          <a:xfrm>
            <a:off x="173915" y="946913"/>
            <a:ext cx="11844170" cy="5707105"/>
          </a:xfrm>
          <a:solidFill>
            <a:schemeClr val="accent4">
              <a:lumMod val="60000"/>
              <a:lumOff val="40000"/>
            </a:schemeClr>
          </a:solidFill>
        </p:spPr>
        <p:txBody>
          <a:bodyPr>
            <a:normAutofit lnSpcReduction="10000"/>
          </a:bodyPr>
          <a:lstStyle/>
          <a:p>
            <a:pPr marL="0" indent="0" algn="ctr">
              <a:buNone/>
            </a:pPr>
            <a:r>
              <a:rPr lang="en-GB" dirty="0">
                <a:latin typeface="Comic Sans MS" panose="030F0702030302020204" pitchFamily="66" charset="0"/>
              </a:rPr>
              <a:t>Decide if the following or successes or failures</a:t>
            </a:r>
          </a:p>
          <a:p>
            <a:pPr marL="0" indent="0">
              <a:buNone/>
            </a:pPr>
            <a:endParaRPr lang="en-GB" dirty="0">
              <a:latin typeface="Comic Sans MS" panose="030F0702030302020204" pitchFamily="66" charset="0"/>
            </a:endParaRPr>
          </a:p>
          <a:p>
            <a:pPr marL="0" indent="0" algn="ctr">
              <a:buNone/>
            </a:pPr>
            <a:r>
              <a:rPr lang="en-GB" sz="3400" dirty="0">
                <a:latin typeface="Comic Sans MS" panose="030F0702030302020204" pitchFamily="66" charset="0"/>
              </a:rPr>
              <a:t>Battle of Spurs </a:t>
            </a:r>
          </a:p>
          <a:p>
            <a:pPr marL="0" indent="0" algn="ctr">
              <a:buNone/>
            </a:pPr>
            <a:r>
              <a:rPr lang="en-GB" sz="3400" dirty="0">
                <a:latin typeface="Comic Sans MS" panose="030F0702030302020204" pitchFamily="66" charset="0"/>
              </a:rPr>
              <a:t>Treaty of Bruges</a:t>
            </a:r>
          </a:p>
          <a:p>
            <a:pPr marL="0" indent="0" algn="ctr">
              <a:buNone/>
            </a:pPr>
            <a:r>
              <a:rPr lang="en-GB" sz="3400" dirty="0">
                <a:latin typeface="Comic Sans MS" panose="030F0702030302020204" pitchFamily="66" charset="0"/>
              </a:rPr>
              <a:t>Treaty of More</a:t>
            </a:r>
          </a:p>
          <a:p>
            <a:pPr marL="0" indent="0" algn="ctr">
              <a:buNone/>
            </a:pPr>
            <a:r>
              <a:rPr lang="en-GB" sz="3400" dirty="0">
                <a:latin typeface="Comic Sans MS" panose="030F0702030302020204" pitchFamily="66" charset="0"/>
              </a:rPr>
              <a:t>Treaty of London</a:t>
            </a:r>
          </a:p>
          <a:p>
            <a:pPr marL="0" indent="0" algn="ctr">
              <a:buNone/>
            </a:pPr>
            <a:r>
              <a:rPr lang="en-GB" sz="3400" dirty="0">
                <a:latin typeface="Comic Sans MS" panose="030F0702030302020204" pitchFamily="66" charset="0"/>
              </a:rPr>
              <a:t>The ‘Field of the Cloth of Gold’</a:t>
            </a:r>
          </a:p>
          <a:p>
            <a:pPr marL="0" indent="0" algn="ctr">
              <a:buNone/>
            </a:pPr>
            <a:r>
              <a:rPr lang="en-GB" sz="3400" dirty="0">
                <a:latin typeface="Comic Sans MS" panose="030F0702030302020204" pitchFamily="66" charset="0"/>
              </a:rPr>
              <a:t>Treaty of Westminster</a:t>
            </a:r>
          </a:p>
          <a:p>
            <a:pPr marL="0" indent="0" algn="ctr">
              <a:buNone/>
            </a:pPr>
            <a:r>
              <a:rPr lang="en-GB" sz="3400" dirty="0">
                <a:latin typeface="Comic Sans MS" panose="030F0702030302020204" pitchFamily="66" charset="0"/>
              </a:rPr>
              <a:t>Treaty of Cambrai</a:t>
            </a:r>
          </a:p>
          <a:p>
            <a:pPr marL="0" indent="0" algn="ctr">
              <a:buNone/>
            </a:pPr>
            <a:r>
              <a:rPr lang="en-GB" sz="3400" dirty="0">
                <a:latin typeface="Comic Sans MS" panose="030F0702030302020204" pitchFamily="66" charset="0"/>
              </a:rPr>
              <a:t>Trade embargo on the Netherlands</a:t>
            </a:r>
          </a:p>
        </p:txBody>
      </p:sp>
    </p:spTree>
    <p:extLst>
      <p:ext uri="{BB962C8B-B14F-4D97-AF65-F5344CB8AC3E}">
        <p14:creationId xmlns:p14="http://schemas.microsoft.com/office/powerpoint/2010/main" val="416540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104931"/>
            <a:ext cx="11844170" cy="1828800"/>
          </a:xfrm>
          <a:solidFill>
            <a:schemeClr val="accent1">
              <a:lumMod val="40000"/>
              <a:lumOff val="60000"/>
            </a:schemeClr>
          </a:solidFill>
        </p:spPr>
        <p:txBody>
          <a:bodyPr>
            <a:noAutofit/>
          </a:bodyPr>
          <a:lstStyle/>
          <a:p>
            <a:pPr algn="ctr"/>
            <a:r>
              <a:rPr lang="en-GB" sz="2400" dirty="0">
                <a:latin typeface="Comic Sans MS" panose="030F0702030302020204" pitchFamily="66" charset="0"/>
              </a:rPr>
              <a:t>‘Wolsey had more successes than failings in relation to foreign policy.’ How far do you agree? </a:t>
            </a:r>
            <a:r>
              <a:rPr lang="en-GB" sz="2000" dirty="0">
                <a:latin typeface="Comic Sans MS" panose="030F0702030302020204" pitchFamily="66" charset="0"/>
              </a:rPr>
              <a:t>(16)</a:t>
            </a: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You may use the following in your answer:</a:t>
            </a:r>
            <a:br>
              <a:rPr lang="en-GB" sz="2400" dirty="0">
                <a:latin typeface="Comic Sans MS" panose="030F0702030302020204" pitchFamily="66" charset="0"/>
              </a:rPr>
            </a:br>
            <a:r>
              <a:rPr lang="en-GB" sz="2400" dirty="0">
                <a:latin typeface="Comic Sans MS" panose="030F0702030302020204" pitchFamily="66" charset="0"/>
              </a:rPr>
              <a:t>- The Field of Cloth of Gold</a:t>
            </a:r>
            <a:br>
              <a:rPr lang="en-GB" sz="2400" dirty="0">
                <a:latin typeface="Comic Sans MS" panose="030F0702030302020204" pitchFamily="66" charset="0"/>
              </a:rPr>
            </a:br>
            <a:r>
              <a:rPr lang="en-GB" sz="2400" dirty="0">
                <a:latin typeface="Comic Sans MS" panose="030F0702030302020204" pitchFamily="66" charset="0"/>
              </a:rPr>
              <a:t>- The treaty of London</a:t>
            </a:r>
            <a:endParaRPr lang="en-GB" sz="2400" u="sng" dirty="0">
              <a:latin typeface="Comic Sans MS" panose="030F0702030302020204" pitchFamily="66" charset="0"/>
            </a:endParaRPr>
          </a:p>
        </p:txBody>
      </p:sp>
      <p:sp>
        <p:nvSpPr>
          <p:cNvPr id="6" name="TextBox 5">
            <a:extLst>
              <a:ext uri="{FF2B5EF4-FFF2-40B4-BE49-F238E27FC236}">
                <a16:creationId xmlns:a16="http://schemas.microsoft.com/office/drawing/2014/main" id="{53C2D7F1-0598-447D-B141-6ECDE425E48C}"/>
              </a:ext>
            </a:extLst>
          </p:cNvPr>
          <p:cNvSpPr txBox="1"/>
          <p:nvPr/>
        </p:nvSpPr>
        <p:spPr>
          <a:xfrm>
            <a:off x="137967" y="1980379"/>
            <a:ext cx="11844170" cy="4708981"/>
          </a:xfrm>
          <a:prstGeom prst="rect">
            <a:avLst/>
          </a:prstGeom>
          <a:solidFill>
            <a:schemeClr val="accent4">
              <a:lumMod val="60000"/>
              <a:lumOff val="40000"/>
            </a:schemeClr>
          </a:solidFill>
        </p:spPr>
        <p:txBody>
          <a:bodyPr wrap="square" rtlCol="0">
            <a:spAutoFit/>
          </a:bodyPr>
          <a:lstStyle/>
          <a:p>
            <a:r>
              <a:rPr lang="en-GB" sz="2000" u="sng" dirty="0">
                <a:latin typeface="Comic Sans MS" panose="030F0702030302020204" pitchFamily="66" charset="0"/>
              </a:rPr>
              <a:t>Plan this answer</a:t>
            </a:r>
          </a:p>
          <a:p>
            <a:endParaRPr lang="en-GB" sz="2000" u="sng" dirty="0">
              <a:latin typeface="Comic Sans MS" panose="030F0702030302020204" pitchFamily="66" charset="0"/>
            </a:endParaRPr>
          </a:p>
          <a:p>
            <a:r>
              <a:rPr lang="en-GB" sz="2000" dirty="0">
                <a:latin typeface="Comic Sans MS" panose="030F0702030302020204" pitchFamily="66" charset="0"/>
              </a:rPr>
              <a:t>-Intro – I agree/partly agree/disagree</a:t>
            </a:r>
          </a:p>
          <a:p>
            <a:r>
              <a:rPr lang="en-GB" sz="2000" dirty="0">
                <a:latin typeface="Comic Sans MS" panose="030F0702030302020204" pitchFamily="66" charset="0"/>
              </a:rPr>
              <a:t> </a:t>
            </a:r>
          </a:p>
          <a:p>
            <a:r>
              <a:rPr lang="en-GB" sz="2000" dirty="0">
                <a:latin typeface="Comic Sans MS" panose="030F0702030302020204" pitchFamily="66" charset="0"/>
              </a:rPr>
              <a:t>-On one hand, I agree with the statement (At least 3-4 different points explained)</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-On the other hand, I disagree with the statement (At least 3-4 different points explained)</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-Conclusion - I agree/partly agree/disagree</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32787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8C222100-3752-4A21-8B60-6E96E42D3F5F}"/>
              </a:ext>
            </a:extLst>
          </p:cNvPr>
          <p:cNvSpPr txBox="1">
            <a:spLocks noChangeArrowheads="1"/>
          </p:cNvSpPr>
          <p:nvPr/>
        </p:nvSpPr>
        <p:spPr bwMode="auto">
          <a:xfrm>
            <a:off x="1021055" y="112751"/>
            <a:ext cx="10149890"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Wolsey’s </a:t>
            </a:r>
            <a:r>
              <a:rPr lang="en-GB" altLang="en-US" sz="3200" u="sng" dirty="0">
                <a:solidFill>
                  <a:prstClr val="black"/>
                </a:solidFill>
                <a:latin typeface="Comic Sans MS" panose="030F0702030302020204" pitchFamily="66" charset="0"/>
              </a:rPr>
              <a:t>foreign policy</a:t>
            </a:r>
            <a:endPar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
        <p:nvSpPr>
          <p:cNvPr id="4100" name="Subtitle 2">
            <a:extLst>
              <a:ext uri="{FF2B5EF4-FFF2-40B4-BE49-F238E27FC236}">
                <a16:creationId xmlns:a16="http://schemas.microsoft.com/office/drawing/2014/main" id="{E452F292-543A-4B08-9C9C-26A42AB2EF1C}"/>
              </a:ext>
            </a:extLst>
          </p:cNvPr>
          <p:cNvSpPr txBox="1">
            <a:spLocks/>
          </p:cNvSpPr>
          <p:nvPr/>
        </p:nvSpPr>
        <p:spPr bwMode="auto">
          <a:xfrm>
            <a:off x="32164" y="5683348"/>
            <a:ext cx="12159835" cy="1174652"/>
          </a:xfrm>
          <a:prstGeom prst="rect">
            <a:avLst/>
          </a:prstGeom>
          <a:solidFill>
            <a:srgbClr val="FFC000"/>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a:spcBef>
                <a:spcPct val="20000"/>
              </a:spcBef>
              <a:buChar char="–"/>
              <a:defRPr sz="2000">
                <a:solidFill>
                  <a:schemeClr val="tx1"/>
                </a:solidFill>
                <a:latin typeface="Arial" panose="020B0604020202020204" pitchFamily="34" charset="0"/>
                <a:cs typeface="Arial" panose="020B0604020202020204" pitchFamily="34" charset="0"/>
              </a:defRPr>
            </a:lvl4pPr>
            <a:lvl5pPr>
              <a:spcBef>
                <a:spcPct val="20000"/>
              </a:spcBef>
              <a:buChar char="»"/>
              <a:defRPr sz="2000">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Learning Objective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be able to describe the foreign policy aims of Wolsey.</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be able to evaluate the successes/failures </a:t>
            </a:r>
            <a:r>
              <a:rPr lang="en-GB" altLang="en-US" sz="1800" dirty="0">
                <a:solidFill>
                  <a:prstClr val="black"/>
                </a:solidFill>
                <a:latin typeface="Comic Sans MS" panose="030F0702030302020204" pitchFamily="66" charset="0"/>
              </a:rPr>
              <a:t>of Wolsey’s foreign policy</a:t>
            </a: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4D5F8F6-7213-4DAE-9939-07356CB713FC}"/>
              </a:ext>
            </a:extLst>
          </p:cNvPr>
          <p:cNvSpPr txBox="1"/>
          <p:nvPr/>
        </p:nvSpPr>
        <p:spPr>
          <a:xfrm>
            <a:off x="225083" y="1112945"/>
            <a:ext cx="11732455" cy="415498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What </a:t>
            </a:r>
            <a:r>
              <a:rPr lang="en-GB" sz="2200" dirty="0">
                <a:solidFill>
                  <a:prstClr val="black"/>
                </a:solidFill>
                <a:latin typeface="Comic Sans MS" panose="030F0702030302020204" pitchFamily="66" charset="0"/>
              </a:rPr>
              <a:t>was the Amicable Grant</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A tax</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Who</a:t>
            </a:r>
            <a:r>
              <a:rPr kumimoji="0" lang="en-GB" sz="2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set up the Amicable Grant</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Wolsey</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a:t>
            </a:r>
            <a:r>
              <a:rPr lang="en-GB" sz="2200" dirty="0">
                <a:solidFill>
                  <a:prstClr val="black"/>
                </a:solidFill>
                <a:latin typeface="Comic Sans MS" panose="030F0702030302020204" pitchFamily="66" charset="0"/>
              </a:rPr>
              <a:t>How many weeks did people have to pay the Amicable Grant</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10 weeks</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 </a:t>
            </a:r>
            <a:r>
              <a:rPr lang="en-GB" sz="2200" dirty="0">
                <a:solidFill>
                  <a:prstClr val="black"/>
                </a:solidFill>
                <a:latin typeface="Comic Sans MS" panose="030F0702030302020204" pitchFamily="66" charset="0"/>
              </a:rPr>
              <a:t>What was the Amicable Grant supposed to fund</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An invasion / war with France</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5. Who</a:t>
            </a:r>
            <a:r>
              <a:rPr kumimoji="0" lang="en-GB" sz="2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got the blame for the Amicable Grant</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Wolsey.</a:t>
            </a:r>
          </a:p>
        </p:txBody>
      </p:sp>
    </p:spTree>
    <p:extLst>
      <p:ext uri="{BB962C8B-B14F-4D97-AF65-F5344CB8AC3E}">
        <p14:creationId xmlns:p14="http://schemas.microsoft.com/office/powerpoint/2010/main" val="316264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7316" y="767800"/>
            <a:ext cx="4572000" cy="584775"/>
          </a:xfrm>
          <a:prstGeom prst="rect">
            <a:avLst/>
          </a:prstGeom>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336732" y="1988840"/>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p:txBody>
      </p:sp>
      <p:cxnSp>
        <p:nvCxnSpPr>
          <p:cNvPr id="10" name="Straight Connector 9"/>
          <p:cNvCxnSpPr/>
          <p:nvPr/>
        </p:nvCxnSpPr>
        <p:spPr>
          <a:xfrm>
            <a:off x="2086132" y="597358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132" y="6101654"/>
            <a:ext cx="7560945" cy="540068"/>
          </a:xfrm>
          <a:prstGeom prst="rect">
            <a:avLst/>
          </a:prstGeom>
        </p:spPr>
      </p:pic>
      <p:sp>
        <p:nvSpPr>
          <p:cNvPr id="3" name="Title 2"/>
          <p:cNvSpPr>
            <a:spLocks noGrp="1"/>
          </p:cNvSpPr>
          <p:nvPr>
            <p:ph type="title"/>
          </p:nvPr>
        </p:nvSpPr>
        <p:spPr/>
        <p:txBody>
          <a:bodyPr/>
          <a:lstStyle/>
          <a:p>
            <a:endParaRPr lang="en-GB"/>
          </a:p>
        </p:txBody>
      </p:sp>
      <p:grpSp>
        <p:nvGrpSpPr>
          <p:cNvPr id="21" name="Group 20"/>
          <p:cNvGrpSpPr/>
          <p:nvPr/>
        </p:nvGrpSpPr>
        <p:grpSpPr>
          <a:xfrm>
            <a:off x="1703512" y="274639"/>
            <a:ext cx="8555886" cy="5356761"/>
            <a:chOff x="179512" y="274638"/>
            <a:chExt cx="8555886" cy="5356761"/>
          </a:xfrm>
        </p:grpSpPr>
        <p:sp>
          <p:nvSpPr>
            <p:cNvPr id="4" name="Rounded Rectangle 3"/>
            <p:cNvSpPr/>
            <p:nvPr/>
          </p:nvSpPr>
          <p:spPr>
            <a:xfrm>
              <a:off x="179512" y="274638"/>
              <a:ext cx="2376264" cy="1426170"/>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Read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Consequence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3910862" y="27463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Define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2222"/>
                  </a:solidFill>
                  <a:effectLst/>
                  <a:uLnTx/>
                  <a:uFillTx/>
                  <a:latin typeface="Calibri"/>
                  <a:ea typeface="+mn-ea"/>
                  <a:cs typeface="+mn-cs"/>
                </a:rPr>
                <a:t>A </a:t>
              </a:r>
              <a:r>
                <a:rPr kumimoji="0" lang="en-GB" sz="1800" b="0" i="0" u="none" strike="noStrike" kern="1200" cap="none" spc="0" normalizeH="0" baseline="0" noProof="0" dirty="0">
                  <a:ln>
                    <a:noFill/>
                  </a:ln>
                  <a:solidFill>
                    <a:prstClr val="black"/>
                  </a:solidFill>
                  <a:effectLst/>
                  <a:uLnTx/>
                  <a:uFillTx/>
                  <a:latin typeface="Calibri"/>
                  <a:ea typeface="+mn-ea"/>
                  <a:cs typeface="+mn-cs"/>
                </a:rPr>
                <a:t>result or effect, typically one that is unwelcome or unpleasant.</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2" name="Rounded Rectangle 11"/>
            <p:cNvSpPr/>
            <p:nvPr/>
          </p:nvSpPr>
          <p:spPr>
            <a:xfrm>
              <a:off x="5635671" y="235539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Explain two consequences of the bus boycott.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3" name="Rounded Rectangle 12"/>
            <p:cNvSpPr/>
            <p:nvPr/>
          </p:nvSpPr>
          <p:spPr>
            <a:xfrm>
              <a:off x="2831528" y="4375466"/>
              <a:ext cx="320435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Link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Aftermath, aftereffect, fallout, reaction.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4" name="Rounded Rectangle 13"/>
            <p:cNvSpPr/>
            <p:nvPr/>
          </p:nvSpPr>
          <p:spPr>
            <a:xfrm>
              <a:off x="523742" y="2294350"/>
              <a:ext cx="3529871" cy="14817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Deconstruct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Late Middle English: via Old French from Latin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consequentia</a:t>
              </a:r>
              <a:r>
                <a:rPr kumimoji="0" lang="en-GB" sz="1800" b="0" i="0" u="none" strike="noStrike" kern="1200" cap="none" spc="0" normalizeH="0" baseline="0" noProof="0" dirty="0">
                  <a:ln>
                    <a:noFill/>
                  </a:ln>
                  <a:solidFill>
                    <a:prstClr val="black"/>
                  </a:solidFill>
                  <a:effectLst/>
                  <a:uLnTx/>
                  <a:uFillTx/>
                  <a:latin typeface="Calibri"/>
                  <a:ea typeface="+mn-ea"/>
                  <a:cs typeface="+mn-cs"/>
                </a:rPr>
                <a:t>, from </a:t>
              </a:r>
              <a:r>
                <a:rPr kumimoji="0" lang="en-GB" sz="1800" b="0" i="1" u="none" strike="noStrike" kern="1200" cap="none" spc="0" normalizeH="0" baseline="0" noProof="0" dirty="0">
                  <a:ln>
                    <a:noFill/>
                  </a:ln>
                  <a:solidFill>
                    <a:prstClr val="black"/>
                  </a:solidFill>
                  <a:effectLst/>
                  <a:uLnTx/>
                  <a:uFillTx/>
                  <a:latin typeface="Calibri"/>
                  <a:ea typeface="+mn-ea"/>
                  <a:cs typeface="+mn-cs"/>
                </a:rPr>
                <a:t>consequent-</a:t>
              </a:r>
              <a:r>
                <a:rPr kumimoji="0" lang="en-GB" sz="1800" b="0" i="0" u="none" strike="noStrike" kern="1200" cap="none" spc="0" normalizeH="0" baseline="0" noProof="0" dirty="0">
                  <a:ln>
                    <a:noFill/>
                  </a:ln>
                  <a:solidFill>
                    <a:prstClr val="black"/>
                  </a:solidFill>
                  <a:effectLst/>
                  <a:uLnTx/>
                  <a:uFillTx/>
                  <a:latin typeface="Calibri"/>
                  <a:ea typeface="+mn-ea"/>
                  <a:cs typeface="+mn-cs"/>
                </a:rPr>
                <a:t> ‘following closely’, from the verb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consequi</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Arrow Connector 15"/>
            <p:cNvCxnSpPr>
              <a:stCxn id="4" idx="3"/>
            </p:cNvCxnSpPr>
            <p:nvPr/>
          </p:nvCxnSpPr>
          <p:spPr>
            <a:xfrm>
              <a:off x="2555776" y="98772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rot="10800000">
              <a:off x="3779912" y="2703544"/>
              <a:ext cx="1829736" cy="481626"/>
            </a:xfrm>
            <a:prstGeom prst="rect">
              <a:avLst/>
            </a:prstGeom>
          </p:spPr>
        </p:pic>
        <p:pic>
          <p:nvPicPr>
            <p:cNvPr id="22" name="Picture 21"/>
            <p:cNvPicPr>
              <a:picLocks noChangeAspect="1"/>
            </p:cNvPicPr>
            <p:nvPr/>
          </p:nvPicPr>
          <p:blipFill>
            <a:blip r:embed="rId4"/>
            <a:stretch>
              <a:fillRect/>
            </a:stretch>
          </p:blipFill>
          <p:spPr>
            <a:xfrm rot="1784590">
              <a:off x="1402972" y="4061518"/>
              <a:ext cx="1829736" cy="481626"/>
            </a:xfrm>
            <a:prstGeom prst="rect">
              <a:avLst/>
            </a:prstGeom>
          </p:spPr>
        </p:pic>
      </p:grpSp>
    </p:spTree>
    <p:extLst>
      <p:ext uri="{BB962C8B-B14F-4D97-AF65-F5344CB8AC3E}">
        <p14:creationId xmlns:p14="http://schemas.microsoft.com/office/powerpoint/2010/main" val="204734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E080EE-384C-4A24-A694-E51C9ED36F8A}"/>
              </a:ext>
            </a:extLst>
          </p:cNvPr>
          <p:cNvPicPr>
            <a:picLocks noChangeAspect="1"/>
          </p:cNvPicPr>
          <p:nvPr/>
        </p:nvPicPr>
        <p:blipFill>
          <a:blip r:embed="rId2"/>
          <a:stretch>
            <a:fillRect/>
          </a:stretch>
        </p:blipFill>
        <p:spPr>
          <a:xfrm>
            <a:off x="1" y="710464"/>
            <a:ext cx="12191999" cy="6147536"/>
          </a:xfrm>
          <a:prstGeom prst="rect">
            <a:avLst/>
          </a:prstGeom>
        </p:spPr>
      </p:pic>
      <p:sp>
        <p:nvSpPr>
          <p:cNvPr id="9" name="TextBox 3">
            <a:extLst>
              <a:ext uri="{FF2B5EF4-FFF2-40B4-BE49-F238E27FC236}">
                <a16:creationId xmlns:a16="http://schemas.microsoft.com/office/drawing/2014/main" id="{86FF2F84-4EC7-43A2-9547-7E877FBC25D3}"/>
              </a:ext>
            </a:extLst>
          </p:cNvPr>
          <p:cNvSpPr txBox="1">
            <a:spLocks noChangeArrowheads="1"/>
          </p:cNvSpPr>
          <p:nvPr/>
        </p:nvSpPr>
        <p:spPr bwMode="auto">
          <a:xfrm>
            <a:off x="1021055" y="0"/>
            <a:ext cx="10149890"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r>
              <a:rPr lang="en-GB" altLang="en-US" sz="3200" u="sng" dirty="0">
                <a:solidFill>
                  <a:prstClr val="black"/>
                </a:solidFill>
                <a:latin typeface="Comic Sans MS" panose="030F0702030302020204" pitchFamily="66" charset="0"/>
              </a:rPr>
              <a:t>Europe during the reign of Henry</a:t>
            </a:r>
            <a:endPar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id="{5FE3B56F-0BF0-44C4-808D-8761A821117C}"/>
              </a:ext>
            </a:extLst>
          </p:cNvPr>
          <p:cNvSpPr>
            <a:spLocks noGrp="1"/>
          </p:cNvSpPr>
          <p:nvPr>
            <p:ph idx="1"/>
          </p:nvPr>
        </p:nvSpPr>
        <p:spPr>
          <a:xfrm>
            <a:off x="173915" y="710464"/>
            <a:ext cx="11844170" cy="884166"/>
          </a:xfrm>
          <a:solidFill>
            <a:schemeClr val="accent4">
              <a:lumMod val="60000"/>
              <a:lumOff val="40000"/>
            </a:schemeClr>
          </a:solidFill>
        </p:spPr>
        <p:txBody>
          <a:bodyPr>
            <a:normAutofit/>
          </a:bodyPr>
          <a:lstStyle/>
          <a:p>
            <a:pPr marL="0" indent="0" algn="ctr">
              <a:buNone/>
            </a:pPr>
            <a:r>
              <a:rPr lang="en-GB" sz="2400" dirty="0">
                <a:latin typeface="Comic Sans MS" panose="030F0702030302020204" pitchFamily="66" charset="0"/>
              </a:rPr>
              <a:t>Note! Charles I of Spain was also the Holy Roman Emperor (Charles V). Spain and the H.R.E. became known as the Habsburg Empire.</a:t>
            </a:r>
          </a:p>
        </p:txBody>
      </p:sp>
      <p:sp>
        <p:nvSpPr>
          <p:cNvPr id="13" name="Content Placeholder 2">
            <a:extLst>
              <a:ext uri="{FF2B5EF4-FFF2-40B4-BE49-F238E27FC236}">
                <a16:creationId xmlns:a16="http://schemas.microsoft.com/office/drawing/2014/main" id="{CFCFABC8-9417-4AD6-8EF0-9D02D0C9968A}"/>
              </a:ext>
            </a:extLst>
          </p:cNvPr>
          <p:cNvSpPr txBox="1">
            <a:spLocks/>
          </p:cNvSpPr>
          <p:nvPr/>
        </p:nvSpPr>
        <p:spPr>
          <a:xfrm>
            <a:off x="173915" y="3428999"/>
            <a:ext cx="11844170" cy="1114865"/>
          </a:xfrm>
          <a:prstGeom prst="rect">
            <a:avLst/>
          </a:prstGeom>
          <a:solidFill>
            <a:schemeClr val="accent4">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latin typeface="Comic Sans MS" panose="030F0702030302020204" pitchFamily="66" charset="0"/>
              </a:rPr>
              <a:t>Spain was an attractive ally for England over France. Henry was married to Catherine of Aragon (Charles I’s aunt) and England’s economy relied on the Netherlands as they had a very strong cloth market which Spain control).</a:t>
            </a:r>
          </a:p>
        </p:txBody>
      </p:sp>
    </p:spTree>
    <p:extLst>
      <p:ext uri="{BB962C8B-B14F-4D97-AF65-F5344CB8AC3E}">
        <p14:creationId xmlns:p14="http://schemas.microsoft.com/office/powerpoint/2010/main" val="18626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enry viii">
            <a:extLst>
              <a:ext uri="{FF2B5EF4-FFF2-40B4-BE49-F238E27FC236}">
                <a16:creationId xmlns:a16="http://schemas.microsoft.com/office/drawing/2014/main" id="{94CD4F5F-E62B-4228-ADBF-0486E6BAB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8" y="838247"/>
            <a:ext cx="2874837" cy="2932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8D6842CC-3D33-47C1-97B5-66CAE152B2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8" r="18645" b="30822"/>
          <a:stretch/>
        </p:blipFill>
        <p:spPr bwMode="auto">
          <a:xfrm>
            <a:off x="4538170" y="862691"/>
            <a:ext cx="2881465" cy="2907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4E24C252-170A-43BC-91F6-9E414E0F1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933" y="866849"/>
            <a:ext cx="2874840" cy="2874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982B49-27FB-441A-B443-04FDE930C590}"/>
              </a:ext>
            </a:extLst>
          </p:cNvPr>
          <p:cNvSpPr txBox="1"/>
          <p:nvPr/>
        </p:nvSpPr>
        <p:spPr>
          <a:xfrm>
            <a:off x="496956" y="3919926"/>
            <a:ext cx="2874839" cy="1200329"/>
          </a:xfrm>
          <a:prstGeom prst="rect">
            <a:avLst/>
          </a:prstGeom>
          <a:solidFill>
            <a:schemeClr val="accent4">
              <a:lumMod val="60000"/>
              <a:lumOff val="40000"/>
            </a:schemeClr>
          </a:solidFill>
        </p:spPr>
        <p:txBody>
          <a:bodyPr wrap="square" rtlCol="0">
            <a:spAutoFit/>
          </a:bodyPr>
          <a:lstStyle/>
          <a:p>
            <a:pPr algn="ctr"/>
            <a:r>
              <a:rPr lang="en-GB" b="1" u="sng" dirty="0">
                <a:latin typeface="Comic Sans MS" panose="030F0702030302020204" pitchFamily="66" charset="0"/>
              </a:rPr>
              <a:t>Henry VIII of England</a:t>
            </a:r>
          </a:p>
          <a:p>
            <a:pPr marL="285750" indent="-285750">
              <a:buFontTx/>
              <a:buChar char="-"/>
            </a:pPr>
            <a:r>
              <a:rPr lang="en-GB" dirty="0">
                <a:latin typeface="Comic Sans MS" panose="030F0702030302020204" pitchFamily="66" charset="0"/>
              </a:rPr>
              <a:t>Population: 2.75m</a:t>
            </a:r>
          </a:p>
          <a:p>
            <a:pPr marL="285750" indent="-285750">
              <a:buFontTx/>
              <a:buChar char="-"/>
            </a:pPr>
            <a:r>
              <a:rPr lang="en-GB" dirty="0">
                <a:latin typeface="Comic Sans MS" panose="030F0702030302020204" pitchFamily="66" charset="0"/>
              </a:rPr>
              <a:t>Income: £110,000</a:t>
            </a:r>
          </a:p>
          <a:p>
            <a:pPr marL="285750" indent="-285750">
              <a:buFontTx/>
              <a:buChar char="-"/>
            </a:pPr>
            <a:r>
              <a:rPr lang="en-GB" dirty="0">
                <a:latin typeface="Comic Sans MS" panose="030F0702030302020204" pitchFamily="66" charset="0"/>
              </a:rPr>
              <a:t>Allied with Spain</a:t>
            </a:r>
          </a:p>
        </p:txBody>
      </p:sp>
      <p:sp>
        <p:nvSpPr>
          <p:cNvPr id="9" name="TextBox 8">
            <a:extLst>
              <a:ext uri="{FF2B5EF4-FFF2-40B4-BE49-F238E27FC236}">
                <a16:creationId xmlns:a16="http://schemas.microsoft.com/office/drawing/2014/main" id="{E1F6BF77-BBB2-4E71-8AB9-CEE35830EC66}"/>
              </a:ext>
            </a:extLst>
          </p:cNvPr>
          <p:cNvSpPr txBox="1"/>
          <p:nvPr/>
        </p:nvSpPr>
        <p:spPr>
          <a:xfrm>
            <a:off x="4602495" y="3919927"/>
            <a:ext cx="2874839" cy="1200329"/>
          </a:xfrm>
          <a:prstGeom prst="rect">
            <a:avLst/>
          </a:prstGeom>
          <a:solidFill>
            <a:schemeClr val="accent4">
              <a:lumMod val="60000"/>
              <a:lumOff val="40000"/>
            </a:schemeClr>
          </a:solidFill>
        </p:spPr>
        <p:txBody>
          <a:bodyPr wrap="square" rtlCol="0">
            <a:spAutoFit/>
          </a:bodyPr>
          <a:lstStyle/>
          <a:p>
            <a:pPr algn="ctr"/>
            <a:r>
              <a:rPr lang="en-GB" b="1" u="sng" dirty="0">
                <a:latin typeface="Comic Sans MS" panose="030F0702030302020204" pitchFamily="66" charset="0"/>
              </a:rPr>
              <a:t>Francis I of France</a:t>
            </a:r>
          </a:p>
          <a:p>
            <a:pPr marL="285750" indent="-285750">
              <a:buFontTx/>
              <a:buChar char="-"/>
            </a:pPr>
            <a:r>
              <a:rPr lang="en-GB" dirty="0">
                <a:latin typeface="Comic Sans MS" panose="030F0702030302020204" pitchFamily="66" charset="0"/>
              </a:rPr>
              <a:t>Population: 15m</a:t>
            </a:r>
          </a:p>
          <a:p>
            <a:pPr marL="285750" indent="-285750">
              <a:buFontTx/>
              <a:buChar char="-"/>
            </a:pPr>
            <a:r>
              <a:rPr lang="en-GB" dirty="0">
                <a:latin typeface="Comic Sans MS" panose="030F0702030302020204" pitchFamily="66" charset="0"/>
              </a:rPr>
              <a:t>Income: £350,000</a:t>
            </a:r>
          </a:p>
          <a:p>
            <a:pPr marL="285750" indent="-285750">
              <a:buFontTx/>
              <a:buChar char="-"/>
            </a:pPr>
            <a:r>
              <a:rPr lang="en-GB" dirty="0">
                <a:latin typeface="Comic Sans MS" panose="030F0702030302020204" pitchFamily="66" charset="0"/>
              </a:rPr>
              <a:t>Allied with Scotland</a:t>
            </a:r>
          </a:p>
        </p:txBody>
      </p:sp>
      <p:sp>
        <p:nvSpPr>
          <p:cNvPr id="11" name="TextBox 10">
            <a:extLst>
              <a:ext uri="{FF2B5EF4-FFF2-40B4-BE49-F238E27FC236}">
                <a16:creationId xmlns:a16="http://schemas.microsoft.com/office/drawing/2014/main" id="{252B6318-D666-47A7-8EB2-037253BED423}"/>
              </a:ext>
            </a:extLst>
          </p:cNvPr>
          <p:cNvSpPr txBox="1"/>
          <p:nvPr/>
        </p:nvSpPr>
        <p:spPr>
          <a:xfrm>
            <a:off x="8708034" y="3895483"/>
            <a:ext cx="2874839" cy="1477328"/>
          </a:xfrm>
          <a:prstGeom prst="rect">
            <a:avLst/>
          </a:prstGeom>
          <a:solidFill>
            <a:schemeClr val="accent4">
              <a:lumMod val="60000"/>
              <a:lumOff val="40000"/>
            </a:schemeClr>
          </a:solidFill>
        </p:spPr>
        <p:txBody>
          <a:bodyPr wrap="square" rtlCol="0">
            <a:spAutoFit/>
          </a:bodyPr>
          <a:lstStyle/>
          <a:p>
            <a:pPr algn="ctr"/>
            <a:r>
              <a:rPr lang="en-GB" b="1" u="sng" dirty="0">
                <a:latin typeface="Comic Sans MS" panose="030F0702030302020204" pitchFamily="66" charset="0"/>
              </a:rPr>
              <a:t>Charles V of Holy Roman Empire</a:t>
            </a:r>
          </a:p>
          <a:p>
            <a:pPr marL="285750" indent="-285750">
              <a:buFontTx/>
              <a:buChar char="-"/>
            </a:pPr>
            <a:r>
              <a:rPr lang="en-GB" dirty="0">
                <a:latin typeface="Comic Sans MS" panose="030F0702030302020204" pitchFamily="66" charset="0"/>
              </a:rPr>
              <a:t>Population: 23m</a:t>
            </a:r>
          </a:p>
          <a:p>
            <a:pPr marL="285750" indent="-285750">
              <a:buFontTx/>
              <a:buChar char="-"/>
            </a:pPr>
            <a:r>
              <a:rPr lang="en-GB" dirty="0">
                <a:latin typeface="Comic Sans MS" panose="030F0702030302020204" pitchFamily="66" charset="0"/>
              </a:rPr>
              <a:t>Income: £560,000</a:t>
            </a:r>
          </a:p>
          <a:p>
            <a:pPr marL="285750" indent="-285750">
              <a:buFontTx/>
              <a:buChar char="-"/>
            </a:pPr>
            <a:r>
              <a:rPr lang="en-GB" dirty="0">
                <a:latin typeface="Comic Sans MS" panose="030F0702030302020204" pitchFamily="66" charset="0"/>
              </a:rPr>
              <a:t>Also King of Spain</a:t>
            </a:r>
          </a:p>
        </p:txBody>
      </p:sp>
      <p:sp>
        <p:nvSpPr>
          <p:cNvPr id="15" name="Title 1">
            <a:extLst>
              <a:ext uri="{FF2B5EF4-FFF2-40B4-BE49-F238E27FC236}">
                <a16:creationId xmlns:a16="http://schemas.microsoft.com/office/drawing/2014/main" id="{7C35CB94-8838-41F7-93B4-077B79F97621}"/>
              </a:ext>
            </a:extLst>
          </p:cNvPr>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The main players in Europe</a:t>
            </a:r>
          </a:p>
        </p:txBody>
      </p:sp>
      <p:sp>
        <p:nvSpPr>
          <p:cNvPr id="16" name="Content Placeholder 2">
            <a:extLst>
              <a:ext uri="{FF2B5EF4-FFF2-40B4-BE49-F238E27FC236}">
                <a16:creationId xmlns:a16="http://schemas.microsoft.com/office/drawing/2014/main" id="{D312E099-DF1C-4988-8401-00B0B9AE3154}"/>
              </a:ext>
            </a:extLst>
          </p:cNvPr>
          <p:cNvSpPr>
            <a:spLocks noGrp="1"/>
          </p:cNvSpPr>
          <p:nvPr>
            <p:ph idx="1"/>
          </p:nvPr>
        </p:nvSpPr>
        <p:spPr>
          <a:xfrm>
            <a:off x="173915" y="5586053"/>
            <a:ext cx="11844170" cy="884166"/>
          </a:xfrm>
          <a:solidFill>
            <a:schemeClr val="accent4">
              <a:lumMod val="60000"/>
              <a:lumOff val="40000"/>
            </a:schemeClr>
          </a:solidFill>
        </p:spPr>
        <p:txBody>
          <a:bodyPr>
            <a:normAutofit/>
          </a:bodyPr>
          <a:lstStyle/>
          <a:p>
            <a:pPr marL="0" indent="0" algn="ctr">
              <a:buNone/>
            </a:pPr>
            <a:r>
              <a:rPr lang="en-GB" dirty="0">
                <a:latin typeface="Comic Sans MS" panose="030F0702030302020204" pitchFamily="66" charset="0"/>
              </a:rPr>
              <a:t>England did not have the population and the resources to compete with the two superpowers – France &amp; the Hapsburg Empire. </a:t>
            </a:r>
          </a:p>
        </p:txBody>
      </p:sp>
    </p:spTree>
    <p:extLst>
      <p:ext uri="{BB962C8B-B14F-4D97-AF65-F5344CB8AC3E}">
        <p14:creationId xmlns:p14="http://schemas.microsoft.com/office/powerpoint/2010/main" val="279854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597" y="339175"/>
            <a:ext cx="10815686" cy="3785652"/>
          </a:xfrm>
          <a:prstGeom prst="rect">
            <a:avLst/>
          </a:prstGeom>
          <a:solidFill>
            <a:schemeClr val="accent4">
              <a:lumMod val="60000"/>
              <a:lumOff val="40000"/>
            </a:schemeClr>
          </a:solidFill>
          <a:ln>
            <a:solidFill>
              <a:schemeClr val="accent6">
                <a:lumMod val="75000"/>
              </a:schemeClr>
            </a:solidFill>
          </a:ln>
        </p:spPr>
        <p:txBody>
          <a:bodyPr wrap="square" rtlCol="0">
            <a:spAutoFit/>
          </a:bodyPr>
          <a:lstStyle/>
          <a:p>
            <a:r>
              <a:rPr lang="en-GB" sz="2400" b="1" dirty="0">
                <a:latin typeface="Comic Sans MS" panose="030F0702030302020204" pitchFamily="66" charset="0"/>
              </a:rPr>
              <a:t>Source A: Leonard, Henry VIII and his ministers, 2016.</a:t>
            </a:r>
          </a:p>
          <a:p>
            <a:endParaRPr lang="en-GB" sz="2400" b="1" dirty="0">
              <a:latin typeface="Comic Sans MS" panose="030F0702030302020204" pitchFamily="66" charset="0"/>
            </a:endParaRPr>
          </a:p>
          <a:p>
            <a:r>
              <a:rPr lang="en-GB" sz="2400" dirty="0">
                <a:latin typeface="Comic Sans MS" panose="030F0702030302020204" pitchFamily="66" charset="0"/>
              </a:rPr>
              <a:t>Like Henry, Charles and Francis were young, bright and ambitious but more powerful. </a:t>
            </a:r>
          </a:p>
          <a:p>
            <a:r>
              <a:rPr lang="en-GB" sz="2400" dirty="0">
                <a:latin typeface="Comic Sans MS" panose="030F0702030302020204" pitchFamily="66" charset="0"/>
              </a:rPr>
              <a:t>Rivalries between France and Spain dominated European affairs as they fought over various parts of Europe. Spain was an attractive ally for England. </a:t>
            </a:r>
          </a:p>
          <a:p>
            <a:r>
              <a:rPr lang="en-GB" sz="2400" dirty="0">
                <a:latin typeface="Comic Sans MS" panose="030F0702030302020204" pitchFamily="66" charset="0"/>
              </a:rPr>
              <a:t>Henry was married to Charles V’s aunt, Catherine of Aragon. England’s strong cloth trade went through the Netherlands which was under Spanish control. France was England’s traditional enemy.</a:t>
            </a:r>
          </a:p>
        </p:txBody>
      </p:sp>
      <p:graphicFrame>
        <p:nvGraphicFramePr>
          <p:cNvPr id="7" name="Table 6"/>
          <p:cNvGraphicFramePr>
            <a:graphicFrameLocks noGrp="1"/>
          </p:cNvGraphicFramePr>
          <p:nvPr>
            <p:extLst>
              <p:ext uri="{D42A27DB-BD31-4B8C-83A1-F6EECF244321}">
                <p14:modId xmlns:p14="http://schemas.microsoft.com/office/powerpoint/2010/main" val="281147815"/>
              </p:ext>
            </p:extLst>
          </p:nvPr>
        </p:nvGraphicFramePr>
        <p:xfrm>
          <a:off x="187566" y="4694557"/>
          <a:ext cx="11769972" cy="1188720"/>
        </p:xfrm>
        <a:graphic>
          <a:graphicData uri="http://schemas.openxmlformats.org/drawingml/2006/table">
            <a:tbl>
              <a:tblPr firstRow="1" bandRow="1">
                <a:tableStyleId>{16D9F66E-5EB9-4882-86FB-DCBF35E3C3E4}</a:tableStyleId>
              </a:tblPr>
              <a:tblGrid>
                <a:gridCol w="5884986">
                  <a:extLst>
                    <a:ext uri="{9D8B030D-6E8A-4147-A177-3AD203B41FA5}">
                      <a16:colId xmlns:a16="http://schemas.microsoft.com/office/drawing/2014/main" val="158550425"/>
                    </a:ext>
                  </a:extLst>
                </a:gridCol>
                <a:gridCol w="5884986">
                  <a:extLst>
                    <a:ext uri="{9D8B030D-6E8A-4147-A177-3AD203B41FA5}">
                      <a16:colId xmlns:a16="http://schemas.microsoft.com/office/drawing/2014/main" val="1992718576"/>
                    </a:ext>
                  </a:extLst>
                </a:gridCol>
              </a:tblGrid>
              <a:tr h="370840">
                <a:tc>
                  <a:txBody>
                    <a:bodyPr/>
                    <a:lstStyle/>
                    <a:p>
                      <a:r>
                        <a:rPr lang="en-GB" sz="2400" b="0" u="sng" dirty="0">
                          <a:solidFill>
                            <a:schemeClr val="tx1"/>
                          </a:solidFill>
                          <a:latin typeface="Comic Sans MS" panose="030F0702030302020204" pitchFamily="66" charset="0"/>
                        </a:rPr>
                        <a:t>What does the Source tell you?</a:t>
                      </a:r>
                    </a:p>
                    <a:p>
                      <a:r>
                        <a:rPr lang="en-GB" sz="2400" b="0" u="none" dirty="0">
                          <a:solidFill>
                            <a:schemeClr val="tx1"/>
                          </a:solidFill>
                          <a:latin typeface="Comic Sans MS" panose="030F0702030302020204" pitchFamily="66" charset="0"/>
                        </a:rPr>
                        <a:t>The source tells me that…</a:t>
                      </a:r>
                    </a:p>
                    <a:p>
                      <a:r>
                        <a:rPr lang="en-GB" sz="2400" b="0" u="none" dirty="0">
                          <a:solidFill>
                            <a:schemeClr val="tx1"/>
                          </a:solidFill>
                          <a:latin typeface="Comic Sans MS" panose="030F0702030302020204" pitchFamily="66" charset="0"/>
                        </a:rPr>
                        <a:t>Another</a:t>
                      </a:r>
                      <a:r>
                        <a:rPr lang="en-GB" sz="2400" b="0" u="none" baseline="0" dirty="0">
                          <a:solidFill>
                            <a:schemeClr val="tx1"/>
                          </a:solidFill>
                          <a:latin typeface="Comic Sans MS" panose="030F0702030302020204" pitchFamily="66" charset="0"/>
                        </a:rPr>
                        <a:t> thing it tells me is…</a:t>
                      </a:r>
                      <a:endParaRPr lang="en-GB" sz="2400" b="0" i="1" u="none" dirty="0">
                        <a:solidFill>
                          <a:schemeClr val="tx1"/>
                        </a:solidFill>
                        <a:latin typeface="Comic Sans MS" panose="030F0702030302020204" pitchFamily="66" charset="0"/>
                      </a:endParaRPr>
                    </a:p>
                  </a:txBody>
                  <a:tcPr/>
                </a:tc>
                <a:tc>
                  <a:txBody>
                    <a:bodyPr/>
                    <a:lstStyle/>
                    <a:p>
                      <a:r>
                        <a:rPr lang="en-GB" sz="2400" b="0" u="sng" dirty="0">
                          <a:solidFill>
                            <a:schemeClr val="tx1"/>
                          </a:solidFill>
                          <a:effectLst/>
                          <a:latin typeface="Comic Sans MS" panose="030F0702030302020204" pitchFamily="66" charset="0"/>
                        </a:rPr>
                        <a:t>What can you learn from the Source?</a:t>
                      </a:r>
                    </a:p>
                    <a:p>
                      <a:r>
                        <a:rPr lang="en-GB" sz="2400" b="0" u="none" dirty="0">
                          <a:solidFill>
                            <a:schemeClr val="tx1"/>
                          </a:solidFill>
                          <a:effectLst/>
                          <a:latin typeface="Comic Sans MS" panose="030F0702030302020204" pitchFamily="66" charset="0"/>
                        </a:rPr>
                        <a:t>This</a:t>
                      </a:r>
                      <a:r>
                        <a:rPr lang="en-GB" sz="2400" b="0" u="none" baseline="0" dirty="0">
                          <a:solidFill>
                            <a:schemeClr val="tx1"/>
                          </a:solidFill>
                          <a:effectLst/>
                          <a:latin typeface="Comic Sans MS" panose="030F0702030302020204" pitchFamily="66" charset="0"/>
                        </a:rPr>
                        <a:t> suggests that…</a:t>
                      </a:r>
                    </a:p>
                    <a:p>
                      <a:r>
                        <a:rPr lang="en-GB" sz="2400" b="0" u="none" baseline="0" dirty="0">
                          <a:solidFill>
                            <a:schemeClr val="tx1"/>
                          </a:solidFill>
                          <a:effectLst/>
                          <a:latin typeface="Comic Sans MS" panose="030F0702030302020204" pitchFamily="66" charset="0"/>
                        </a:rPr>
                        <a:t>This also tells me that…</a:t>
                      </a:r>
                      <a:endParaRPr lang="en-GB" sz="2400" b="0" i="1" u="none"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665934912"/>
                  </a:ext>
                </a:extLst>
              </a:tr>
            </a:tbl>
          </a:graphicData>
        </a:graphic>
      </p:graphicFrame>
    </p:spTree>
    <p:extLst>
      <p:ext uri="{BB962C8B-B14F-4D97-AF65-F5344CB8AC3E}">
        <p14:creationId xmlns:p14="http://schemas.microsoft.com/office/powerpoint/2010/main" val="129955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429" y="408525"/>
            <a:ext cx="7968600" cy="5207143"/>
          </a:xfrm>
          <a:solidFill>
            <a:schemeClr val="accent4">
              <a:lumMod val="60000"/>
              <a:lumOff val="40000"/>
            </a:schemeClr>
          </a:solidFill>
        </p:spPr>
        <p:txBody>
          <a:bodyPr>
            <a:normAutofit lnSpcReduction="10000"/>
          </a:bodyPr>
          <a:lstStyle/>
          <a:p>
            <a:pPr marL="0" indent="0" algn="ctr">
              <a:buNone/>
            </a:pPr>
            <a:r>
              <a:rPr lang="en-GB" sz="3400" dirty="0">
                <a:latin typeface="Comic Sans MS" panose="030F0702030302020204" pitchFamily="66" charset="0"/>
              </a:rPr>
              <a:t>Wolsey had a number of policy aims in a Europe dominated by France and Spain.</a:t>
            </a:r>
          </a:p>
          <a:p>
            <a:pPr marL="0" indent="0" algn="ctr">
              <a:buNone/>
            </a:pPr>
            <a:endParaRPr lang="en-GB" sz="3400" dirty="0">
              <a:latin typeface="Comic Sans MS" panose="030F0702030302020204" pitchFamily="66" charset="0"/>
            </a:endParaRPr>
          </a:p>
          <a:p>
            <a:pPr marL="0" indent="0" algn="ctr">
              <a:buNone/>
            </a:pPr>
            <a:r>
              <a:rPr lang="en-GB" sz="3400" dirty="0">
                <a:latin typeface="Comic Sans MS" panose="030F0702030302020204" pitchFamily="66" charset="0"/>
              </a:rPr>
              <a:t>His main aim was to carry out the king’s wishes and act as a peacemaker between European states.</a:t>
            </a:r>
          </a:p>
          <a:p>
            <a:pPr marL="0" indent="0" algn="ctr">
              <a:buNone/>
            </a:pPr>
            <a:endParaRPr lang="en-GB" sz="3400" dirty="0">
              <a:latin typeface="Comic Sans MS" panose="030F0702030302020204" pitchFamily="66" charset="0"/>
            </a:endParaRPr>
          </a:p>
          <a:p>
            <a:pPr marL="0" indent="0" algn="ctr">
              <a:buNone/>
            </a:pPr>
            <a:r>
              <a:rPr lang="en-GB" sz="3400" dirty="0">
                <a:latin typeface="Comic Sans MS" panose="030F0702030302020204" pitchFamily="66" charset="0"/>
              </a:rPr>
              <a:t>He had to balance Henry’s dreams with reality!</a:t>
            </a:r>
          </a:p>
          <a:p>
            <a:pPr marL="0" indent="0" algn="ctr">
              <a:buNone/>
            </a:pPr>
            <a:endParaRPr lang="en-GB" sz="3400" dirty="0">
              <a:latin typeface="Comic Sans MS" panose="030F0702030302020204" pitchFamily="66" charset="0"/>
            </a:endParaRPr>
          </a:p>
        </p:txBody>
      </p:sp>
      <p:pic>
        <p:nvPicPr>
          <p:cNvPr id="4" name="Picture 3">
            <a:extLst>
              <a:ext uri="{FF2B5EF4-FFF2-40B4-BE49-F238E27FC236}">
                <a16:creationId xmlns:a16="http://schemas.microsoft.com/office/drawing/2014/main" id="{0B495F47-BBCA-44C8-8F3F-E67BF13CE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786" y="260815"/>
            <a:ext cx="3473669" cy="6415756"/>
          </a:xfrm>
          <a:prstGeom prst="rect">
            <a:avLst/>
          </a:prstGeom>
        </p:spPr>
      </p:pic>
    </p:spTree>
    <p:extLst>
      <p:ext uri="{BB962C8B-B14F-4D97-AF65-F5344CB8AC3E}">
        <p14:creationId xmlns:p14="http://schemas.microsoft.com/office/powerpoint/2010/main" val="12908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Wolsey’s foreign policy aims</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r>
              <a:rPr lang="en-GB" dirty="0">
                <a:latin typeface="Comic Sans MS" panose="030F0702030302020204" pitchFamily="66" charset="0"/>
              </a:rPr>
              <a:t>-Create better relationships with the two superpowers so England is not isolated and vulnerable.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-Play the two superpowers against each other to England’s advantage.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-Henry to have military glory, more prestige and stopping wars becoming too expensive.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-Make Henry a major peacemaker (more prestige without expensive wars).</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49051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Foreign policy successes 1514-1522</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endParaRPr lang="en-GB" sz="3200" u="sng" dirty="0">
              <a:latin typeface="Comic Sans MS" panose="030F0702030302020204" pitchFamily="66" charset="0"/>
            </a:endParaRPr>
          </a:p>
          <a:p>
            <a:pPr marL="0" indent="0">
              <a:buNone/>
            </a:pPr>
            <a:r>
              <a:rPr lang="en-GB" sz="3200" u="sng" dirty="0">
                <a:latin typeface="Comic Sans MS" panose="030F0702030302020204" pitchFamily="66" charset="0"/>
              </a:rPr>
              <a:t>The Battle of the Spurs 1514</a:t>
            </a:r>
          </a:p>
          <a:p>
            <a:pPr marL="0" indent="0">
              <a:buNone/>
            </a:pPr>
            <a:r>
              <a:rPr lang="en-GB" sz="3200" dirty="0">
                <a:latin typeface="Comic Sans MS" panose="030F0702030302020204" pitchFamily="66" charset="0"/>
              </a:rPr>
              <a:t>Final battle in Henry’s first war with France. Gave him a military victory to boast about.</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u="sng" dirty="0">
              <a:latin typeface="Comic Sans MS" panose="030F0702030302020204" pitchFamily="66" charset="0"/>
            </a:endParaRPr>
          </a:p>
        </p:txBody>
      </p:sp>
    </p:spTree>
    <p:extLst>
      <p:ext uri="{BB962C8B-B14F-4D97-AF65-F5344CB8AC3E}">
        <p14:creationId xmlns:p14="http://schemas.microsoft.com/office/powerpoint/2010/main" val="30101970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1261</Words>
  <Application>Microsoft Office PowerPoint</Application>
  <PresentationFormat>Widescreen</PresentationFormat>
  <Paragraphs>163</Paragraphs>
  <Slides>17</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Arial Rounded MT Bold</vt:lpstr>
      <vt:lpstr>Calibri</vt:lpstr>
      <vt:lpstr>Calibri Light</vt:lpstr>
      <vt:lpstr>Comic Sans MS</vt:lpstr>
      <vt:lpstr>1_Office Theme</vt:lpstr>
      <vt:lpstr>2_Office Theme</vt:lpstr>
      <vt:lpstr>3_Office Theme</vt:lpstr>
      <vt:lpstr>PowerPoint Presentation</vt:lpstr>
      <vt:lpstr>PowerPoint Presentation</vt:lpstr>
      <vt:lpstr>PowerPoint Presentation</vt:lpstr>
      <vt:lpstr>PowerPoint Presentation</vt:lpstr>
      <vt:lpstr>The main players in Europe</vt:lpstr>
      <vt:lpstr>PowerPoint Presentation</vt:lpstr>
      <vt:lpstr>PowerPoint Presentation</vt:lpstr>
      <vt:lpstr>Wolsey’s foreign policy aims</vt:lpstr>
      <vt:lpstr>Foreign policy successes 1514-1522</vt:lpstr>
      <vt:lpstr>Foreign policy successes 1514-1522</vt:lpstr>
      <vt:lpstr>Foreign policy successes 1514-1522</vt:lpstr>
      <vt:lpstr>Foreign policy failures 1522-1529</vt:lpstr>
      <vt:lpstr>Foreign policy failures 1522-1529</vt:lpstr>
      <vt:lpstr>Foreign policy failures 1522-1529</vt:lpstr>
      <vt:lpstr>PowerPoint Presentation</vt:lpstr>
      <vt:lpstr>Wolsey’s foreign policy outcomes</vt:lpstr>
      <vt:lpstr>‘Wolsey had more successes than failings in relation to foreign policy.’ How far do you agree? (16) You may use the following in your answer: - The Field of Cloth of Gold - The treaty of London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Matthew Hawthorne</cp:lastModifiedBy>
  <cp:revision>36</cp:revision>
  <dcterms:created xsi:type="dcterms:W3CDTF">2020-09-19T13:31:21Z</dcterms:created>
  <dcterms:modified xsi:type="dcterms:W3CDTF">2020-09-28T15:20:47Z</dcterms:modified>
</cp:coreProperties>
</file>