
<file path=[Content_Types].xml><?xml version="1.0" encoding="utf-8"?>
<Types xmlns="http://schemas.openxmlformats.org/package/2006/content-types">
  <Default Extension="bin" ContentType="application/vnd.ms-office.activeX"/>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85" r:id="rId2"/>
    <p:sldId id="256" r:id="rId3"/>
    <p:sldId id="287" r:id="rId4"/>
    <p:sldId id="275" r:id="rId5"/>
    <p:sldId id="276" r:id="rId6"/>
    <p:sldId id="277" r:id="rId7"/>
    <p:sldId id="278" r:id="rId8"/>
    <p:sldId id="279" r:id="rId9"/>
    <p:sldId id="280" r:id="rId10"/>
    <p:sldId id="281" r:id="rId11"/>
    <p:sldId id="282" r:id="rId12"/>
    <p:sldId id="284" r:id="rId13"/>
    <p:sldId id="269" r:id="rId14"/>
    <p:sldId id="270" r:id="rId15"/>
    <p:sldId id="271" r:id="rId16"/>
    <p:sldId id="272" r:id="rId17"/>
    <p:sldId id="268" r:id="rId18"/>
    <p:sldId id="283" r:id="rId19"/>
    <p:sldId id="286"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57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2319C7-CB89-4FA5-9301-9DB5FF355C08}" type="datetimeFigureOut">
              <a:rPr lang="en-GB" smtClean="0"/>
              <a:t>17/09/2020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5F88A4-6FF2-4F81-B1E1-520C497B14B5}" type="slidenum">
              <a:rPr lang="en-GB" smtClean="0"/>
              <a:t>‹#›</a:t>
            </a:fld>
            <a:endParaRPr lang="en-GB"/>
          </a:p>
        </p:txBody>
      </p:sp>
    </p:spTree>
    <p:extLst>
      <p:ext uri="{BB962C8B-B14F-4D97-AF65-F5344CB8AC3E}">
        <p14:creationId xmlns:p14="http://schemas.microsoft.com/office/powerpoint/2010/main" val="3208418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58E2B07D-348D-49BE-A48F-5484034F67FF}" type="slidenum">
              <a:rPr lang="en-GB" smtClean="0"/>
              <a:t>1</a:t>
            </a:fld>
            <a:endParaRPr lang="en-GB"/>
          </a:p>
        </p:txBody>
      </p:sp>
    </p:spTree>
    <p:extLst>
      <p:ext uri="{BB962C8B-B14F-4D97-AF65-F5344CB8AC3E}">
        <p14:creationId xmlns:p14="http://schemas.microsoft.com/office/powerpoint/2010/main" val="3647470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731519" y="4560559"/>
            <a:ext cx="5852149" cy="432052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82" name="Shape 82"/>
          <p:cNvSpPr>
            <a:spLocks noGrp="1" noRot="1" noChangeAspect="1"/>
          </p:cNvSpPr>
          <p:nvPr>
            <p:ph type="sldImg" idx="2"/>
          </p:nvPr>
        </p:nvSpPr>
        <p:spPr>
          <a:xfrm>
            <a:off x="1055688" y="719138"/>
            <a:ext cx="5203825" cy="360203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2835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BF69B6-FCA6-0445-82A8-47FC41B262C9}" type="slidenum">
              <a:rPr lang="en-US" smtClean="0"/>
              <a:t>13</a:t>
            </a:fld>
            <a:endParaRPr lang="en-US"/>
          </a:p>
        </p:txBody>
      </p:sp>
    </p:spTree>
    <p:extLst>
      <p:ext uri="{BB962C8B-B14F-4D97-AF65-F5344CB8AC3E}">
        <p14:creationId xmlns:p14="http://schemas.microsoft.com/office/powerpoint/2010/main" val="817622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=I-4F5MJEeqs </a:t>
            </a:r>
          </a:p>
        </p:txBody>
      </p:sp>
      <p:sp>
        <p:nvSpPr>
          <p:cNvPr id="4" name="Slide Number Placeholder 3"/>
          <p:cNvSpPr>
            <a:spLocks noGrp="1"/>
          </p:cNvSpPr>
          <p:nvPr>
            <p:ph type="sldNum" sz="quarter" idx="5"/>
          </p:nvPr>
        </p:nvSpPr>
        <p:spPr/>
        <p:txBody>
          <a:bodyPr/>
          <a:lstStyle/>
          <a:p>
            <a:fld id="{B6BF69B6-FCA6-0445-82A8-47FC41B262C9}" type="slidenum">
              <a:rPr lang="en-US" smtClean="0"/>
              <a:t>16</a:t>
            </a:fld>
            <a:endParaRPr lang="en-US"/>
          </a:p>
        </p:txBody>
      </p:sp>
    </p:spTree>
    <p:extLst>
      <p:ext uri="{BB962C8B-B14F-4D97-AF65-F5344CB8AC3E}">
        <p14:creationId xmlns:p14="http://schemas.microsoft.com/office/powerpoint/2010/main" val="966391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8228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F7EFA2E2-7AB6-9441-9FB2-8AC41DF9417E}"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65C19-63DF-F64C-B646-5DF183A0574F}" type="slidenum">
              <a:rPr lang="en-US" smtClean="0"/>
              <a:t>‹#›</a:t>
            </a:fld>
            <a:endParaRPr lang="en-US"/>
          </a:p>
        </p:txBody>
      </p:sp>
    </p:spTree>
    <p:extLst>
      <p:ext uri="{BB962C8B-B14F-4D97-AF65-F5344CB8AC3E}">
        <p14:creationId xmlns:p14="http://schemas.microsoft.com/office/powerpoint/2010/main" val="3796900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7EFA2E2-7AB6-9441-9FB2-8AC41DF9417E}"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65C19-63DF-F64C-B646-5DF183A0574F}" type="slidenum">
              <a:rPr lang="en-US" smtClean="0"/>
              <a:t>‹#›</a:t>
            </a:fld>
            <a:endParaRPr lang="en-US"/>
          </a:p>
        </p:txBody>
      </p:sp>
    </p:spTree>
    <p:extLst>
      <p:ext uri="{BB962C8B-B14F-4D97-AF65-F5344CB8AC3E}">
        <p14:creationId xmlns:p14="http://schemas.microsoft.com/office/powerpoint/2010/main" val="529938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7EFA2E2-7AB6-9441-9FB2-8AC41DF9417E}"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65C19-63DF-F64C-B646-5DF183A0574F}" type="slidenum">
              <a:rPr lang="en-US" smtClean="0"/>
              <a:t>‹#›</a:t>
            </a:fld>
            <a:endParaRPr lang="en-US"/>
          </a:p>
        </p:txBody>
      </p:sp>
    </p:spTree>
    <p:extLst>
      <p:ext uri="{BB962C8B-B14F-4D97-AF65-F5344CB8AC3E}">
        <p14:creationId xmlns:p14="http://schemas.microsoft.com/office/powerpoint/2010/main" val="735436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7EFA2E2-7AB6-9441-9FB2-8AC41DF9417E}"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65C19-63DF-F64C-B646-5DF183A0574F}" type="slidenum">
              <a:rPr lang="en-US" smtClean="0"/>
              <a:t>‹#›</a:t>
            </a:fld>
            <a:endParaRPr lang="en-US"/>
          </a:p>
        </p:txBody>
      </p:sp>
    </p:spTree>
    <p:extLst>
      <p:ext uri="{BB962C8B-B14F-4D97-AF65-F5344CB8AC3E}">
        <p14:creationId xmlns:p14="http://schemas.microsoft.com/office/powerpoint/2010/main" val="2317309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F7EFA2E2-7AB6-9441-9FB2-8AC41DF9417E}" type="datetimeFigureOut">
              <a:rPr lang="en-US" smtClean="0"/>
              <a:t>9/17/2020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865C19-63DF-F64C-B646-5DF183A0574F}" type="slidenum">
              <a:rPr lang="en-US" smtClean="0"/>
              <a:t>‹#›</a:t>
            </a:fld>
            <a:endParaRPr lang="en-US"/>
          </a:p>
        </p:txBody>
      </p:sp>
    </p:spTree>
    <p:extLst>
      <p:ext uri="{BB962C8B-B14F-4D97-AF65-F5344CB8AC3E}">
        <p14:creationId xmlns:p14="http://schemas.microsoft.com/office/powerpoint/2010/main" val="166626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F7EFA2E2-7AB6-9441-9FB2-8AC41DF9417E}" type="datetimeFigureOut">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65C19-63DF-F64C-B646-5DF183A0574F}" type="slidenum">
              <a:rPr lang="en-US" smtClean="0"/>
              <a:t>‹#›</a:t>
            </a:fld>
            <a:endParaRPr lang="en-US"/>
          </a:p>
        </p:txBody>
      </p:sp>
    </p:spTree>
    <p:extLst>
      <p:ext uri="{BB962C8B-B14F-4D97-AF65-F5344CB8AC3E}">
        <p14:creationId xmlns:p14="http://schemas.microsoft.com/office/powerpoint/2010/main" val="2126250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F7EFA2E2-7AB6-9441-9FB2-8AC41DF9417E}" type="datetimeFigureOut">
              <a:rPr lang="en-US" smtClean="0"/>
              <a:t>9/17/2020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865C19-63DF-F64C-B646-5DF183A0574F}" type="slidenum">
              <a:rPr lang="en-US" smtClean="0"/>
              <a:t>‹#›</a:t>
            </a:fld>
            <a:endParaRPr lang="en-US"/>
          </a:p>
        </p:txBody>
      </p:sp>
    </p:spTree>
    <p:extLst>
      <p:ext uri="{BB962C8B-B14F-4D97-AF65-F5344CB8AC3E}">
        <p14:creationId xmlns:p14="http://schemas.microsoft.com/office/powerpoint/2010/main" val="2505050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F7EFA2E2-7AB6-9441-9FB2-8AC41DF9417E}" type="datetimeFigureOut">
              <a:rPr lang="en-US" smtClean="0"/>
              <a:t>9/17/2020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865C19-63DF-F64C-B646-5DF183A0574F}" type="slidenum">
              <a:rPr lang="en-US" smtClean="0"/>
              <a:t>‹#›</a:t>
            </a:fld>
            <a:endParaRPr lang="en-US"/>
          </a:p>
        </p:txBody>
      </p:sp>
    </p:spTree>
    <p:extLst>
      <p:ext uri="{BB962C8B-B14F-4D97-AF65-F5344CB8AC3E}">
        <p14:creationId xmlns:p14="http://schemas.microsoft.com/office/powerpoint/2010/main" val="377554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EFA2E2-7AB6-9441-9FB2-8AC41DF9417E}" type="datetimeFigureOut">
              <a:rPr lang="en-US" smtClean="0"/>
              <a:t>9/17/2020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865C19-63DF-F64C-B646-5DF183A0574F}" type="slidenum">
              <a:rPr lang="en-US" smtClean="0"/>
              <a:t>‹#›</a:t>
            </a:fld>
            <a:endParaRPr lang="en-US"/>
          </a:p>
        </p:txBody>
      </p:sp>
    </p:spTree>
    <p:extLst>
      <p:ext uri="{BB962C8B-B14F-4D97-AF65-F5344CB8AC3E}">
        <p14:creationId xmlns:p14="http://schemas.microsoft.com/office/powerpoint/2010/main" val="359610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7EFA2E2-7AB6-9441-9FB2-8AC41DF9417E}" type="datetimeFigureOut">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65C19-63DF-F64C-B646-5DF183A0574F}" type="slidenum">
              <a:rPr lang="en-US" smtClean="0"/>
              <a:t>‹#›</a:t>
            </a:fld>
            <a:endParaRPr lang="en-US"/>
          </a:p>
        </p:txBody>
      </p:sp>
    </p:spTree>
    <p:extLst>
      <p:ext uri="{BB962C8B-B14F-4D97-AF65-F5344CB8AC3E}">
        <p14:creationId xmlns:p14="http://schemas.microsoft.com/office/powerpoint/2010/main" val="601382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7EFA2E2-7AB6-9441-9FB2-8AC41DF9417E}" type="datetimeFigureOut">
              <a:rPr lang="en-US" smtClean="0"/>
              <a:t>9/17/2020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865C19-63DF-F64C-B646-5DF183A0574F}" type="slidenum">
              <a:rPr lang="en-US" smtClean="0"/>
              <a:t>‹#›</a:t>
            </a:fld>
            <a:endParaRPr lang="en-US"/>
          </a:p>
        </p:txBody>
      </p:sp>
    </p:spTree>
    <p:extLst>
      <p:ext uri="{BB962C8B-B14F-4D97-AF65-F5344CB8AC3E}">
        <p14:creationId xmlns:p14="http://schemas.microsoft.com/office/powerpoint/2010/main" val="4256830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EFA2E2-7AB6-9441-9FB2-8AC41DF9417E}" type="datetimeFigureOut">
              <a:rPr lang="en-US" smtClean="0"/>
              <a:t>9/17/2020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865C19-63DF-F64C-B646-5DF183A0574F}" type="slidenum">
              <a:rPr lang="en-US" smtClean="0"/>
              <a:t>‹#›</a:t>
            </a:fld>
            <a:endParaRPr lang="en-US"/>
          </a:p>
        </p:txBody>
      </p:sp>
    </p:spTree>
    <p:extLst>
      <p:ext uri="{BB962C8B-B14F-4D97-AF65-F5344CB8AC3E}">
        <p14:creationId xmlns:p14="http://schemas.microsoft.com/office/powerpoint/2010/main" val="1498841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hyperlink" Target="https://www.youtube.com/watch?v=aHtbDmzjYgg" TargetMode="Externa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KEeH4EniM3E" TargetMode="External"/><Relationship Id="rId2" Type="http://schemas.openxmlformats.org/officeDocument/2006/relationships/image" Target="../media/image23.tiff"/><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I-4F5MJEeq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tiff"/><Relationship Id="rId4" Type="http://schemas.openxmlformats.org/officeDocument/2006/relationships/image" Target="../media/image6.tiff"/></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tiff"/><Relationship Id="rId2" Type="http://schemas.openxmlformats.org/officeDocument/2006/relationships/hyperlink" Target="https://www.youtube.com/watch?v=A_lf7_nKXpI" TargetMode="Externa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9672" t="8907" r="19942" b="16950"/>
          <a:stretch/>
        </p:blipFill>
        <p:spPr>
          <a:xfrm>
            <a:off x="3616981" y="790342"/>
            <a:ext cx="4461374" cy="4705199"/>
          </a:xfrm>
          <a:prstGeom prst="rect">
            <a:avLst/>
          </a:prstGeom>
        </p:spPr>
      </p:pic>
      <p:sp>
        <p:nvSpPr>
          <p:cNvPr id="3" name="Subtitle 2"/>
          <p:cNvSpPr>
            <a:spLocks noGrp="1"/>
          </p:cNvSpPr>
          <p:nvPr>
            <p:ph type="subTitle" idx="1"/>
          </p:nvPr>
        </p:nvSpPr>
        <p:spPr>
          <a:xfrm rot="21388493">
            <a:off x="-138170" y="1552174"/>
            <a:ext cx="3685347" cy="2383966"/>
          </a:xfrm>
        </p:spPr>
        <p:txBody>
          <a:bodyPr>
            <a:noAutofit/>
          </a:bodyPr>
          <a:lstStyle/>
          <a:p>
            <a:r>
              <a:rPr lang="en-GB" sz="3300" b="1" dirty="0">
                <a:solidFill>
                  <a:srgbClr val="00B050"/>
                </a:solidFill>
                <a:latin typeface="Arial Rounded MT Bold" panose="020F0704030504030204" pitchFamily="34" charset="0"/>
              </a:rPr>
              <a:t>Do now task </a:t>
            </a:r>
          </a:p>
          <a:p>
            <a:endParaRPr lang="en-GB" sz="2100" dirty="0">
              <a:solidFill>
                <a:srgbClr val="00B050"/>
              </a:solidFill>
              <a:latin typeface="Arial Rounded MT Bold" panose="020F0704030504030204" pitchFamily="34" charset="0"/>
            </a:endParaRPr>
          </a:p>
          <a:p>
            <a:r>
              <a:rPr lang="en-GB" sz="2100" dirty="0">
                <a:solidFill>
                  <a:srgbClr val="00B050"/>
                </a:solidFill>
                <a:latin typeface="Arial Rounded MT Bold" panose="020F0704030504030204" pitchFamily="34" charset="0"/>
              </a:rPr>
              <a:t>How much can you remember? </a:t>
            </a:r>
          </a:p>
          <a:p>
            <a:endParaRPr lang="en-GB" sz="2100" dirty="0">
              <a:solidFill>
                <a:srgbClr val="00B050"/>
              </a:solidFill>
              <a:latin typeface="Arial Rounded MT Bold" panose="020F0704030504030204" pitchFamily="34" charset="0"/>
            </a:endParaRPr>
          </a:p>
          <a:p>
            <a:endParaRPr lang="en-GB" sz="2100" dirty="0">
              <a:solidFill>
                <a:srgbClr val="00B050"/>
              </a:solidFill>
              <a:latin typeface="Arial Rounded MT Bold" panose="020F0704030504030204" pitchFamily="34" charset="0"/>
            </a:endParaRPr>
          </a:p>
        </p:txBody>
      </p:sp>
      <p:pic>
        <p:nvPicPr>
          <p:cNvPr id="5" name="Picture 4"/>
          <p:cNvPicPr>
            <a:picLocks noChangeAspect="1"/>
          </p:cNvPicPr>
          <p:nvPr/>
        </p:nvPicPr>
        <p:blipFill rotWithShape="1">
          <a:blip r:embed="rId6"/>
          <a:srcRect l="38218" t="64504" r="11382" b="28406"/>
          <a:stretch/>
        </p:blipFill>
        <p:spPr>
          <a:xfrm>
            <a:off x="2902105" y="5394442"/>
            <a:ext cx="6212414" cy="491319"/>
          </a:xfrm>
          <a:prstGeom prst="rect">
            <a:avLst/>
          </a:prstGeom>
        </p:spPr>
      </p:pic>
      <p:sp>
        <p:nvSpPr>
          <p:cNvPr id="6" name="TextBox 5"/>
          <p:cNvSpPr txBox="1"/>
          <p:nvPr/>
        </p:nvSpPr>
        <p:spPr>
          <a:xfrm>
            <a:off x="3984296" y="1520976"/>
            <a:ext cx="3748690" cy="3277820"/>
          </a:xfrm>
          <a:prstGeom prst="rect">
            <a:avLst/>
          </a:prstGeom>
          <a:noFill/>
        </p:spPr>
        <p:txBody>
          <a:bodyPr wrap="square" rtlCol="0">
            <a:spAutoFit/>
          </a:bodyPr>
          <a:lstStyle/>
          <a:p>
            <a:pPr marL="342900" indent="-342900" algn="ctr">
              <a:buAutoNum type="arabicPeriod"/>
            </a:pPr>
            <a:r>
              <a:rPr lang="en-GB" dirty="0">
                <a:latin typeface="Arial Rounded MT Bold" panose="020F0704030504030204" pitchFamily="34" charset="0"/>
              </a:rPr>
              <a:t>How are tropical storms measured?</a:t>
            </a:r>
          </a:p>
          <a:p>
            <a:pPr marL="342900" indent="-342900" algn="ctr">
              <a:buAutoNum type="arabicPeriod"/>
            </a:pPr>
            <a:endParaRPr lang="en-GB" dirty="0">
              <a:latin typeface="Arial Rounded MT Bold" panose="020F0704030504030204" pitchFamily="34" charset="0"/>
            </a:endParaRPr>
          </a:p>
          <a:p>
            <a:pPr marL="342900" indent="-342900" algn="ctr">
              <a:buAutoNum type="arabicPeriod"/>
            </a:pPr>
            <a:r>
              <a:rPr lang="en-GB" dirty="0">
                <a:latin typeface="Arial Rounded MT Bold" panose="020F0704030504030204" pitchFamily="34" charset="0"/>
              </a:rPr>
              <a:t>Why are rural areas growing? Give 2 reasons </a:t>
            </a:r>
          </a:p>
          <a:p>
            <a:pPr marL="342900" indent="-342900" algn="ctr">
              <a:buAutoNum type="arabicPeriod"/>
            </a:pPr>
            <a:endParaRPr lang="en-GB" dirty="0">
              <a:latin typeface="Arial Rounded MT Bold" panose="020F0704030504030204" pitchFamily="34" charset="0"/>
            </a:endParaRPr>
          </a:p>
          <a:p>
            <a:pPr marL="342900" indent="-342900" algn="ctr">
              <a:buAutoNum type="arabicPeriod"/>
            </a:pPr>
            <a:r>
              <a:rPr lang="en-GB" dirty="0">
                <a:latin typeface="Arial Rounded MT Bold" panose="020F0704030504030204" pitchFamily="34" charset="0"/>
              </a:rPr>
              <a:t>What does interdependence mean? </a:t>
            </a:r>
          </a:p>
          <a:p>
            <a:pPr marL="342900" indent="-342900" algn="ctr">
              <a:buAutoNum type="arabicPeriod"/>
            </a:pPr>
            <a:endParaRPr lang="en-GB" dirty="0">
              <a:latin typeface="Arial Rounded MT Bold" panose="020F0704030504030204" pitchFamily="34" charset="0"/>
            </a:endParaRPr>
          </a:p>
          <a:p>
            <a:pPr marL="342900" indent="-342900" algn="ctr">
              <a:buAutoNum type="arabicPeriod"/>
            </a:pPr>
            <a:r>
              <a:rPr lang="en-GB" dirty="0">
                <a:latin typeface="Arial Rounded MT Bold" panose="020F0704030504030204" pitchFamily="34" charset="0"/>
              </a:rPr>
              <a:t>What is the brain drain? </a:t>
            </a:r>
          </a:p>
          <a:p>
            <a:pPr marL="257175" indent="-257175">
              <a:buAutoNum type="arabicPeriod"/>
            </a:pPr>
            <a:endParaRPr lang="en-GB" sz="1350" dirty="0"/>
          </a:p>
          <a:p>
            <a:endParaRPr lang="en-GB" sz="1350" dirty="0"/>
          </a:p>
        </p:txBody>
      </p:sp>
      <p:sp>
        <p:nvSpPr>
          <p:cNvPr id="2" name="TextBox 1"/>
          <p:cNvSpPr txBox="1"/>
          <p:nvPr/>
        </p:nvSpPr>
        <p:spPr>
          <a:xfrm>
            <a:off x="366358" y="3780486"/>
            <a:ext cx="2676293" cy="923330"/>
          </a:xfrm>
          <a:prstGeom prst="rect">
            <a:avLst/>
          </a:prstGeom>
          <a:noFill/>
        </p:spPr>
        <p:txBody>
          <a:bodyPr wrap="square" rtlCol="0">
            <a:spAutoFit/>
          </a:bodyPr>
          <a:lstStyle/>
          <a:p>
            <a:pPr algn="ctr"/>
            <a:r>
              <a:rPr lang="en-GB" sz="1350" dirty="0">
                <a:solidFill>
                  <a:srgbClr val="FF0000"/>
                </a:solidFill>
                <a:latin typeface="Arial Rounded MT Bold" panose="020F0704030504030204" pitchFamily="34" charset="0"/>
              </a:rPr>
              <a:t>Pencil cases out</a:t>
            </a:r>
          </a:p>
          <a:p>
            <a:pPr algn="ctr"/>
            <a:r>
              <a:rPr lang="en-GB" sz="1350" dirty="0">
                <a:solidFill>
                  <a:srgbClr val="FF0000"/>
                </a:solidFill>
                <a:latin typeface="Arial Rounded MT Bold" panose="020F0704030504030204" pitchFamily="34" charset="0"/>
              </a:rPr>
              <a:t>Conduct cards in pencil cases</a:t>
            </a:r>
          </a:p>
          <a:p>
            <a:pPr algn="ctr"/>
            <a:r>
              <a:rPr lang="en-GB" sz="1350" dirty="0">
                <a:solidFill>
                  <a:srgbClr val="FF0000"/>
                </a:solidFill>
                <a:latin typeface="Arial Rounded MT Bold" panose="020F0704030504030204" pitchFamily="34" charset="0"/>
              </a:rPr>
              <a:t>Coats and bags off </a:t>
            </a:r>
          </a:p>
        </p:txBody>
      </p:sp>
    </p:spTree>
    <p:controls>
      <mc:AlternateContent xmlns:mc="http://schemas.openxmlformats.org/markup-compatibility/2006">
        <mc:Choice xmlns:v="urn:schemas-microsoft-com:vml" Requires="v">
          <p:control spid="6149" name="ShockwaveFlash1" r:id="rId2" imgW="3311640" imgH="1368360"/>
        </mc:Choice>
        <mc:Fallback>
          <p:control name="ShockwaveFlash1" r:id="rId2" imgW="3311640" imgH="1368360">
            <p:pic>
              <p:nvPicPr>
                <p:cNvPr id="7" name="ShockwaveFlash1"/>
                <p:cNvPicPr preferRelativeResize="0">
                  <a:picLocks noChangeArrowheads="1" noChangeShapeType="1"/>
                </p:cNvPicPr>
                <p:nvPr/>
              </p:nvPicPr>
              <p:blipFill>
                <a:blip r:embed="rId7"/>
                <a:srcRect/>
                <a:stretch>
                  <a:fillRect/>
                </a:stretch>
              </p:blipFill>
              <p:spPr bwMode="auto">
                <a:xfrm>
                  <a:off x="257049" y="4881282"/>
                  <a:ext cx="2483644" cy="1026319"/>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074962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009900"/>
                </a:solidFill>
                <a:latin typeface="Comic Sans MS" panose="030F0702030302020204" pitchFamily="66" charset="0"/>
              </a:rPr>
              <a:t>TRUE</a:t>
            </a:r>
            <a:r>
              <a:rPr lang="en-GB" dirty="0">
                <a:latin typeface="Comic Sans MS" panose="030F0702030302020204" pitchFamily="66" charset="0"/>
              </a:rPr>
              <a:t> or </a:t>
            </a:r>
            <a:r>
              <a:rPr lang="en-GB" b="1" dirty="0">
                <a:solidFill>
                  <a:srgbClr val="FF0000"/>
                </a:solidFill>
                <a:latin typeface="Comic Sans MS" panose="030F0702030302020204" pitchFamily="66" charset="0"/>
              </a:rPr>
              <a:t>FALSE</a:t>
            </a:r>
          </a:p>
        </p:txBody>
      </p:sp>
      <p:sp>
        <p:nvSpPr>
          <p:cNvPr id="3" name="Content Placeholder 2"/>
          <p:cNvSpPr>
            <a:spLocks noGrp="1"/>
          </p:cNvSpPr>
          <p:nvPr>
            <p:ph idx="1"/>
          </p:nvPr>
        </p:nvSpPr>
        <p:spPr/>
        <p:txBody>
          <a:bodyPr/>
          <a:lstStyle/>
          <a:p>
            <a:pPr marL="0" indent="0" algn="ctr">
              <a:buNone/>
            </a:pPr>
            <a:r>
              <a:rPr lang="en-GB" dirty="0">
                <a:latin typeface="Comic Sans MS" panose="030F0702030302020204" pitchFamily="66" charset="0"/>
              </a:rPr>
              <a:t>Changes by businesses and the government will have the greatest effect on combating global warming.</a:t>
            </a:r>
          </a:p>
        </p:txBody>
      </p:sp>
      <p:grpSp>
        <p:nvGrpSpPr>
          <p:cNvPr id="9" name="Group 8"/>
          <p:cNvGrpSpPr/>
          <p:nvPr/>
        </p:nvGrpSpPr>
        <p:grpSpPr>
          <a:xfrm>
            <a:off x="2002136" y="3396972"/>
            <a:ext cx="2034791" cy="2283488"/>
            <a:chOff x="1145513" y="3386294"/>
            <a:chExt cx="2713055" cy="3044651"/>
          </a:xfrm>
        </p:grpSpPr>
        <p:sp>
          <p:nvSpPr>
            <p:cNvPr id="4" name="Rectangle: Rounded Corners 3"/>
            <p:cNvSpPr/>
            <p:nvPr/>
          </p:nvSpPr>
          <p:spPr>
            <a:xfrm rot="20977583">
              <a:off x="1145513" y="3386294"/>
              <a:ext cx="2713055" cy="3044651"/>
            </a:xfrm>
            <a:prstGeom prst="roundRect">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3300" dirty="0">
                  <a:latin typeface="Comic Sans MS" panose="030F0702030302020204" pitchFamily="66" charset="0"/>
                </a:rPr>
                <a:t>TRUE</a:t>
              </a:r>
              <a:endParaRPr lang="en-GB" sz="1350" dirty="0">
                <a:latin typeface="Comic Sans MS" panose="030F0702030302020204" pitchFamily="66"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4976" y="4619101"/>
              <a:ext cx="1676545" cy="1511939"/>
            </a:xfrm>
            <a:prstGeom prst="rect">
              <a:avLst/>
            </a:prstGeom>
          </p:spPr>
        </p:pic>
      </p:grpSp>
      <p:grpSp>
        <p:nvGrpSpPr>
          <p:cNvPr id="8" name="Group 7"/>
          <p:cNvGrpSpPr/>
          <p:nvPr/>
        </p:nvGrpSpPr>
        <p:grpSpPr>
          <a:xfrm>
            <a:off x="4972525" y="3396972"/>
            <a:ext cx="2034791" cy="2283488"/>
            <a:chOff x="4824683" y="3386294"/>
            <a:chExt cx="2713055" cy="3044651"/>
          </a:xfrm>
        </p:grpSpPr>
        <p:sp>
          <p:nvSpPr>
            <p:cNvPr id="7" name="Rectangle: Rounded Corners 6"/>
            <p:cNvSpPr/>
            <p:nvPr/>
          </p:nvSpPr>
          <p:spPr>
            <a:xfrm rot="622417" flipH="1">
              <a:off x="4824683" y="3386294"/>
              <a:ext cx="2713055" cy="3044651"/>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3300" dirty="0">
                  <a:latin typeface="Comic Sans MS" panose="030F0702030302020204" pitchFamily="66" charset="0"/>
                </a:rPr>
                <a:t>FALSE</a:t>
              </a:r>
              <a:endParaRPr lang="en-GB" sz="1350" dirty="0">
                <a:latin typeface="Comic Sans MS" panose="030F0702030302020204" pitchFamily="66"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1925" y="4539846"/>
              <a:ext cx="1725318" cy="1591194"/>
            </a:xfrm>
            <a:prstGeom prst="rect">
              <a:avLst/>
            </a:prstGeom>
          </p:spPr>
        </p:pic>
      </p:grpSp>
    </p:spTree>
    <p:extLst>
      <p:ext uri="{BB962C8B-B14F-4D97-AF65-F5344CB8AC3E}">
        <p14:creationId xmlns:p14="http://schemas.microsoft.com/office/powerpoint/2010/main" val="158215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8"/>
                                        </p:tgtEl>
                                      </p:cBhvr>
                                    </p:animEffect>
                                    <p:set>
                                      <p:cBhvr>
                                        <p:cTn id="7" dur="1" fill="hold">
                                          <p:stCondLst>
                                            <p:cond delay="24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009900"/>
                </a:solidFill>
                <a:latin typeface="Comic Sans MS" panose="030F0702030302020204" pitchFamily="66" charset="0"/>
              </a:rPr>
              <a:t>TRUE</a:t>
            </a:r>
            <a:r>
              <a:rPr lang="en-GB" dirty="0">
                <a:latin typeface="Comic Sans MS" panose="030F0702030302020204" pitchFamily="66" charset="0"/>
              </a:rPr>
              <a:t> or </a:t>
            </a:r>
            <a:r>
              <a:rPr lang="en-GB" b="1" dirty="0">
                <a:solidFill>
                  <a:srgbClr val="FF0000"/>
                </a:solidFill>
                <a:latin typeface="Comic Sans MS" panose="030F0702030302020204" pitchFamily="66" charset="0"/>
              </a:rPr>
              <a:t>FALSE</a:t>
            </a:r>
          </a:p>
        </p:txBody>
      </p:sp>
      <p:sp>
        <p:nvSpPr>
          <p:cNvPr id="3" name="Content Placeholder 2"/>
          <p:cNvSpPr>
            <a:spLocks noGrp="1"/>
          </p:cNvSpPr>
          <p:nvPr>
            <p:ph idx="1"/>
          </p:nvPr>
        </p:nvSpPr>
        <p:spPr/>
        <p:txBody>
          <a:bodyPr/>
          <a:lstStyle/>
          <a:p>
            <a:pPr marL="0" indent="0" algn="ctr">
              <a:buNone/>
            </a:pPr>
            <a:r>
              <a:rPr lang="en-GB" dirty="0">
                <a:latin typeface="Comic Sans MS" panose="030F0702030302020204" pitchFamily="66" charset="0"/>
              </a:rPr>
              <a:t>There are ways individuals can try to combat climate change on a smaller scale though.</a:t>
            </a:r>
          </a:p>
        </p:txBody>
      </p:sp>
      <p:grpSp>
        <p:nvGrpSpPr>
          <p:cNvPr id="9" name="Group 8"/>
          <p:cNvGrpSpPr/>
          <p:nvPr/>
        </p:nvGrpSpPr>
        <p:grpSpPr>
          <a:xfrm>
            <a:off x="2002136" y="3396972"/>
            <a:ext cx="2034791" cy="2283488"/>
            <a:chOff x="1145513" y="3386294"/>
            <a:chExt cx="2713055" cy="3044651"/>
          </a:xfrm>
        </p:grpSpPr>
        <p:sp>
          <p:nvSpPr>
            <p:cNvPr id="4" name="Rectangle: Rounded Corners 3"/>
            <p:cNvSpPr/>
            <p:nvPr/>
          </p:nvSpPr>
          <p:spPr>
            <a:xfrm rot="20977583">
              <a:off x="1145513" y="3386294"/>
              <a:ext cx="2713055" cy="3044651"/>
            </a:xfrm>
            <a:prstGeom prst="roundRect">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3300" dirty="0">
                  <a:latin typeface="Comic Sans MS" panose="030F0702030302020204" pitchFamily="66" charset="0"/>
                </a:rPr>
                <a:t>TRUE</a:t>
              </a:r>
              <a:endParaRPr lang="en-GB" sz="1350" dirty="0">
                <a:latin typeface="Comic Sans MS" panose="030F0702030302020204" pitchFamily="66"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4976" y="4619101"/>
              <a:ext cx="1676545" cy="1511939"/>
            </a:xfrm>
            <a:prstGeom prst="rect">
              <a:avLst/>
            </a:prstGeom>
          </p:spPr>
        </p:pic>
      </p:grpSp>
      <p:grpSp>
        <p:nvGrpSpPr>
          <p:cNvPr id="8" name="Group 7"/>
          <p:cNvGrpSpPr/>
          <p:nvPr/>
        </p:nvGrpSpPr>
        <p:grpSpPr>
          <a:xfrm>
            <a:off x="4972525" y="3396972"/>
            <a:ext cx="2034791" cy="2283488"/>
            <a:chOff x="4824683" y="3386294"/>
            <a:chExt cx="2713055" cy="3044651"/>
          </a:xfrm>
        </p:grpSpPr>
        <p:sp>
          <p:nvSpPr>
            <p:cNvPr id="7" name="Rectangle: Rounded Corners 6"/>
            <p:cNvSpPr/>
            <p:nvPr/>
          </p:nvSpPr>
          <p:spPr>
            <a:xfrm rot="622417" flipH="1">
              <a:off x="4824683" y="3386294"/>
              <a:ext cx="2713055" cy="3044651"/>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3300" dirty="0">
                  <a:latin typeface="Comic Sans MS" panose="030F0702030302020204" pitchFamily="66" charset="0"/>
                </a:rPr>
                <a:t>FALSE</a:t>
              </a:r>
              <a:endParaRPr lang="en-GB" sz="1350" dirty="0">
                <a:latin typeface="Comic Sans MS" panose="030F0702030302020204" pitchFamily="66"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1925" y="4539846"/>
              <a:ext cx="1725318" cy="1591194"/>
            </a:xfrm>
            <a:prstGeom prst="rect">
              <a:avLst/>
            </a:prstGeom>
          </p:spPr>
        </p:pic>
      </p:grpSp>
    </p:spTree>
    <p:extLst>
      <p:ext uri="{BB962C8B-B14F-4D97-AF65-F5344CB8AC3E}">
        <p14:creationId xmlns:p14="http://schemas.microsoft.com/office/powerpoint/2010/main" val="147487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8"/>
                                        </p:tgtEl>
                                      </p:cBhvr>
                                    </p:animEffect>
                                    <p:set>
                                      <p:cBhvr>
                                        <p:cTn id="7" dur="1" fill="hold">
                                          <p:stCondLst>
                                            <p:cond delay="24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47813" y="41276"/>
            <a:ext cx="6624637" cy="65366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GB" sz="3600" dirty="0">
                <a:latin typeface="Comic Sans MS" panose="030F0702030302020204" pitchFamily="66" charset="0"/>
              </a:rPr>
              <a:t>Mitigating Climate Change </a:t>
            </a:r>
          </a:p>
        </p:txBody>
      </p:sp>
      <p:pic>
        <p:nvPicPr>
          <p:cNvPr id="9219" name="Picture 2" descr="http://www.gobeyondthegrid.com/wp-content/gallery/alternative-energy-and-lighting/beyond-the-grid-landscaping-sustainable-landscaping-solar-wind-energy-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44" y="1531937"/>
            <a:ext cx="3521075"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http://www.nature.com/news/2008/080813/images/454816a-i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2463" y="1843088"/>
            <a:ext cx="3232150"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descr="http://gurumavin.com/wp-content/uploads/2014/09/3149066_orig-150x1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13" y="3933825"/>
            <a:ext cx="2687637"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8" descr="http://ecmun.com/wp-content/uploads/un_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8038" y="4149725"/>
            <a:ext cx="21367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419495" y="3228975"/>
            <a:ext cx="2413000" cy="1008063"/>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GB" sz="2000" dirty="0">
                <a:latin typeface="Comic Sans MS" panose="030F0702030302020204" pitchFamily="66" charset="0"/>
              </a:rPr>
              <a:t>Alternative energy</a:t>
            </a:r>
          </a:p>
        </p:txBody>
      </p:sp>
      <p:sp>
        <p:nvSpPr>
          <p:cNvPr id="11" name="Rectangle 10"/>
          <p:cNvSpPr/>
          <p:nvPr/>
        </p:nvSpPr>
        <p:spPr>
          <a:xfrm>
            <a:off x="6142038" y="5089525"/>
            <a:ext cx="2411412" cy="5270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GB" sz="2000" dirty="0">
                <a:latin typeface="Comic Sans MS" panose="030F0702030302020204" pitchFamily="66" charset="0"/>
              </a:rPr>
              <a:t>Carbon Capture</a:t>
            </a:r>
          </a:p>
        </p:txBody>
      </p:sp>
      <p:sp>
        <p:nvSpPr>
          <p:cNvPr id="12" name="Rectangle 11"/>
          <p:cNvSpPr/>
          <p:nvPr/>
        </p:nvSpPr>
        <p:spPr>
          <a:xfrm>
            <a:off x="466725" y="4905375"/>
            <a:ext cx="2411413" cy="655638"/>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GB" sz="2000" dirty="0">
                <a:latin typeface="Comic Sans MS" panose="030F0702030302020204" pitchFamily="66" charset="0"/>
              </a:rPr>
              <a:t>Replanting Trees</a:t>
            </a:r>
          </a:p>
        </p:txBody>
      </p:sp>
      <p:sp>
        <p:nvSpPr>
          <p:cNvPr id="13" name="Rectangle 12"/>
          <p:cNvSpPr/>
          <p:nvPr/>
        </p:nvSpPr>
        <p:spPr>
          <a:xfrm>
            <a:off x="3259138" y="4552950"/>
            <a:ext cx="2411412" cy="1008063"/>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GB" sz="2000" dirty="0">
                <a:latin typeface="Comic Sans MS" panose="030F0702030302020204" pitchFamily="66" charset="0"/>
              </a:rPr>
              <a:t>International Agreements</a:t>
            </a:r>
          </a:p>
        </p:txBody>
      </p:sp>
      <p:sp>
        <p:nvSpPr>
          <p:cNvPr id="14" name="TextBox 13"/>
          <p:cNvSpPr txBox="1"/>
          <p:nvPr/>
        </p:nvSpPr>
        <p:spPr>
          <a:xfrm>
            <a:off x="2444634" y="845086"/>
            <a:ext cx="4040420" cy="1323439"/>
          </a:xfrm>
          <a:prstGeom prst="rect">
            <a:avLst/>
          </a:prstGeom>
          <a:solidFill>
            <a:srgbClr val="CCFFCC"/>
          </a:solidFill>
        </p:spPr>
        <p:txBody>
          <a:bodyPr wrap="square" rtlCol="0">
            <a:spAutoFit/>
          </a:bodyPr>
          <a:lstStyle/>
          <a:p>
            <a:pPr algn="ctr"/>
            <a:r>
              <a:rPr lang="en-US" sz="2000" b="1" u="sng" dirty="0" smtClean="0">
                <a:latin typeface="Comic Sans MS"/>
                <a:cs typeface="Comic Sans MS"/>
              </a:rPr>
              <a:t>Key definition: </a:t>
            </a:r>
            <a:r>
              <a:rPr lang="en-US" sz="2000" b="1" dirty="0" smtClean="0">
                <a:latin typeface="Comic Sans MS"/>
                <a:cs typeface="Comic Sans MS"/>
              </a:rPr>
              <a:t>Mitigation strategies, whether local or global, DEAL with the cause of the problem.</a:t>
            </a:r>
            <a:endParaRPr lang="en-US" sz="2000" b="1" dirty="0">
              <a:latin typeface="Comic Sans MS"/>
              <a:cs typeface="Comic Sans MS"/>
            </a:endParaRPr>
          </a:p>
        </p:txBody>
      </p:sp>
    </p:spTree>
    <p:extLst>
      <p:ext uri="{BB962C8B-B14F-4D97-AF65-F5344CB8AC3E}">
        <p14:creationId xmlns:p14="http://schemas.microsoft.com/office/powerpoint/2010/main" val="17004034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p:tgtEl>
                                          <p:spTgt spid="14"/>
                                        </p:tgtEl>
                                        <p:attrNameLst>
                                          <p:attrName>ppt_y</p:attrName>
                                        </p:attrNameLst>
                                      </p:cBhvr>
                                      <p:tavLst>
                                        <p:tav tm="0">
                                          <p:val>
                                            <p:strVal val="#ppt_y+#ppt_h*1.125000"/>
                                          </p:val>
                                        </p:tav>
                                        <p:tav tm="100000">
                                          <p:val>
                                            <p:strVal val="#ppt_y"/>
                                          </p:val>
                                        </p:tav>
                                      </p:tavLst>
                                    </p:anim>
                                    <p:animEffect transition="in" filter="wipe(up)">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5C4D2-1F53-AF45-9A9D-7A8238B0B906}"/>
              </a:ext>
            </a:extLst>
          </p:cNvPr>
          <p:cNvSpPr>
            <a:spLocks noGrp="1"/>
          </p:cNvSpPr>
          <p:nvPr>
            <p:ph type="title"/>
          </p:nvPr>
        </p:nvSpPr>
        <p:spPr>
          <a:xfrm>
            <a:off x="557784" y="-208686"/>
            <a:ext cx="8229600" cy="1143000"/>
          </a:xfrm>
        </p:spPr>
        <p:txBody>
          <a:bodyPr/>
          <a:lstStyle/>
          <a:p>
            <a:r>
              <a:rPr lang="en-US" dirty="0"/>
              <a:t>Carbon Capture and Storage (CCS)</a:t>
            </a:r>
          </a:p>
        </p:txBody>
      </p:sp>
      <p:sp>
        <p:nvSpPr>
          <p:cNvPr id="3" name="Content Placeholder 2">
            <a:extLst>
              <a:ext uri="{FF2B5EF4-FFF2-40B4-BE49-F238E27FC236}">
                <a16:creationId xmlns:a16="http://schemas.microsoft.com/office/drawing/2014/main" id="{A3A3E518-C9DC-664C-8CA4-797E7EDED165}"/>
              </a:ext>
            </a:extLst>
          </p:cNvPr>
          <p:cNvSpPr>
            <a:spLocks noGrp="1"/>
          </p:cNvSpPr>
          <p:nvPr>
            <p:ph idx="1"/>
          </p:nvPr>
        </p:nvSpPr>
        <p:spPr>
          <a:xfrm>
            <a:off x="268714" y="1110336"/>
            <a:ext cx="4048858" cy="3401250"/>
          </a:xfrm>
        </p:spPr>
        <p:txBody>
          <a:bodyPr>
            <a:normAutofit fontScale="55000" lnSpcReduction="20000"/>
          </a:bodyPr>
          <a:lstStyle/>
          <a:p>
            <a:pPr marL="0" indent="0" algn="ctr">
              <a:buNone/>
            </a:pPr>
            <a:r>
              <a:rPr lang="en-US" dirty="0"/>
              <a:t>CCS uses technology to capture CO2, removing it from the atmosphere and storing it elsewhere</a:t>
            </a:r>
            <a:r>
              <a:rPr lang="en-US" dirty="0" smtClean="0"/>
              <a:t>.</a:t>
            </a:r>
          </a:p>
          <a:p>
            <a:pPr marL="0" indent="0" algn="ctr">
              <a:buNone/>
            </a:pPr>
            <a:endParaRPr lang="en-US" dirty="0" smtClean="0"/>
          </a:p>
          <a:p>
            <a:pPr marL="0" indent="0" algn="ctr">
              <a:buNone/>
            </a:pPr>
            <a:r>
              <a:rPr lang="en-US" dirty="0" smtClean="0"/>
              <a:t>Carbon dioxide is normally pumped via a pipeline deep into the earth. This is then monitored to check that the carbon dioxide doesn’t leak back to the surface or contaminate water.</a:t>
            </a:r>
          </a:p>
          <a:p>
            <a:pPr marL="0" indent="0" algn="ctr">
              <a:buNone/>
            </a:pPr>
            <a:endParaRPr lang="en-US" dirty="0"/>
          </a:p>
          <a:p>
            <a:pPr marL="0" indent="0" algn="ctr">
              <a:buNone/>
            </a:pPr>
            <a:r>
              <a:rPr lang="en-US" dirty="0"/>
              <a:t>It IS possible to capture 90% of the CO2 that would otherwise enter the atmosphere.</a:t>
            </a:r>
          </a:p>
        </p:txBody>
      </p:sp>
      <p:pic>
        <p:nvPicPr>
          <p:cNvPr id="4" name="Picture 3">
            <a:extLst>
              <a:ext uri="{FF2B5EF4-FFF2-40B4-BE49-F238E27FC236}">
                <a16:creationId xmlns:a16="http://schemas.microsoft.com/office/drawing/2014/main" id="{671B7385-A08F-8D41-8590-F3C7BC8CC7E9}"/>
              </a:ext>
            </a:extLst>
          </p:cNvPr>
          <p:cNvPicPr>
            <a:picLocks noChangeAspect="1"/>
          </p:cNvPicPr>
          <p:nvPr/>
        </p:nvPicPr>
        <p:blipFill rotWithShape="1">
          <a:blip r:embed="rId3" cstate="print"/>
          <a:srcRect l="28606" t="25887" r="24879" b="13205"/>
          <a:stretch/>
        </p:blipFill>
        <p:spPr>
          <a:xfrm>
            <a:off x="4527054" y="781744"/>
            <a:ext cx="4457504" cy="3595355"/>
          </a:xfrm>
          <a:prstGeom prst="rect">
            <a:avLst/>
          </a:prstGeom>
          <a:ln w="38100"/>
        </p:spPr>
        <p:style>
          <a:lnRef idx="2">
            <a:schemeClr val="dk1"/>
          </a:lnRef>
          <a:fillRef idx="1">
            <a:schemeClr val="lt1"/>
          </a:fillRef>
          <a:effectRef idx="0">
            <a:schemeClr val="dk1"/>
          </a:effectRef>
          <a:fontRef idx="minor">
            <a:schemeClr val="dk1"/>
          </a:fontRef>
        </p:style>
      </p:pic>
      <p:pic>
        <p:nvPicPr>
          <p:cNvPr id="5" name="Picture 4">
            <a:hlinkClick r:id="rId4"/>
            <a:extLst>
              <a:ext uri="{FF2B5EF4-FFF2-40B4-BE49-F238E27FC236}">
                <a16:creationId xmlns:a16="http://schemas.microsoft.com/office/drawing/2014/main" id="{46FC02D1-5367-0A48-8CBA-3081E2B8992F}"/>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43750" y1="56000" x2="55250" y2="47750"/>
                      </a14:backgroundRemoval>
                    </a14:imgEffect>
                  </a14:imgLayer>
                </a14:imgProps>
              </a:ext>
            </a:extLst>
          </a:blip>
          <a:srcRect l="11184" t="20702" r="12316" b="22316"/>
          <a:stretch/>
        </p:blipFill>
        <p:spPr>
          <a:xfrm>
            <a:off x="1564480" y="4687609"/>
            <a:ext cx="1457325" cy="1085519"/>
          </a:xfrm>
          <a:prstGeom prst="rect">
            <a:avLst/>
          </a:prstGeom>
        </p:spPr>
      </p:pic>
      <p:sp>
        <p:nvSpPr>
          <p:cNvPr id="6" name="Cloud Callout 5"/>
          <p:cNvSpPr/>
          <p:nvPr/>
        </p:nvSpPr>
        <p:spPr>
          <a:xfrm>
            <a:off x="4956048" y="4557307"/>
            <a:ext cx="3755402" cy="1883664"/>
          </a:xfrm>
          <a:prstGeom prst="cloudCallout">
            <a:avLst>
              <a:gd name="adj1" fmla="val -73805"/>
              <a:gd name="adj2" fmla="val -51216"/>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rPr>
              <a:t>The United States has enough space to store 1 to 4 </a:t>
            </a:r>
            <a:r>
              <a:rPr lang="en-GB" sz="1400" i="1" dirty="0">
                <a:solidFill>
                  <a:schemeClr val="tx1"/>
                </a:solidFill>
              </a:rPr>
              <a:t>trillion </a:t>
            </a:r>
            <a:r>
              <a:rPr lang="en-GB" sz="1400" dirty="0">
                <a:solidFill>
                  <a:schemeClr val="tx1"/>
                </a:solidFill>
              </a:rPr>
              <a:t>tons of carbon dioxide. By comparison, the US emits about 6 </a:t>
            </a:r>
            <a:r>
              <a:rPr lang="en-GB" sz="1400" i="1" dirty="0">
                <a:solidFill>
                  <a:schemeClr val="tx1"/>
                </a:solidFill>
              </a:rPr>
              <a:t>billion</a:t>
            </a:r>
            <a:r>
              <a:rPr lang="en-GB" sz="1400" dirty="0">
                <a:solidFill>
                  <a:schemeClr val="tx1"/>
                </a:solidFill>
              </a:rPr>
              <a:t> tons of carbon dioxide every year. </a:t>
            </a:r>
          </a:p>
        </p:txBody>
      </p:sp>
    </p:spTree>
    <p:extLst>
      <p:ext uri="{BB962C8B-B14F-4D97-AF65-F5344CB8AC3E}">
        <p14:creationId xmlns:p14="http://schemas.microsoft.com/office/powerpoint/2010/main" val="3481263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270FE-3FE4-B848-B4EC-A4A932425DFF}"/>
              </a:ext>
            </a:extLst>
          </p:cNvPr>
          <p:cNvSpPr>
            <a:spLocks noGrp="1"/>
          </p:cNvSpPr>
          <p:nvPr>
            <p:ph type="title"/>
          </p:nvPr>
        </p:nvSpPr>
        <p:spPr>
          <a:xfrm>
            <a:off x="729234" y="149924"/>
            <a:ext cx="7886700" cy="994172"/>
          </a:xfrm>
        </p:spPr>
        <p:txBody>
          <a:bodyPr/>
          <a:lstStyle/>
          <a:p>
            <a:r>
              <a:rPr lang="en-US" dirty="0" smtClean="0"/>
              <a:t>Replanting trees</a:t>
            </a:r>
            <a:endParaRPr lang="en-US" dirty="0"/>
          </a:p>
        </p:txBody>
      </p:sp>
      <p:sp>
        <p:nvSpPr>
          <p:cNvPr id="3" name="Content Placeholder 2">
            <a:extLst>
              <a:ext uri="{FF2B5EF4-FFF2-40B4-BE49-F238E27FC236}">
                <a16:creationId xmlns:a16="http://schemas.microsoft.com/office/drawing/2014/main" id="{D494D626-EDF9-C24B-BC13-B4EFE81117FC}"/>
              </a:ext>
            </a:extLst>
          </p:cNvPr>
          <p:cNvSpPr>
            <a:spLocks noGrp="1"/>
          </p:cNvSpPr>
          <p:nvPr>
            <p:ph idx="1"/>
          </p:nvPr>
        </p:nvSpPr>
        <p:spPr>
          <a:xfrm>
            <a:off x="3828478" y="1073707"/>
            <a:ext cx="4986338" cy="3683681"/>
          </a:xfrm>
        </p:spPr>
        <p:txBody>
          <a:bodyPr>
            <a:normAutofit fontScale="85000" lnSpcReduction="10000"/>
          </a:bodyPr>
          <a:lstStyle/>
          <a:p>
            <a:pPr marL="0" indent="0" algn="ctr">
              <a:buNone/>
            </a:pPr>
            <a:endParaRPr lang="en-US" dirty="0"/>
          </a:p>
          <a:p>
            <a:pPr marL="0" indent="0" algn="ctr">
              <a:buNone/>
            </a:pPr>
            <a:r>
              <a:rPr lang="en-US" dirty="0" smtClean="0"/>
              <a:t>Trees </a:t>
            </a:r>
            <a:r>
              <a:rPr lang="en-US" dirty="0"/>
              <a:t>take in </a:t>
            </a:r>
            <a:r>
              <a:rPr lang="en-US" dirty="0" smtClean="0"/>
              <a:t>carbon dioxide from </a:t>
            </a:r>
            <a:r>
              <a:rPr lang="en-US" dirty="0"/>
              <a:t>the atmosphere through a process called </a:t>
            </a:r>
            <a:r>
              <a:rPr lang="en-US" b="1" dirty="0" smtClean="0"/>
              <a:t>photosynthesis</a:t>
            </a:r>
            <a:r>
              <a:rPr lang="en-US" dirty="0" smtClean="0"/>
              <a:t>.</a:t>
            </a:r>
            <a:endParaRPr lang="en-US" dirty="0"/>
          </a:p>
          <a:p>
            <a:pPr marL="0" indent="0" algn="ctr">
              <a:buNone/>
            </a:pPr>
            <a:endParaRPr lang="en-US" dirty="0"/>
          </a:p>
          <a:p>
            <a:pPr marL="0" indent="0" algn="ctr">
              <a:buNone/>
            </a:pPr>
            <a:r>
              <a:rPr lang="en-US" dirty="0"/>
              <a:t>They also release moisture, this has a cooling effect because it produces more cloud, reducing incoming radiation. </a:t>
            </a:r>
          </a:p>
        </p:txBody>
      </p:sp>
      <p:pic>
        <p:nvPicPr>
          <p:cNvPr id="4" name="Picture 3">
            <a:extLst>
              <a:ext uri="{FF2B5EF4-FFF2-40B4-BE49-F238E27FC236}">
                <a16:creationId xmlns:a16="http://schemas.microsoft.com/office/drawing/2014/main" id="{15A7DB64-CB3E-4342-BB52-30744F661CCF}"/>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8824" b="97059" l="976" r="88293">
                        <a14:foregroundMark x1="5366" y1="44706" x2="6829" y2="24706"/>
                        <a14:foregroundMark x1="6829" y1="24706" x2="6829" y2="23529"/>
                        <a14:foregroundMark x1="20488" y1="8824" x2="29268" y2="9412"/>
                        <a14:foregroundMark x1="29268" y1="9412" x2="31220" y2="8824"/>
                        <a14:foregroundMark x1="976" y1="41176" x2="976" y2="41176"/>
                        <a14:foregroundMark x1="26341" y1="90588" x2="26341" y2="90588"/>
                        <a14:foregroundMark x1="29756" y1="95882" x2="29756" y2="95882"/>
                        <a14:foregroundMark x1="18049" y1="97059" x2="18049" y2="97059"/>
                        <a14:foregroundMark x1="53171" y1="47647" x2="53171" y2="47647"/>
                        <a14:foregroundMark x1="59024" y1="28235" x2="59024" y2="28235"/>
                        <a14:foregroundMark x1="63902" y1="32353" x2="63902" y2="32353"/>
                        <a14:foregroundMark x1="74146" y1="23529" x2="74146" y2="23529"/>
                        <a14:foregroundMark x1="82439" y1="12941" x2="82439" y2="12941"/>
                      </a14:backgroundRemoval>
                    </a14:imgEffect>
                  </a14:imgLayer>
                </a14:imgProps>
              </a:ext>
              <a:ext uri="{28A0092B-C50C-407E-A947-70E740481C1C}">
                <a14:useLocalDpi xmlns:a14="http://schemas.microsoft.com/office/drawing/2010/main" val="0"/>
              </a:ext>
            </a:extLst>
          </a:blip>
          <a:stretch>
            <a:fillRect/>
          </a:stretch>
        </p:blipFill>
        <p:spPr>
          <a:xfrm>
            <a:off x="729234" y="1415569"/>
            <a:ext cx="2882492" cy="2610299"/>
          </a:xfrm>
          <a:prstGeom prst="rect">
            <a:avLst/>
          </a:prstGeom>
        </p:spPr>
      </p:pic>
      <p:sp>
        <p:nvSpPr>
          <p:cNvPr id="6" name="Cloud Callout 5"/>
          <p:cNvSpPr/>
          <p:nvPr/>
        </p:nvSpPr>
        <p:spPr>
          <a:xfrm>
            <a:off x="164592" y="4757388"/>
            <a:ext cx="3755402" cy="1883664"/>
          </a:xfrm>
          <a:prstGeom prst="cloudCallout">
            <a:avLst>
              <a:gd name="adj1" fmla="val 9712"/>
              <a:gd name="adj2" fmla="val -131799"/>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rPr>
              <a:t>As long as they are not disturbed, newly planted or regenerating (growing after damaged) forests can continue to absorb carbon for 20-50 years or more. </a:t>
            </a:r>
            <a:endParaRPr lang="en-GB" sz="1100" dirty="0">
              <a:solidFill>
                <a:schemeClr val="tx1"/>
              </a:solidFill>
            </a:endParaRPr>
          </a:p>
        </p:txBody>
      </p:sp>
      <p:sp>
        <p:nvSpPr>
          <p:cNvPr id="7" name="Content Placeholder 2">
            <a:extLst>
              <a:ext uri="{FF2B5EF4-FFF2-40B4-BE49-F238E27FC236}">
                <a16:creationId xmlns:a16="http://schemas.microsoft.com/office/drawing/2014/main" id="{AE7D2217-DE0E-F142-91F8-5D733599BA91}"/>
              </a:ext>
            </a:extLst>
          </p:cNvPr>
          <p:cNvSpPr txBox="1">
            <a:spLocks/>
          </p:cNvSpPr>
          <p:nvPr/>
        </p:nvSpPr>
        <p:spPr>
          <a:xfrm>
            <a:off x="4414266" y="5249458"/>
            <a:ext cx="4400550" cy="95988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lgn="ctr">
              <a:buNone/>
            </a:pPr>
            <a:r>
              <a:rPr lang="en-US" sz="1800" b="1" u="sng" dirty="0" smtClean="0"/>
              <a:t>Task:</a:t>
            </a:r>
            <a:r>
              <a:rPr lang="en-US" sz="1800" dirty="0" smtClean="0"/>
              <a:t> Use the word document to read about more benefits of replanting trees! Make a list.</a:t>
            </a:r>
            <a:endParaRPr lang="en-US" sz="1800" dirty="0"/>
          </a:p>
        </p:txBody>
      </p:sp>
    </p:spTree>
    <p:extLst>
      <p:ext uri="{BB962C8B-B14F-4D97-AF65-F5344CB8AC3E}">
        <p14:creationId xmlns:p14="http://schemas.microsoft.com/office/powerpoint/2010/main" val="320195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667C0-67E7-7344-90AF-81E22516F93D}"/>
              </a:ext>
            </a:extLst>
          </p:cNvPr>
          <p:cNvSpPr>
            <a:spLocks noGrp="1"/>
          </p:cNvSpPr>
          <p:nvPr>
            <p:ph type="title"/>
          </p:nvPr>
        </p:nvSpPr>
        <p:spPr/>
        <p:txBody>
          <a:bodyPr/>
          <a:lstStyle/>
          <a:p>
            <a:r>
              <a:rPr lang="en-US" dirty="0"/>
              <a:t>Renewable Energy</a:t>
            </a:r>
          </a:p>
        </p:txBody>
      </p:sp>
      <p:sp>
        <p:nvSpPr>
          <p:cNvPr id="3" name="Content Placeholder 2">
            <a:extLst>
              <a:ext uri="{FF2B5EF4-FFF2-40B4-BE49-F238E27FC236}">
                <a16:creationId xmlns:a16="http://schemas.microsoft.com/office/drawing/2014/main" id="{AE7D2217-DE0E-F142-91F8-5D733599BA91}"/>
              </a:ext>
            </a:extLst>
          </p:cNvPr>
          <p:cNvSpPr>
            <a:spLocks noGrp="1"/>
          </p:cNvSpPr>
          <p:nvPr>
            <p:ph idx="1"/>
          </p:nvPr>
        </p:nvSpPr>
        <p:spPr>
          <a:xfrm>
            <a:off x="4286250" y="1417638"/>
            <a:ext cx="4400550" cy="2116931"/>
          </a:xfrm>
        </p:spPr>
        <p:style>
          <a:lnRef idx="2">
            <a:schemeClr val="accent2"/>
          </a:lnRef>
          <a:fillRef idx="1">
            <a:schemeClr val="lt1"/>
          </a:fillRef>
          <a:effectRef idx="0">
            <a:schemeClr val="accent2"/>
          </a:effectRef>
          <a:fontRef idx="minor">
            <a:schemeClr val="dk1"/>
          </a:fontRef>
        </p:style>
        <p:txBody>
          <a:bodyPr>
            <a:noAutofit/>
          </a:bodyPr>
          <a:lstStyle/>
          <a:p>
            <a:pPr algn="ctr"/>
            <a:r>
              <a:rPr lang="en-US" sz="1800" dirty="0"/>
              <a:t>Using renewable energy means a reduction in CO2 into the atmosphere.</a:t>
            </a:r>
          </a:p>
          <a:p>
            <a:pPr algn="ctr"/>
            <a:endParaRPr lang="en-US" sz="1800" dirty="0"/>
          </a:p>
          <a:p>
            <a:pPr algn="ctr"/>
            <a:r>
              <a:rPr lang="en-US" sz="1800" dirty="0"/>
              <a:t>The energy is clean and sustainable</a:t>
            </a:r>
          </a:p>
          <a:p>
            <a:pPr algn="ctr"/>
            <a:endParaRPr lang="en-US" sz="1800" dirty="0"/>
          </a:p>
          <a:p>
            <a:pPr marL="0" indent="0" algn="ctr">
              <a:buNone/>
            </a:pPr>
            <a:r>
              <a:rPr lang="en-US" sz="1800" b="1" u="sng" dirty="0"/>
              <a:t>Think:</a:t>
            </a:r>
            <a:r>
              <a:rPr lang="en-US" sz="1800" dirty="0"/>
              <a:t> What does sustainable mean?</a:t>
            </a:r>
          </a:p>
        </p:txBody>
      </p:sp>
      <p:pic>
        <p:nvPicPr>
          <p:cNvPr id="4" name="Picture 3">
            <a:extLst>
              <a:ext uri="{FF2B5EF4-FFF2-40B4-BE49-F238E27FC236}">
                <a16:creationId xmlns:a16="http://schemas.microsoft.com/office/drawing/2014/main" id="{CC99AE55-564A-6244-981F-D1C8636BC6BC}"/>
              </a:ext>
            </a:extLst>
          </p:cNvPr>
          <p:cNvPicPr>
            <a:picLocks noChangeAspect="1"/>
          </p:cNvPicPr>
          <p:nvPr/>
        </p:nvPicPr>
        <p:blipFill>
          <a:blip r:embed="rId2"/>
          <a:stretch>
            <a:fillRect/>
          </a:stretch>
        </p:blipFill>
        <p:spPr>
          <a:xfrm>
            <a:off x="64008" y="1389062"/>
            <a:ext cx="3793772" cy="2174081"/>
          </a:xfrm>
          <a:prstGeom prst="rect">
            <a:avLst/>
          </a:prstGeom>
        </p:spPr>
      </p:pic>
      <p:pic>
        <p:nvPicPr>
          <p:cNvPr id="5" name="Picture 4">
            <a:hlinkClick r:id="rId3"/>
            <a:extLst>
              <a:ext uri="{FF2B5EF4-FFF2-40B4-BE49-F238E27FC236}">
                <a16:creationId xmlns:a16="http://schemas.microsoft.com/office/drawing/2014/main" id="{FF4FF7DC-24A7-A043-A826-3537953BE7D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43750" y1="56000" x2="55250" y2="47750"/>
                      </a14:backgroundRemoval>
                    </a14:imgEffect>
                  </a14:imgLayer>
                </a14:imgProps>
              </a:ext>
            </a:extLst>
          </a:blip>
          <a:srcRect l="11184" t="20702" r="12316" b="22316"/>
          <a:stretch/>
        </p:blipFill>
        <p:spPr>
          <a:xfrm>
            <a:off x="1232231" y="3186303"/>
            <a:ext cx="1457325" cy="1085519"/>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4118346370"/>
              </p:ext>
            </p:extLst>
          </p:nvPr>
        </p:nvGraphicFramePr>
        <p:xfrm>
          <a:off x="5106924" y="3729062"/>
          <a:ext cx="2759202" cy="2870140"/>
        </p:xfrm>
        <a:graphic>
          <a:graphicData uri="http://schemas.openxmlformats.org/drawingml/2006/table">
            <a:tbl>
              <a:tblPr firstRow="1" firstCol="1" bandRow="1">
                <a:tableStyleId>{5C22544A-7EE6-4342-B048-85BDC9FD1C3A}</a:tableStyleId>
              </a:tblPr>
              <a:tblGrid>
                <a:gridCol w="2759202">
                  <a:extLst>
                    <a:ext uri="{9D8B030D-6E8A-4147-A177-3AD203B41FA5}">
                      <a16:colId xmlns:a16="http://schemas.microsoft.com/office/drawing/2014/main" val="3142192895"/>
                    </a:ext>
                  </a:extLst>
                </a:gridCol>
              </a:tblGrid>
              <a:tr h="241935">
                <a:tc>
                  <a:txBody>
                    <a:bodyPr/>
                    <a:lstStyle/>
                    <a:p>
                      <a:pPr algn="ctr">
                        <a:lnSpc>
                          <a:spcPct val="107000"/>
                        </a:lnSpc>
                        <a:spcAft>
                          <a:spcPts val="0"/>
                        </a:spcAft>
                      </a:pPr>
                      <a:r>
                        <a:rPr lang="en-GB" sz="1600" u="sng" dirty="0" smtClean="0">
                          <a:solidFill>
                            <a:schemeClr val="tx1"/>
                          </a:solidFill>
                          <a:effectLst/>
                          <a:latin typeface="+mn-lt"/>
                          <a:ea typeface="Calibri" panose="020F0502020204030204" pitchFamily="34" charset="0"/>
                          <a:cs typeface="Times New Roman" panose="02020603050405020304" pitchFamily="18" charset="0"/>
                        </a:rPr>
                        <a:t>Task:</a:t>
                      </a:r>
                      <a:r>
                        <a:rPr lang="en-GB" sz="1600" dirty="0" smtClean="0">
                          <a:solidFill>
                            <a:schemeClr val="tx1"/>
                          </a:solidFill>
                          <a:effectLst/>
                          <a:latin typeface="+mn-lt"/>
                          <a:ea typeface="Calibri" panose="020F0502020204030204" pitchFamily="34" charset="0"/>
                          <a:cs typeface="Times New Roman" panose="02020603050405020304" pitchFamily="18" charset="0"/>
                        </a:rPr>
                        <a:t> </a:t>
                      </a:r>
                      <a:r>
                        <a:rPr lang="en-GB" sz="1600" b="0" baseline="0" dirty="0" smtClean="0">
                          <a:solidFill>
                            <a:schemeClr val="tx1"/>
                          </a:solidFill>
                          <a:effectLst/>
                          <a:latin typeface="+mn-lt"/>
                          <a:ea typeface="Calibri" panose="020F0502020204030204" pitchFamily="34" charset="0"/>
                          <a:cs typeface="Times New Roman" panose="02020603050405020304" pitchFamily="18" charset="0"/>
                        </a:rPr>
                        <a:t>Read through the information on the worksheet and make notes about each type of renewable energy.</a:t>
                      </a:r>
                      <a:endParaRPr lang="en-GB"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75337319"/>
                  </a:ext>
                </a:extLst>
              </a:tr>
              <a:tr h="241935">
                <a:tc>
                  <a:txBody>
                    <a:bodyPr/>
                    <a:lstStyle/>
                    <a:p>
                      <a:pPr algn="ctr">
                        <a:lnSpc>
                          <a:spcPct val="107000"/>
                        </a:lnSpc>
                        <a:spcAft>
                          <a:spcPts val="0"/>
                        </a:spcAft>
                      </a:pPr>
                      <a:r>
                        <a:rPr lang="en-GB" sz="1600" dirty="0">
                          <a:solidFill>
                            <a:schemeClr val="tx1"/>
                          </a:solidFill>
                          <a:effectLst/>
                          <a:latin typeface="+mn-lt"/>
                        </a:rPr>
                        <a:t>Solar</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31392984"/>
                  </a:ext>
                </a:extLst>
              </a:tr>
              <a:tr h="241935">
                <a:tc>
                  <a:txBody>
                    <a:bodyPr/>
                    <a:lstStyle/>
                    <a:p>
                      <a:pPr algn="ctr">
                        <a:lnSpc>
                          <a:spcPct val="107000"/>
                        </a:lnSpc>
                        <a:spcAft>
                          <a:spcPts val="0"/>
                        </a:spcAft>
                      </a:pPr>
                      <a:r>
                        <a:rPr lang="en-GB" sz="1600" dirty="0">
                          <a:solidFill>
                            <a:schemeClr val="tx1"/>
                          </a:solidFill>
                          <a:effectLst/>
                          <a:latin typeface="+mn-lt"/>
                        </a:rPr>
                        <a:t>Wind</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35406580"/>
                  </a:ext>
                </a:extLst>
              </a:tr>
              <a:tr h="241935">
                <a:tc>
                  <a:txBody>
                    <a:bodyPr/>
                    <a:lstStyle/>
                    <a:p>
                      <a:pPr algn="ctr">
                        <a:lnSpc>
                          <a:spcPct val="107000"/>
                        </a:lnSpc>
                        <a:spcAft>
                          <a:spcPts val="0"/>
                        </a:spcAft>
                      </a:pPr>
                      <a:r>
                        <a:rPr lang="en-GB" sz="1600" dirty="0">
                          <a:solidFill>
                            <a:schemeClr val="tx1"/>
                          </a:solidFill>
                          <a:effectLst/>
                          <a:latin typeface="+mn-lt"/>
                        </a:rPr>
                        <a:t>Tidal</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43693244"/>
                  </a:ext>
                </a:extLst>
              </a:tr>
              <a:tr h="241935">
                <a:tc>
                  <a:txBody>
                    <a:bodyPr/>
                    <a:lstStyle/>
                    <a:p>
                      <a:pPr algn="ctr">
                        <a:lnSpc>
                          <a:spcPct val="107000"/>
                        </a:lnSpc>
                        <a:spcAft>
                          <a:spcPts val="0"/>
                        </a:spcAft>
                      </a:pPr>
                      <a:r>
                        <a:rPr lang="en-GB" sz="1600" dirty="0">
                          <a:solidFill>
                            <a:schemeClr val="tx1"/>
                          </a:solidFill>
                          <a:effectLst/>
                          <a:latin typeface="+mn-lt"/>
                        </a:rPr>
                        <a:t>Geothermal</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0940388"/>
                  </a:ext>
                </a:extLst>
              </a:tr>
              <a:tr h="241935">
                <a:tc>
                  <a:txBody>
                    <a:bodyPr/>
                    <a:lstStyle/>
                    <a:p>
                      <a:pPr algn="ctr">
                        <a:lnSpc>
                          <a:spcPct val="107000"/>
                        </a:lnSpc>
                        <a:spcAft>
                          <a:spcPts val="0"/>
                        </a:spcAft>
                      </a:pPr>
                      <a:r>
                        <a:rPr lang="en-GB" sz="1600" dirty="0">
                          <a:solidFill>
                            <a:schemeClr val="tx1"/>
                          </a:solidFill>
                          <a:effectLst/>
                          <a:latin typeface="+mn-lt"/>
                        </a:rPr>
                        <a:t>HEP</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3907361"/>
                  </a:ext>
                </a:extLst>
              </a:tr>
              <a:tr h="241935">
                <a:tc>
                  <a:txBody>
                    <a:bodyPr/>
                    <a:lstStyle/>
                    <a:p>
                      <a:pPr algn="ctr">
                        <a:lnSpc>
                          <a:spcPct val="107000"/>
                        </a:lnSpc>
                        <a:spcAft>
                          <a:spcPts val="0"/>
                        </a:spcAft>
                      </a:pPr>
                      <a:r>
                        <a:rPr lang="en-GB" sz="1600" dirty="0">
                          <a:solidFill>
                            <a:schemeClr val="tx1"/>
                          </a:solidFill>
                          <a:effectLst/>
                          <a:latin typeface="+mn-lt"/>
                        </a:rPr>
                        <a:t>Biomass</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72215033"/>
                  </a:ext>
                </a:extLst>
              </a:tr>
              <a:tr h="50800">
                <a:tc>
                  <a:txBody>
                    <a:bodyPr/>
                    <a:lstStyle/>
                    <a:p>
                      <a:pPr algn="ctr">
                        <a:lnSpc>
                          <a:spcPct val="107000"/>
                        </a:lnSpc>
                        <a:spcAft>
                          <a:spcPts val="0"/>
                        </a:spcAft>
                      </a:pPr>
                      <a:r>
                        <a:rPr lang="en-GB" sz="1600" dirty="0">
                          <a:solidFill>
                            <a:schemeClr val="tx1"/>
                          </a:solidFill>
                          <a:effectLst/>
                          <a:latin typeface="+mn-lt"/>
                        </a:rPr>
                        <a:t>Nuclear</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48452724"/>
                  </a:ext>
                </a:extLst>
              </a:tr>
            </a:tbl>
          </a:graphicData>
        </a:graphic>
      </p:graphicFrame>
    </p:spTree>
    <p:extLst>
      <p:ext uri="{BB962C8B-B14F-4D97-AF65-F5344CB8AC3E}">
        <p14:creationId xmlns:p14="http://schemas.microsoft.com/office/powerpoint/2010/main" val="25815758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1A0FF-A912-5B48-8425-0E3105E3646C}"/>
              </a:ext>
            </a:extLst>
          </p:cNvPr>
          <p:cNvSpPr>
            <a:spLocks noGrp="1"/>
          </p:cNvSpPr>
          <p:nvPr>
            <p:ph type="title"/>
          </p:nvPr>
        </p:nvSpPr>
        <p:spPr/>
        <p:txBody>
          <a:bodyPr>
            <a:normAutofit fontScale="90000"/>
          </a:bodyPr>
          <a:lstStyle/>
          <a:p>
            <a:r>
              <a:rPr lang="en-US" dirty="0"/>
              <a:t>Paris 2016 International Agreement</a:t>
            </a:r>
          </a:p>
        </p:txBody>
      </p:sp>
      <p:sp>
        <p:nvSpPr>
          <p:cNvPr id="3" name="Content Placeholder 2">
            <a:extLst>
              <a:ext uri="{FF2B5EF4-FFF2-40B4-BE49-F238E27FC236}">
                <a16:creationId xmlns:a16="http://schemas.microsoft.com/office/drawing/2014/main" id="{25D05F69-D75E-A74C-AB43-3C5C77D4BF73}"/>
              </a:ext>
            </a:extLst>
          </p:cNvPr>
          <p:cNvSpPr>
            <a:spLocks noGrp="1"/>
          </p:cNvSpPr>
          <p:nvPr>
            <p:ph idx="1"/>
          </p:nvPr>
        </p:nvSpPr>
        <p:spPr>
          <a:xfrm>
            <a:off x="457200" y="1277662"/>
            <a:ext cx="7886700" cy="3382393"/>
          </a:xfrm>
        </p:spPr>
        <p:txBody>
          <a:bodyPr>
            <a:noAutofit/>
          </a:bodyPr>
          <a:lstStyle/>
          <a:p>
            <a:pPr marL="0" indent="0" algn="ctr">
              <a:buNone/>
            </a:pPr>
            <a:r>
              <a:rPr lang="en-US" sz="1600" dirty="0" smtClean="0"/>
              <a:t>In 2016, an assembly of 193 countries discussed the global climate issue. Each country signed a treaty to agree to reduce emissions, with the long-term goal of zero emissions. </a:t>
            </a:r>
          </a:p>
          <a:p>
            <a:pPr marL="0" indent="0" algn="ctr">
              <a:buNone/>
            </a:pPr>
            <a:endParaRPr lang="en-US" sz="1600" dirty="0"/>
          </a:p>
          <a:p>
            <a:pPr marL="0" indent="0" algn="ctr">
              <a:buNone/>
            </a:pPr>
            <a:r>
              <a:rPr lang="en-US" sz="1600" dirty="0" smtClean="0"/>
              <a:t>The overall aim of this agreement is to keep global temperature rise well below 2c. </a:t>
            </a:r>
          </a:p>
          <a:p>
            <a:pPr marL="0" indent="0" algn="ctr">
              <a:buNone/>
            </a:pPr>
            <a:endParaRPr lang="en-US" sz="1600" dirty="0"/>
          </a:p>
          <a:p>
            <a:pPr marL="0" indent="0" algn="ctr">
              <a:buNone/>
            </a:pPr>
            <a:r>
              <a:rPr lang="en-US" sz="1600" dirty="0" smtClean="0"/>
              <a:t>Whilst this may be easier for HICs who can afford to invest in clean, green initiatives, LIC and NEE countries struggled. China argued that it should be exempt from this agreement as it develops, after all countries like the UK were allowed to develop through the industrial revolution.</a:t>
            </a:r>
            <a:r>
              <a:rPr lang="en-US" sz="1600" dirty="0"/>
              <a:t> </a:t>
            </a:r>
            <a:r>
              <a:rPr lang="en-US" sz="1600" dirty="0" smtClean="0"/>
              <a:t>However, by signing this agreement, LIC and NEE countries were given finance to adapt (e.g</a:t>
            </a:r>
            <a:r>
              <a:rPr lang="en-US" sz="1600" dirty="0"/>
              <a:t>. infrastructure, loss and damage).</a:t>
            </a:r>
          </a:p>
          <a:p>
            <a:pPr marL="0" indent="0" algn="ctr">
              <a:buNone/>
            </a:pPr>
            <a:endParaRPr lang="en-US" sz="1600" dirty="0" smtClean="0"/>
          </a:p>
          <a:p>
            <a:pPr marL="0" indent="0" algn="ctr">
              <a:buNone/>
            </a:pPr>
            <a:r>
              <a:rPr lang="en-US" sz="1600" dirty="0" smtClean="0"/>
              <a:t>To ensure countries understand how they can keep to their agreement, a </a:t>
            </a:r>
            <a:r>
              <a:rPr lang="en-US" sz="1600" dirty="0"/>
              <a:t>”rulebook” was put into place in 2018 at another conference in Katowice, Poland.</a:t>
            </a:r>
          </a:p>
        </p:txBody>
      </p:sp>
      <p:pic>
        <p:nvPicPr>
          <p:cNvPr id="4" name="Picture 3">
            <a:hlinkClick r:id="rId3"/>
            <a:extLst>
              <a:ext uri="{FF2B5EF4-FFF2-40B4-BE49-F238E27FC236}">
                <a16:creationId xmlns:a16="http://schemas.microsoft.com/office/drawing/2014/main" id="{06F29B5F-F5AF-F548-B420-9FEC0F2A0BD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43750" y1="56000" x2="55250" y2="47750"/>
                      </a14:backgroundRemoval>
                    </a14:imgEffect>
                  </a14:imgLayer>
                </a14:imgProps>
              </a:ext>
            </a:extLst>
          </a:blip>
          <a:srcRect l="11184" t="20702" r="12316" b="22316"/>
          <a:stretch/>
        </p:blipFill>
        <p:spPr>
          <a:xfrm>
            <a:off x="3685460" y="4817196"/>
            <a:ext cx="1773079" cy="1320714"/>
          </a:xfrm>
          <a:prstGeom prst="rect">
            <a:avLst/>
          </a:prstGeom>
        </p:spPr>
      </p:pic>
      <p:sp>
        <p:nvSpPr>
          <p:cNvPr id="5" name="Content Placeholder 2">
            <a:extLst>
              <a:ext uri="{FF2B5EF4-FFF2-40B4-BE49-F238E27FC236}">
                <a16:creationId xmlns:a16="http://schemas.microsoft.com/office/drawing/2014/main" id="{AE7D2217-DE0E-F142-91F8-5D733599BA91}"/>
              </a:ext>
            </a:extLst>
          </p:cNvPr>
          <p:cNvSpPr txBox="1">
            <a:spLocks/>
          </p:cNvSpPr>
          <p:nvPr/>
        </p:nvSpPr>
        <p:spPr>
          <a:xfrm>
            <a:off x="336042" y="5066578"/>
            <a:ext cx="2937510" cy="171827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lgn="ctr">
              <a:buNone/>
            </a:pPr>
            <a:r>
              <a:rPr lang="en-US" sz="1800" b="1" u="sng" dirty="0" smtClean="0"/>
              <a:t>Task:</a:t>
            </a:r>
            <a:r>
              <a:rPr lang="en-US" sz="1800" dirty="0" smtClean="0"/>
              <a:t> Use the word document to read about how international agreements (e.g. the Kyoto Protocol in 1997) help mitigate climate change.</a:t>
            </a:r>
            <a:endParaRPr lang="en-US" sz="1800" dirty="0"/>
          </a:p>
        </p:txBody>
      </p:sp>
    </p:spTree>
    <p:extLst>
      <p:ext uri="{BB962C8B-B14F-4D97-AF65-F5344CB8AC3E}">
        <p14:creationId xmlns:p14="http://schemas.microsoft.com/office/powerpoint/2010/main" val="1704756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7" name="Google Shape;127;p15"/>
          <p:cNvSpPr txBox="1"/>
          <p:nvPr/>
        </p:nvSpPr>
        <p:spPr>
          <a:xfrm>
            <a:off x="889000" y="257298"/>
            <a:ext cx="7302500" cy="635293"/>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68569" tIns="34275" rIns="68569" bIns="34275" anchor="t" anchorCtr="0">
            <a:noAutofit/>
          </a:bodyPr>
          <a:lstStyle/>
          <a:p>
            <a:pPr>
              <a:lnSpc>
                <a:spcPct val="90000"/>
              </a:lnSpc>
              <a:buClr>
                <a:schemeClr val="dk1"/>
              </a:buClr>
              <a:buSzPts val="3200"/>
            </a:pPr>
            <a:r>
              <a:rPr lang="en-GB" b="1" u="sng" dirty="0">
                <a:latin typeface="Comic Sans MS"/>
                <a:sym typeface="Comic Sans MS"/>
              </a:rPr>
              <a:t>Task:</a:t>
            </a:r>
            <a:r>
              <a:rPr lang="en-GB" dirty="0">
                <a:latin typeface="Comic Sans MS"/>
                <a:sym typeface="Comic Sans MS"/>
              </a:rPr>
              <a:t> </a:t>
            </a:r>
            <a:r>
              <a:rPr lang="en-GB" dirty="0" smtClean="0">
                <a:latin typeface="Comic Sans MS"/>
                <a:sym typeface="Comic Sans MS"/>
              </a:rPr>
              <a:t>Test yourself. Read the boxes and match it up to the correct mitigation strategy. </a:t>
            </a:r>
            <a:endParaRPr sz="825" dirty="0"/>
          </a:p>
        </p:txBody>
      </p:sp>
      <p:sp>
        <p:nvSpPr>
          <p:cNvPr id="3" name="Rectangle: Rounded Corners 1">
            <a:extLst>
              <a:ext uri="{FF2B5EF4-FFF2-40B4-BE49-F238E27FC236}">
                <a16:creationId xmlns:a16="http://schemas.microsoft.com/office/drawing/2014/main" id="{4726C0E6-E5BE-C14E-8575-23AA6EDD4FF3}"/>
              </a:ext>
            </a:extLst>
          </p:cNvPr>
          <p:cNvSpPr/>
          <p:nvPr/>
        </p:nvSpPr>
        <p:spPr>
          <a:xfrm>
            <a:off x="699105" y="1652105"/>
            <a:ext cx="1450181" cy="471488"/>
          </a:xfrm>
          <a:prstGeom prst="roundRect">
            <a:avLst/>
          </a:prstGeom>
          <a:solidFill>
            <a:schemeClr val="accent6">
              <a:lumMod val="40000"/>
              <a:lumOff val="6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pPr>
            <a:r>
              <a:rPr lang="en-GB" sz="1400" dirty="0">
                <a:solidFill>
                  <a:srgbClr val="000000"/>
                </a:solidFill>
                <a:latin typeface="Trebuchet MS" panose="020B0703020202090204" pitchFamily="34" charset="0"/>
                <a:ea typeface="Calibri" panose="020F0502020204030204" pitchFamily="34" charset="0"/>
                <a:cs typeface="Times New Roman" panose="02020603050405020304" pitchFamily="18" charset="0"/>
              </a:rPr>
              <a:t>Alternative Energy Sources</a:t>
            </a:r>
            <a:endParaRPr lang="en-GB" sz="1050" dirty="0">
              <a:ea typeface="Calibri" panose="020F0502020204030204" pitchFamily="34" charset="0"/>
              <a:cs typeface="Times New Roman" panose="02020603050405020304" pitchFamily="18" charset="0"/>
            </a:endParaRPr>
          </a:p>
        </p:txBody>
      </p:sp>
      <p:sp>
        <p:nvSpPr>
          <p:cNvPr id="4" name="Rectangle: Rounded Corners 2">
            <a:extLst>
              <a:ext uri="{FF2B5EF4-FFF2-40B4-BE49-F238E27FC236}">
                <a16:creationId xmlns:a16="http://schemas.microsoft.com/office/drawing/2014/main" id="{23BD4169-C234-5A47-9AC7-D3DE5ABE487E}"/>
              </a:ext>
            </a:extLst>
          </p:cNvPr>
          <p:cNvSpPr/>
          <p:nvPr/>
        </p:nvSpPr>
        <p:spPr>
          <a:xfrm>
            <a:off x="167481" y="2344280"/>
            <a:ext cx="1443038" cy="471488"/>
          </a:xfrm>
          <a:prstGeom prst="roundRect">
            <a:avLst/>
          </a:prstGeom>
          <a:solidFill>
            <a:schemeClr val="accent6">
              <a:lumMod val="40000"/>
              <a:lumOff val="60000"/>
            </a:schemeClr>
          </a:solidFill>
          <a:ln w="28575" cap="flat" cmpd="sng" algn="ctr">
            <a:solidFill>
              <a:schemeClr val="accent1"/>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pPr>
            <a:r>
              <a:rPr lang="en-GB" sz="1400" dirty="0">
                <a:solidFill>
                  <a:srgbClr val="000000"/>
                </a:solidFill>
                <a:latin typeface="Trebuchet MS" panose="020B0703020202090204" pitchFamily="34" charset="0"/>
                <a:ea typeface="Calibri" panose="020F0502020204030204" pitchFamily="34" charset="0"/>
                <a:cs typeface="Times New Roman" panose="02020603050405020304" pitchFamily="18" charset="0"/>
              </a:rPr>
              <a:t>Carbon Capture</a:t>
            </a:r>
            <a:endParaRPr lang="en-GB" sz="105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Rounded Corners 3">
            <a:extLst>
              <a:ext uri="{FF2B5EF4-FFF2-40B4-BE49-F238E27FC236}">
                <a16:creationId xmlns:a16="http://schemas.microsoft.com/office/drawing/2014/main" id="{223A9AF8-1E9D-CA4B-9307-752981093AF5}"/>
              </a:ext>
            </a:extLst>
          </p:cNvPr>
          <p:cNvSpPr/>
          <p:nvPr/>
        </p:nvSpPr>
        <p:spPr>
          <a:xfrm>
            <a:off x="699105" y="3146044"/>
            <a:ext cx="1428750" cy="435769"/>
          </a:xfrm>
          <a:prstGeom prst="roundRect">
            <a:avLst/>
          </a:prstGeom>
          <a:solidFill>
            <a:schemeClr val="accent6">
              <a:lumMod val="40000"/>
              <a:lumOff val="60000"/>
            </a:schemeClr>
          </a:solidFill>
          <a:ln w="28575" cap="flat" cmpd="sng" algn="ctr">
            <a:solidFill>
              <a:schemeClr val="accent1"/>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pPr>
            <a:r>
              <a:rPr lang="en-GB" sz="1400">
                <a:solidFill>
                  <a:srgbClr val="000000"/>
                </a:solidFill>
                <a:latin typeface="Trebuchet MS" panose="020B0703020202090204" pitchFamily="34" charset="0"/>
                <a:ea typeface="Calibri" panose="020F0502020204030204" pitchFamily="34" charset="0"/>
                <a:cs typeface="Times New Roman" panose="02020603050405020304" pitchFamily="18" charset="0"/>
              </a:rPr>
              <a:t>Planting Trees</a:t>
            </a:r>
            <a:endParaRPr lang="en-GB" sz="105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Rounded Corners 7">
            <a:extLst>
              <a:ext uri="{FF2B5EF4-FFF2-40B4-BE49-F238E27FC236}">
                <a16:creationId xmlns:a16="http://schemas.microsoft.com/office/drawing/2014/main" id="{62895469-000A-3446-BB7D-D970293D0A34}"/>
              </a:ext>
            </a:extLst>
          </p:cNvPr>
          <p:cNvSpPr/>
          <p:nvPr/>
        </p:nvSpPr>
        <p:spPr>
          <a:xfrm>
            <a:off x="414531" y="3974735"/>
            <a:ext cx="1443038" cy="435769"/>
          </a:xfrm>
          <a:prstGeom prst="roundRect">
            <a:avLst/>
          </a:prstGeom>
          <a:solidFill>
            <a:schemeClr val="accent6">
              <a:lumMod val="40000"/>
              <a:lumOff val="60000"/>
            </a:schemeClr>
          </a:solidFill>
          <a:ln w="28575" cap="flat" cmpd="sng" algn="ctr">
            <a:solidFill>
              <a:schemeClr val="accent1"/>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pPr>
            <a:r>
              <a:rPr lang="en-GB" sz="1400">
                <a:solidFill>
                  <a:srgbClr val="000000"/>
                </a:solidFill>
                <a:latin typeface="Trebuchet MS" panose="020B0703020202090204" pitchFamily="34" charset="0"/>
                <a:ea typeface="Calibri" panose="020F0502020204030204" pitchFamily="34" charset="0"/>
                <a:cs typeface="Times New Roman" panose="02020603050405020304" pitchFamily="18" charset="0"/>
              </a:rPr>
              <a:t>International Agreements</a:t>
            </a:r>
            <a:endParaRPr lang="en-GB" sz="105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Rounded Corners 4">
            <a:extLst>
              <a:ext uri="{FF2B5EF4-FFF2-40B4-BE49-F238E27FC236}">
                <a16:creationId xmlns:a16="http://schemas.microsoft.com/office/drawing/2014/main" id="{CDFA0B70-0EF2-C14F-B879-DBE0659B434A}"/>
              </a:ext>
            </a:extLst>
          </p:cNvPr>
          <p:cNvSpPr/>
          <p:nvPr/>
        </p:nvSpPr>
        <p:spPr>
          <a:xfrm>
            <a:off x="2476246" y="1290540"/>
            <a:ext cx="2493169" cy="1437800"/>
          </a:xfrm>
          <a:prstGeom prst="roundRect">
            <a:avLst/>
          </a:prstGeom>
          <a:solidFill>
            <a:schemeClr val="accent6">
              <a:lumMod val="40000"/>
              <a:lumOff val="60000"/>
            </a:schemeClr>
          </a:solidFill>
          <a:ln w="12700" cap="flat" cmpd="sng" algn="ctr">
            <a:solidFill>
              <a:schemeClr val="accent1"/>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pPr>
            <a:r>
              <a:rPr lang="en-GB" sz="1600" dirty="0">
                <a:solidFill>
                  <a:srgbClr val="000000"/>
                </a:solidFill>
                <a:latin typeface="Trebuchet MS" panose="020B0703020202090204" pitchFamily="34" charset="0"/>
                <a:ea typeface="Calibri" panose="020F0502020204030204" pitchFamily="34" charset="0"/>
                <a:cs typeface="Times New Roman" panose="02020603050405020304" pitchFamily="18" charset="0"/>
              </a:rPr>
              <a:t>Technology is used to capture carbon from power stations and then store it underground in abandoned coalmines.</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Rounded Corners 5">
            <a:extLst>
              <a:ext uri="{FF2B5EF4-FFF2-40B4-BE49-F238E27FC236}">
                <a16:creationId xmlns:a16="http://schemas.microsoft.com/office/drawing/2014/main" id="{37F4C8A5-4734-4149-9FEF-1108A3AC18CC}"/>
              </a:ext>
            </a:extLst>
          </p:cNvPr>
          <p:cNvSpPr/>
          <p:nvPr/>
        </p:nvSpPr>
        <p:spPr>
          <a:xfrm>
            <a:off x="5623334" y="1315684"/>
            <a:ext cx="2958404" cy="1561771"/>
          </a:xfrm>
          <a:prstGeom prst="roundRect">
            <a:avLst/>
          </a:prstGeom>
          <a:solidFill>
            <a:schemeClr val="accent6">
              <a:lumMod val="40000"/>
              <a:lumOff val="60000"/>
            </a:schemeClr>
          </a:solidFill>
          <a:ln w="12700" cap="flat" cmpd="sng" algn="ctr">
            <a:solidFill>
              <a:schemeClr val="accent1"/>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pPr>
            <a:r>
              <a:rPr lang="en-GB" sz="1600" dirty="0">
                <a:solidFill>
                  <a:srgbClr val="000000"/>
                </a:solidFill>
                <a:latin typeface="Trebuchet MS" panose="020B0703020202090204" pitchFamily="34" charset="0"/>
                <a:ea typeface="Calibri" panose="020F0502020204030204" pitchFamily="34" charset="0"/>
                <a:cs typeface="Times New Roman" panose="02020603050405020304" pitchFamily="18" charset="0"/>
              </a:rPr>
              <a:t>These act as carbon sinks. Carbon Dioxide is absorbed in the process of photosynthesis. They can effectively absorb CO2 for 50 years</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Rounded Corners 6">
            <a:extLst>
              <a:ext uri="{FF2B5EF4-FFF2-40B4-BE49-F238E27FC236}">
                <a16:creationId xmlns:a16="http://schemas.microsoft.com/office/drawing/2014/main" id="{7AF983A6-F2F1-0A49-9532-9CD33A325EB7}"/>
              </a:ext>
            </a:extLst>
          </p:cNvPr>
          <p:cNvSpPr/>
          <p:nvPr/>
        </p:nvSpPr>
        <p:spPr>
          <a:xfrm>
            <a:off x="2068512" y="4435286"/>
            <a:ext cx="2471738" cy="1937805"/>
          </a:xfrm>
          <a:prstGeom prst="roundRect">
            <a:avLst/>
          </a:prstGeom>
          <a:solidFill>
            <a:schemeClr val="accent6">
              <a:lumMod val="40000"/>
              <a:lumOff val="60000"/>
            </a:schemeClr>
          </a:solidFill>
          <a:ln w="12700" cap="flat" cmpd="sng" algn="ctr">
            <a:solidFill>
              <a:schemeClr val="accent1"/>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pPr>
            <a:r>
              <a:rPr lang="en-GB" sz="1600" dirty="0">
                <a:solidFill>
                  <a:srgbClr val="000000"/>
                </a:solidFill>
                <a:latin typeface="Trebuchet MS" panose="020B0703020202090204" pitchFamily="34" charset="0"/>
                <a:ea typeface="Calibri" panose="020F0502020204030204" pitchFamily="34" charset="0"/>
                <a:cs typeface="Times New Roman" panose="02020603050405020304" pitchFamily="18" charset="0"/>
              </a:rPr>
              <a:t>Hydro-electricity, nuclear power, wind turbines and solar energy all produce power without adding to Carbon Dioxide to the atmosphere.</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Rounded Corners 8">
            <a:extLst>
              <a:ext uri="{FF2B5EF4-FFF2-40B4-BE49-F238E27FC236}">
                <a16:creationId xmlns:a16="http://schemas.microsoft.com/office/drawing/2014/main" id="{544F3A6C-9F2C-A646-BC61-E7446CDF3264}"/>
              </a:ext>
            </a:extLst>
          </p:cNvPr>
          <p:cNvSpPr/>
          <p:nvPr/>
        </p:nvSpPr>
        <p:spPr>
          <a:xfrm>
            <a:off x="4969415" y="3126289"/>
            <a:ext cx="3986720" cy="2734184"/>
          </a:xfrm>
          <a:prstGeom prst="roundRect">
            <a:avLst/>
          </a:prstGeom>
          <a:solidFill>
            <a:schemeClr val="accent6">
              <a:lumMod val="40000"/>
              <a:lumOff val="60000"/>
            </a:schemeClr>
          </a:solidFill>
          <a:ln w="12700" cap="flat" cmpd="sng" algn="ctr">
            <a:solidFill>
              <a:schemeClr val="accent1"/>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pPr>
            <a:r>
              <a:rPr lang="en-GB" sz="1600" dirty="0">
                <a:solidFill>
                  <a:srgbClr val="000000"/>
                </a:solidFill>
                <a:latin typeface="Trebuchet MS" panose="020B0703020202090204" pitchFamily="34" charset="0"/>
                <a:ea typeface="Calibri" panose="020F0502020204030204" pitchFamily="34" charset="0"/>
                <a:cs typeface="Times New Roman" panose="02020603050405020304" pitchFamily="18" charset="0"/>
              </a:rPr>
              <a:t>Climate change affects everyone, so it requires every government to co-operate. The 2015 Paris Agreement was signed by 195 countries and is legally binding. It aims to keep global temperature increase to below 2 degrees C. $100 billion has been promised to support climate change initiatives in developing countries. </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46546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650" y="188913"/>
            <a:ext cx="7777163" cy="1008062"/>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GB" sz="2800" b="1" u="sng" dirty="0" smtClean="0">
                <a:latin typeface="Comic Sans MS" panose="030F0702030302020204" pitchFamily="66" charset="0"/>
              </a:rPr>
              <a:t>Plenary:</a:t>
            </a:r>
            <a:r>
              <a:rPr lang="en-GB" sz="2800" dirty="0" smtClean="0">
                <a:latin typeface="Comic Sans MS" panose="030F0702030302020204" pitchFamily="66" charset="0"/>
              </a:rPr>
              <a:t> Put </a:t>
            </a:r>
            <a:r>
              <a:rPr lang="en-GB" sz="2800" dirty="0">
                <a:latin typeface="Comic Sans MS" panose="030F0702030302020204" pitchFamily="66" charset="0"/>
              </a:rPr>
              <a:t>each of the solutions onto the sustainability washing line. </a:t>
            </a:r>
          </a:p>
        </p:txBody>
      </p:sp>
      <p:grpSp>
        <p:nvGrpSpPr>
          <p:cNvPr id="12291" name="Group 1"/>
          <p:cNvGrpSpPr>
            <a:grpSpLocks/>
          </p:cNvGrpSpPr>
          <p:nvPr/>
        </p:nvGrpSpPr>
        <p:grpSpPr bwMode="auto">
          <a:xfrm>
            <a:off x="107950" y="1484313"/>
            <a:ext cx="8920163" cy="4914900"/>
            <a:chOff x="107504" y="1484784"/>
            <a:chExt cx="8920608" cy="4914546"/>
          </a:xfrm>
        </p:grpSpPr>
        <p:pic>
          <p:nvPicPr>
            <p:cNvPr id="12296" name="Picture 2" descr="http://thumbs.dreamstime.com/x/clothes-line-background-137286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7644" y="1484784"/>
              <a:ext cx="6552728" cy="4914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07504" y="2564206"/>
              <a:ext cx="1585992" cy="657178"/>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GB" sz="2000" dirty="0">
                  <a:latin typeface="Comic Sans MS" panose="030F0702030302020204" pitchFamily="66" charset="0"/>
                </a:rPr>
                <a:t>Sustainable</a:t>
              </a:r>
            </a:p>
          </p:txBody>
        </p:sp>
        <p:sp>
          <p:nvSpPr>
            <p:cNvPr id="5" name="Rectangle 4"/>
            <p:cNvSpPr/>
            <p:nvPr/>
          </p:nvSpPr>
          <p:spPr>
            <a:xfrm>
              <a:off x="7164294" y="2564206"/>
              <a:ext cx="1863818" cy="657178"/>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GB" sz="2000" dirty="0">
                  <a:latin typeface="Comic Sans MS" panose="030F0702030302020204" pitchFamily="66" charset="0"/>
                </a:rPr>
                <a:t>Unsustainable</a:t>
              </a:r>
            </a:p>
          </p:txBody>
        </p:sp>
      </p:grpSp>
      <p:sp>
        <p:nvSpPr>
          <p:cNvPr id="7" name="Rectangle 6"/>
          <p:cNvSpPr/>
          <p:nvPr/>
        </p:nvSpPr>
        <p:spPr>
          <a:xfrm>
            <a:off x="574675" y="5767388"/>
            <a:ext cx="1585913" cy="655637"/>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GB" sz="2000" dirty="0">
                <a:latin typeface="Comic Sans MS" panose="030F0702030302020204" pitchFamily="66" charset="0"/>
              </a:rPr>
              <a:t>Alternative Energy</a:t>
            </a:r>
          </a:p>
        </p:txBody>
      </p:sp>
      <p:sp>
        <p:nvSpPr>
          <p:cNvPr id="8" name="Rectangle 7"/>
          <p:cNvSpPr/>
          <p:nvPr/>
        </p:nvSpPr>
        <p:spPr>
          <a:xfrm>
            <a:off x="2560638" y="5767388"/>
            <a:ext cx="1584325" cy="655637"/>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GB" sz="2000" dirty="0">
                <a:latin typeface="Comic Sans MS" panose="030F0702030302020204" pitchFamily="66" charset="0"/>
              </a:rPr>
              <a:t>Carbon Capture</a:t>
            </a:r>
          </a:p>
        </p:txBody>
      </p:sp>
      <p:sp>
        <p:nvSpPr>
          <p:cNvPr id="9" name="Rectangle 8"/>
          <p:cNvSpPr/>
          <p:nvPr/>
        </p:nvSpPr>
        <p:spPr>
          <a:xfrm>
            <a:off x="4575175" y="5770563"/>
            <a:ext cx="1789113" cy="655637"/>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GB" sz="2000" dirty="0">
                <a:latin typeface="Comic Sans MS" panose="030F0702030302020204" pitchFamily="66" charset="0"/>
              </a:rPr>
              <a:t>International Agreements</a:t>
            </a:r>
          </a:p>
        </p:txBody>
      </p:sp>
      <p:sp>
        <p:nvSpPr>
          <p:cNvPr id="10" name="Rectangle 9"/>
          <p:cNvSpPr/>
          <p:nvPr/>
        </p:nvSpPr>
        <p:spPr>
          <a:xfrm>
            <a:off x="6923088" y="5743575"/>
            <a:ext cx="1790700" cy="65563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GB" sz="2000" dirty="0">
                <a:latin typeface="Comic Sans MS" panose="030F0702030302020204" pitchFamily="66" charset="0"/>
              </a:rPr>
              <a:t>Replanting Trees</a:t>
            </a:r>
          </a:p>
        </p:txBody>
      </p:sp>
    </p:spTree>
    <p:extLst>
      <p:ext uri="{BB962C8B-B14F-4D97-AF65-F5344CB8AC3E}">
        <p14:creationId xmlns:p14="http://schemas.microsoft.com/office/powerpoint/2010/main" val="14128221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Homework!</a:t>
            </a:r>
            <a:endParaRPr lang="en-GB" dirty="0"/>
          </a:p>
        </p:txBody>
      </p:sp>
      <p:sp>
        <p:nvSpPr>
          <p:cNvPr id="3" name="Rectangle 2"/>
          <p:cNvSpPr/>
          <p:nvPr/>
        </p:nvSpPr>
        <p:spPr>
          <a:xfrm>
            <a:off x="1490472" y="1701540"/>
            <a:ext cx="6163056" cy="3488134"/>
          </a:xfrm>
          <a:prstGeom prst="rect">
            <a:avLst/>
          </a:prstGeom>
          <a:solidFill>
            <a:srgbClr val="FFFF00"/>
          </a:solidFill>
        </p:spPr>
        <p:txBody>
          <a:bodyPr wrap="square">
            <a:spAutoFit/>
          </a:bodyPr>
          <a:lstStyle/>
          <a:p>
            <a:pPr algn="ctr">
              <a:lnSpc>
                <a:spcPct val="107000"/>
              </a:lnSpc>
              <a:spcAft>
                <a:spcPts val="800"/>
              </a:spcAft>
            </a:pPr>
            <a:r>
              <a:rPr lang="en-GB" sz="2000" b="1" u="sng" dirty="0">
                <a:latin typeface="Calibri" panose="020F0502020204030204" pitchFamily="34" charset="0"/>
                <a:ea typeface="Calibri" panose="020F0502020204030204" pitchFamily="34" charset="0"/>
                <a:cs typeface="Times New Roman" panose="02020603050405020304" pitchFamily="18" charset="0"/>
              </a:rPr>
              <a:t>LSQ- Climate Change</a:t>
            </a:r>
          </a:p>
          <a:p>
            <a:pPr marL="342900" lvl="0" indent="-342900" algn="ctr">
              <a:lnSpc>
                <a:spcPct val="107000"/>
              </a:lnSpc>
              <a:spcAft>
                <a:spcPts val="0"/>
              </a:spcAft>
              <a:buFont typeface="+mj-lt"/>
              <a:buAutoNum type="arabicPeriod"/>
            </a:pPr>
            <a:r>
              <a:rPr lang="en-GB" sz="2000" dirty="0">
                <a:latin typeface="Calibri" panose="020F0502020204030204" pitchFamily="34" charset="0"/>
                <a:ea typeface="Calibri" panose="020F0502020204030204" pitchFamily="34" charset="0"/>
                <a:cs typeface="Times New Roman" panose="02020603050405020304" pitchFamily="18" charset="0"/>
              </a:rPr>
              <a:t>Define climate change.</a:t>
            </a:r>
          </a:p>
          <a:p>
            <a:pPr marL="342900" lvl="0" indent="-342900" algn="ctr">
              <a:lnSpc>
                <a:spcPct val="107000"/>
              </a:lnSpc>
              <a:spcAft>
                <a:spcPts val="0"/>
              </a:spcAft>
              <a:buFont typeface="+mj-lt"/>
              <a:buAutoNum type="arabicPeriod"/>
            </a:pPr>
            <a:r>
              <a:rPr lang="en-GB" sz="2000" dirty="0">
                <a:latin typeface="Calibri" panose="020F0502020204030204" pitchFamily="34" charset="0"/>
                <a:ea typeface="Calibri" panose="020F0502020204030204" pitchFamily="34" charset="0"/>
                <a:cs typeface="Times New Roman" panose="02020603050405020304" pitchFamily="18" charset="0"/>
              </a:rPr>
              <a:t>Define global warming.</a:t>
            </a:r>
          </a:p>
          <a:p>
            <a:pPr marL="342900" lvl="0" indent="-342900" algn="ctr">
              <a:lnSpc>
                <a:spcPct val="107000"/>
              </a:lnSpc>
              <a:spcAft>
                <a:spcPts val="0"/>
              </a:spcAft>
              <a:buFont typeface="+mj-lt"/>
              <a:buAutoNum type="arabicPeriod"/>
            </a:pPr>
            <a:r>
              <a:rPr lang="en-GB" sz="2000" dirty="0">
                <a:latin typeface="Calibri" panose="020F0502020204030204" pitchFamily="34" charset="0"/>
                <a:ea typeface="Calibri" panose="020F0502020204030204" pitchFamily="34" charset="0"/>
                <a:cs typeface="Times New Roman" panose="02020603050405020304" pitchFamily="18" charset="0"/>
              </a:rPr>
              <a:t>What is the quaternary period?</a:t>
            </a:r>
          </a:p>
          <a:p>
            <a:pPr marL="342900" lvl="0" indent="-342900" algn="ctr">
              <a:lnSpc>
                <a:spcPct val="107000"/>
              </a:lnSpc>
              <a:spcAft>
                <a:spcPts val="0"/>
              </a:spcAft>
              <a:buFont typeface="+mj-lt"/>
              <a:buAutoNum type="arabicPeriod"/>
            </a:pPr>
            <a:r>
              <a:rPr lang="en-GB" sz="2000" dirty="0">
                <a:latin typeface="Calibri" panose="020F0502020204030204" pitchFamily="34" charset="0"/>
                <a:ea typeface="Calibri" panose="020F0502020204030204" pitchFamily="34" charset="0"/>
                <a:cs typeface="Times New Roman" panose="02020603050405020304" pitchFamily="18" charset="0"/>
              </a:rPr>
              <a:t>How do glaciers provide evidence for climate change?</a:t>
            </a:r>
          </a:p>
          <a:p>
            <a:pPr marL="342900" lvl="0" indent="-342900" algn="ctr">
              <a:lnSpc>
                <a:spcPct val="107000"/>
              </a:lnSpc>
              <a:spcAft>
                <a:spcPts val="0"/>
              </a:spcAft>
              <a:buFont typeface="+mj-lt"/>
              <a:buAutoNum type="arabicPeriod"/>
            </a:pPr>
            <a:r>
              <a:rPr lang="en-GB" sz="2000" dirty="0">
                <a:latin typeface="Calibri" panose="020F0502020204030204" pitchFamily="34" charset="0"/>
                <a:ea typeface="Calibri" panose="020F0502020204030204" pitchFamily="34" charset="0"/>
                <a:cs typeface="Times New Roman" panose="02020603050405020304" pitchFamily="18" charset="0"/>
              </a:rPr>
              <a:t>How do ice cores provide evidence for climate change?</a:t>
            </a:r>
          </a:p>
          <a:p>
            <a:pPr marL="342900" lvl="0" indent="-342900" algn="ctr">
              <a:lnSpc>
                <a:spcPct val="107000"/>
              </a:lnSpc>
              <a:spcAft>
                <a:spcPts val="0"/>
              </a:spcAft>
              <a:buFont typeface="+mj-lt"/>
              <a:buAutoNum type="arabicPeriod"/>
            </a:pPr>
            <a:r>
              <a:rPr lang="en-GB" sz="2000" dirty="0">
                <a:latin typeface="Calibri" panose="020F0502020204030204" pitchFamily="34" charset="0"/>
                <a:ea typeface="Calibri" panose="020F0502020204030204" pitchFamily="34" charset="0"/>
                <a:cs typeface="Times New Roman" panose="02020603050405020304" pitchFamily="18" charset="0"/>
              </a:rPr>
              <a:t>Name the four greenhouse gases. </a:t>
            </a:r>
          </a:p>
          <a:p>
            <a:pPr marL="342900" lvl="0" indent="-342900" algn="ctr">
              <a:lnSpc>
                <a:spcPct val="107000"/>
              </a:lnSpc>
              <a:spcAft>
                <a:spcPts val="0"/>
              </a:spcAft>
              <a:buFont typeface="+mj-lt"/>
              <a:buAutoNum type="arabicPeriod"/>
            </a:pPr>
            <a:r>
              <a:rPr lang="en-GB" sz="2000" dirty="0">
                <a:latin typeface="Calibri" panose="020F0502020204030204" pitchFamily="34" charset="0"/>
                <a:ea typeface="Calibri" panose="020F0502020204030204" pitchFamily="34" charset="0"/>
                <a:cs typeface="Times New Roman" panose="02020603050405020304" pitchFamily="18" charset="0"/>
              </a:rPr>
              <a:t>Give 2 natural causes of climate change.</a:t>
            </a:r>
          </a:p>
          <a:p>
            <a:pPr marL="342900" lvl="0" indent="-342900" algn="ctr">
              <a:lnSpc>
                <a:spcPct val="107000"/>
              </a:lnSpc>
              <a:spcAft>
                <a:spcPts val="800"/>
              </a:spcAft>
              <a:buFont typeface="+mj-lt"/>
              <a:buAutoNum type="arabicPeriod"/>
            </a:pPr>
            <a:r>
              <a:rPr lang="en-GB" sz="2000" dirty="0">
                <a:latin typeface="Calibri" panose="020F0502020204030204" pitchFamily="34" charset="0"/>
                <a:ea typeface="Calibri" panose="020F0502020204030204" pitchFamily="34" charset="0"/>
                <a:cs typeface="Times New Roman" panose="02020603050405020304" pitchFamily="18" charset="0"/>
              </a:rPr>
              <a:t>Give 2 human causes of climate change. </a:t>
            </a:r>
          </a:p>
        </p:txBody>
      </p:sp>
    </p:spTree>
    <p:extLst>
      <p:ext uri="{BB962C8B-B14F-4D97-AF65-F5344CB8AC3E}">
        <p14:creationId xmlns:p14="http://schemas.microsoft.com/office/powerpoint/2010/main" val="288837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26810" y="1127758"/>
            <a:ext cx="5517190" cy="4830607"/>
          </a:xfrm>
          <a:prstGeom prst="rect">
            <a:avLst/>
          </a:prstGeom>
        </p:spPr>
      </p:pic>
      <p:sp>
        <p:nvSpPr>
          <p:cNvPr id="5" name="TextBox 4"/>
          <p:cNvSpPr txBox="1"/>
          <p:nvPr/>
        </p:nvSpPr>
        <p:spPr>
          <a:xfrm>
            <a:off x="3527475" y="5958365"/>
            <a:ext cx="2320295" cy="369332"/>
          </a:xfrm>
          <a:prstGeom prst="rect">
            <a:avLst/>
          </a:prstGeom>
          <a:solidFill>
            <a:schemeClr val="bg1"/>
          </a:solidFill>
        </p:spPr>
        <p:txBody>
          <a:bodyPr wrap="square" rtlCol="0">
            <a:spAutoFit/>
          </a:bodyPr>
          <a:lstStyle/>
          <a:p>
            <a:endParaRPr lang="en-US" dirty="0"/>
          </a:p>
        </p:txBody>
      </p:sp>
      <p:sp>
        <p:nvSpPr>
          <p:cNvPr id="6" name="Rectangle 5"/>
          <p:cNvSpPr/>
          <p:nvPr/>
        </p:nvSpPr>
        <p:spPr>
          <a:xfrm>
            <a:off x="-88082" y="23408"/>
            <a:ext cx="9320180" cy="707886"/>
          </a:xfrm>
          <a:prstGeom prst="rect">
            <a:avLst/>
          </a:prstGeom>
          <a:noFill/>
        </p:spPr>
        <p:txBody>
          <a:bodyPr wrap="none" lIns="91440" tIns="45720" rIns="91440" bIns="45720">
            <a:spAutoFit/>
          </a:bodyPr>
          <a:lstStyle/>
          <a:p>
            <a:pPr algn="ctr"/>
            <a:r>
              <a:rPr lang="en-GB" sz="4000" b="1" cap="none" spc="0" dirty="0" smtClean="0">
                <a:ln w="12700">
                  <a:solidFill>
                    <a:schemeClr val="tx2">
                      <a:satMod val="155000"/>
                    </a:schemeClr>
                  </a:solidFill>
                  <a:prstDash val="solid"/>
                </a:ln>
                <a:solidFill>
                  <a:srgbClr val="660066"/>
                </a:solidFill>
                <a:effectLst>
                  <a:outerShdw blurRad="41275" dist="20320" dir="1800000" algn="tl" rotWithShape="0">
                    <a:srgbClr val="000000">
                      <a:alpha val="40000"/>
                    </a:srgbClr>
                  </a:outerShdw>
                </a:effectLst>
                <a:latin typeface="Comic Sans MS" panose="030F0702030302020204" pitchFamily="66" charset="0"/>
              </a:rPr>
              <a:t>Managing climate change- Mitigation</a:t>
            </a:r>
            <a:endParaRPr lang="en-GB" sz="4000" b="1" cap="none" spc="0" dirty="0">
              <a:ln w="12700">
                <a:solidFill>
                  <a:schemeClr val="tx2">
                    <a:satMod val="155000"/>
                  </a:schemeClr>
                </a:solidFill>
                <a:prstDash val="solid"/>
              </a:ln>
              <a:solidFill>
                <a:srgbClr val="660066"/>
              </a:solidFill>
              <a:effectLst>
                <a:outerShdw blurRad="41275" dist="20320" dir="1800000" algn="tl" rotWithShape="0">
                  <a:srgbClr val="000000">
                    <a:alpha val="40000"/>
                  </a:srgbClr>
                </a:outerShdw>
              </a:effectLst>
              <a:latin typeface="Comic Sans MS" panose="030F0702030302020204" pitchFamily="66" charset="0"/>
            </a:endParaRPr>
          </a:p>
        </p:txBody>
      </p:sp>
      <p:sp>
        <p:nvSpPr>
          <p:cNvPr id="7" name="TextBox 6"/>
          <p:cNvSpPr txBox="1"/>
          <p:nvPr/>
        </p:nvSpPr>
        <p:spPr>
          <a:xfrm>
            <a:off x="234344" y="946105"/>
            <a:ext cx="3137683"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u="sng" dirty="0" smtClean="0">
                <a:latin typeface="Comic Sans MS"/>
                <a:cs typeface="Comic Sans MS"/>
              </a:rPr>
              <a:t>Starter:</a:t>
            </a:r>
            <a:r>
              <a:rPr lang="en-US" sz="2000" dirty="0" smtClean="0">
                <a:latin typeface="Comic Sans MS"/>
                <a:cs typeface="Comic Sans MS"/>
              </a:rPr>
              <a:t> By looking at the image, how can we manage climate change? </a:t>
            </a:r>
            <a:endParaRPr lang="en-US" sz="2000" dirty="0">
              <a:latin typeface="Comic Sans MS"/>
              <a:cs typeface="Comic Sans MS"/>
            </a:endParaRPr>
          </a:p>
        </p:txBody>
      </p:sp>
      <p:sp>
        <p:nvSpPr>
          <p:cNvPr id="8" name="TextBox 7"/>
          <p:cNvSpPr txBox="1"/>
          <p:nvPr/>
        </p:nvSpPr>
        <p:spPr>
          <a:xfrm>
            <a:off x="348228" y="2679584"/>
            <a:ext cx="3179247" cy="3477875"/>
          </a:xfrm>
          <a:prstGeom prst="rect">
            <a:avLst/>
          </a:prstGeom>
          <a:noFill/>
        </p:spPr>
        <p:txBody>
          <a:bodyPr wrap="square" rtlCol="0">
            <a:spAutoFit/>
          </a:bodyPr>
          <a:lstStyle/>
          <a:p>
            <a:pPr algn="ctr"/>
            <a:r>
              <a:rPr lang="en-US" sz="2000" b="1" u="sng" dirty="0" smtClean="0">
                <a:latin typeface="Comic Sans MS"/>
                <a:cs typeface="Comic Sans MS"/>
              </a:rPr>
              <a:t>Lesson Objectives</a:t>
            </a:r>
          </a:p>
          <a:p>
            <a:pPr algn="ctr"/>
            <a:r>
              <a:rPr lang="en-US" sz="2000" dirty="0" smtClean="0">
                <a:latin typeface="Comic Sans MS"/>
                <a:cs typeface="Comic Sans MS"/>
              </a:rPr>
              <a:t>- To explore a variety of ways that humans can go about managing climate change.</a:t>
            </a:r>
            <a:br>
              <a:rPr lang="en-US" sz="2000" dirty="0" smtClean="0">
                <a:latin typeface="Comic Sans MS"/>
                <a:cs typeface="Comic Sans MS"/>
              </a:rPr>
            </a:br>
            <a:r>
              <a:rPr lang="en-US" sz="2000" dirty="0" smtClean="0">
                <a:latin typeface="Comic Sans MS"/>
                <a:cs typeface="Comic Sans MS"/>
              </a:rPr>
              <a:t/>
            </a:r>
            <a:br>
              <a:rPr lang="en-US" sz="2000" dirty="0" smtClean="0">
                <a:latin typeface="Comic Sans MS"/>
                <a:cs typeface="Comic Sans MS"/>
              </a:rPr>
            </a:br>
            <a:r>
              <a:rPr lang="en-US" sz="2000" dirty="0" smtClean="0">
                <a:latin typeface="Comic Sans MS"/>
                <a:cs typeface="Comic Sans MS"/>
              </a:rPr>
              <a:t>- To be able to </a:t>
            </a:r>
            <a:r>
              <a:rPr lang="en-US" sz="2000" dirty="0" err="1" smtClean="0">
                <a:latin typeface="Comic Sans MS"/>
                <a:cs typeface="Comic Sans MS"/>
              </a:rPr>
              <a:t>categorise</a:t>
            </a:r>
            <a:r>
              <a:rPr lang="en-US" sz="2000" dirty="0" smtClean="0">
                <a:latin typeface="Comic Sans MS"/>
                <a:cs typeface="Comic Sans MS"/>
              </a:rPr>
              <a:t> these management strategies into forms of mitigatio</a:t>
            </a:r>
            <a:r>
              <a:rPr lang="en-US" sz="2000" dirty="0">
                <a:latin typeface="Comic Sans MS"/>
                <a:cs typeface="Comic Sans MS"/>
              </a:rPr>
              <a:t>n</a:t>
            </a:r>
            <a:r>
              <a:rPr lang="en-US" sz="2000" dirty="0" smtClean="0">
                <a:latin typeface="Comic Sans MS"/>
                <a:cs typeface="Comic Sans MS"/>
              </a:rPr>
              <a:t> and adaptation.</a:t>
            </a:r>
            <a:endParaRPr lang="en-US" sz="2000" dirty="0">
              <a:latin typeface="Comic Sans MS"/>
              <a:cs typeface="Comic Sans MS"/>
            </a:endParaRPr>
          </a:p>
        </p:txBody>
      </p:sp>
    </p:spTree>
    <p:extLst>
      <p:ext uri="{BB962C8B-B14F-4D97-AF65-F5344CB8AC3E}">
        <p14:creationId xmlns:p14="http://schemas.microsoft.com/office/powerpoint/2010/main" val="549165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p:nvPr/>
        </p:nvSpPr>
        <p:spPr>
          <a:xfrm>
            <a:off x="2123414" y="857250"/>
            <a:ext cx="6253032" cy="300083"/>
          </a:xfrm>
          <a:prstGeom prst="rect">
            <a:avLst/>
          </a:prstGeom>
          <a:noFill/>
          <a:ln>
            <a:noFill/>
          </a:ln>
        </p:spPr>
        <p:txBody>
          <a:bodyPr spcFirstLastPara="1" wrap="square" lIns="68569" tIns="34275" rIns="68569" bIns="34275" anchor="t" anchorCtr="0">
            <a:noAutofit/>
          </a:bodyPr>
          <a:lstStyle/>
          <a:p>
            <a:pPr algn="ctr"/>
            <a:r>
              <a:rPr lang="en-US" sz="1500" b="1" dirty="0">
                <a:solidFill>
                  <a:srgbClr val="FF0000"/>
                </a:solidFill>
                <a:latin typeface="+mj-lt"/>
                <a:ea typeface="Amatic SC"/>
                <a:cs typeface="Amatic SC"/>
                <a:sym typeface="Amatic SC"/>
              </a:rPr>
              <a:t>Knowledge </a:t>
            </a:r>
            <a:r>
              <a:rPr lang="en-US" sz="1500" b="1" dirty="0" err="1">
                <a:solidFill>
                  <a:srgbClr val="FF0000"/>
                </a:solidFill>
                <a:latin typeface="+mj-lt"/>
                <a:ea typeface="Amatic SC"/>
                <a:cs typeface="Amatic SC"/>
                <a:sym typeface="Amatic SC"/>
              </a:rPr>
              <a:t>Organiser</a:t>
            </a:r>
            <a:r>
              <a:rPr lang="en-US" sz="1500" b="1" dirty="0">
                <a:solidFill>
                  <a:srgbClr val="FF0000"/>
                </a:solidFill>
                <a:latin typeface="+mj-lt"/>
                <a:ea typeface="Amatic SC"/>
                <a:cs typeface="Amatic SC"/>
                <a:sym typeface="Amatic SC"/>
              </a:rPr>
              <a:t> –Climate Change KS4</a:t>
            </a:r>
            <a:endParaRPr sz="1500" b="1" dirty="0">
              <a:solidFill>
                <a:srgbClr val="FF0000"/>
              </a:solidFill>
              <a:latin typeface="+mj-lt"/>
              <a:ea typeface="Amatic SC"/>
              <a:cs typeface="Amatic SC"/>
              <a:sym typeface="Amatic SC"/>
            </a:endParaRPr>
          </a:p>
        </p:txBody>
      </p:sp>
      <p:sp>
        <p:nvSpPr>
          <p:cNvPr id="86" name="Shape 86"/>
          <p:cNvSpPr txBox="1"/>
          <p:nvPr/>
        </p:nvSpPr>
        <p:spPr>
          <a:xfrm>
            <a:off x="855560" y="1029530"/>
            <a:ext cx="3635775" cy="230850"/>
          </a:xfrm>
          <a:prstGeom prst="rect">
            <a:avLst/>
          </a:prstGeom>
          <a:noFill/>
          <a:ln>
            <a:noFill/>
          </a:ln>
        </p:spPr>
        <p:txBody>
          <a:bodyPr spcFirstLastPara="1" wrap="square" lIns="68569" tIns="34275" rIns="68569" bIns="34275" anchor="t" anchorCtr="0">
            <a:noAutofit/>
          </a:bodyPr>
          <a:lstStyle/>
          <a:p>
            <a:pPr algn="ctr"/>
            <a:endParaRPr sz="1050" b="1" u="sng">
              <a:solidFill>
                <a:schemeClr val="dk1"/>
              </a:solidFill>
              <a:latin typeface="+mj-lt"/>
              <a:ea typeface="Arial"/>
              <a:cs typeface="Arial"/>
              <a:sym typeface="Arial"/>
            </a:endParaRPr>
          </a:p>
        </p:txBody>
      </p:sp>
      <p:graphicFrame>
        <p:nvGraphicFramePr>
          <p:cNvPr id="89" name="Shape 89"/>
          <p:cNvGraphicFramePr/>
          <p:nvPr>
            <p:extLst/>
          </p:nvPr>
        </p:nvGraphicFramePr>
        <p:xfrm>
          <a:off x="4424116" y="1976590"/>
          <a:ext cx="3784281" cy="3864930"/>
        </p:xfrm>
        <a:graphic>
          <a:graphicData uri="http://schemas.openxmlformats.org/drawingml/2006/table">
            <a:tbl>
              <a:tblPr firstRow="1" bandRow="1">
                <a:noFill/>
              </a:tblPr>
              <a:tblGrid>
                <a:gridCol w="331153">
                  <a:extLst>
                    <a:ext uri="{9D8B030D-6E8A-4147-A177-3AD203B41FA5}">
                      <a16:colId xmlns:a16="http://schemas.microsoft.com/office/drawing/2014/main" val="20000"/>
                    </a:ext>
                  </a:extLst>
                </a:gridCol>
                <a:gridCol w="960168">
                  <a:extLst>
                    <a:ext uri="{9D8B030D-6E8A-4147-A177-3AD203B41FA5}">
                      <a16:colId xmlns:a16="http://schemas.microsoft.com/office/drawing/2014/main" val="20001"/>
                    </a:ext>
                  </a:extLst>
                </a:gridCol>
                <a:gridCol w="2492960">
                  <a:extLst>
                    <a:ext uri="{9D8B030D-6E8A-4147-A177-3AD203B41FA5}">
                      <a16:colId xmlns:a16="http://schemas.microsoft.com/office/drawing/2014/main" val="20002"/>
                    </a:ext>
                  </a:extLst>
                </a:gridCol>
              </a:tblGrid>
              <a:tr h="297188">
                <a:tc>
                  <a:txBody>
                    <a:bodyPr/>
                    <a:lstStyle/>
                    <a:p>
                      <a:pPr marL="0" marR="0" lvl="0" indent="0" algn="l" rtl="0">
                        <a:spcBef>
                          <a:spcPts val="0"/>
                        </a:spcBef>
                        <a:spcAft>
                          <a:spcPts val="0"/>
                        </a:spcAft>
                        <a:buNone/>
                      </a:pPr>
                      <a:r>
                        <a:rPr lang="en-GB" sz="800" b="1" dirty="0">
                          <a:latin typeface="+mj-lt"/>
                        </a:rPr>
                        <a:t>1</a:t>
                      </a:r>
                      <a:endParaRPr sz="800" b="1" dirty="0">
                        <a:latin typeface="+mj-lt"/>
                      </a:endParaRPr>
                    </a:p>
                  </a:txBody>
                  <a:tcPr marL="68588" marR="68588" marT="34294" marB="34294"/>
                </a:tc>
                <a:tc>
                  <a:txBody>
                    <a:bodyPr/>
                    <a:lstStyle/>
                    <a:p>
                      <a:pPr marL="0" marR="0" lvl="0" indent="0" algn="l" rtl="0">
                        <a:spcBef>
                          <a:spcPts val="0"/>
                        </a:spcBef>
                        <a:spcAft>
                          <a:spcPts val="0"/>
                        </a:spcAft>
                        <a:buNone/>
                      </a:pPr>
                      <a:r>
                        <a:rPr lang="en-GB" sz="800" b="1" dirty="0">
                          <a:latin typeface="+mj-lt"/>
                          <a:ea typeface="Love Ya Like A Sister"/>
                          <a:cs typeface="Love Ya Like A Sister"/>
                          <a:sym typeface="Love Ya Like A Sister"/>
                        </a:rPr>
                        <a:t>Climate change </a:t>
                      </a:r>
                      <a:endParaRPr sz="800" b="1" dirty="0">
                        <a:latin typeface="+mj-lt"/>
                        <a:ea typeface="Love Ya Like A Sister"/>
                        <a:cs typeface="Love Ya Like A Sister"/>
                        <a:sym typeface="Love Ya Like A Sister"/>
                      </a:endParaRPr>
                    </a:p>
                  </a:txBody>
                  <a:tcPr marL="68588" marR="68588" marT="34294" marB="34294"/>
                </a:tc>
                <a:tc>
                  <a:txBody>
                    <a:bodyPr/>
                    <a:lstStyle/>
                    <a:p>
                      <a:pPr marL="0" marR="0" lvl="0" indent="0" algn="l" rtl="0">
                        <a:spcBef>
                          <a:spcPts val="0"/>
                        </a:spcBef>
                        <a:spcAft>
                          <a:spcPts val="0"/>
                        </a:spcAft>
                        <a:buNone/>
                      </a:pPr>
                      <a:r>
                        <a:rPr lang="en-GB" sz="800" dirty="0">
                          <a:latin typeface="+mj-lt"/>
                          <a:ea typeface="Love Ya Like A Sister"/>
                          <a:cs typeface="Love Ya Like A Sister"/>
                          <a:sym typeface="Love Ya Like A Sister"/>
                        </a:rPr>
                        <a:t>The change of Earth’s climate, either increasing or decreasing.</a:t>
                      </a:r>
                      <a:endParaRPr sz="800" dirty="0">
                        <a:latin typeface="+mj-lt"/>
                        <a:ea typeface="Love Ya Like A Sister"/>
                        <a:cs typeface="Love Ya Like A Sister"/>
                        <a:sym typeface="Love Ya Like A Sister"/>
                      </a:endParaRPr>
                    </a:p>
                  </a:txBody>
                  <a:tcPr marL="68588" marR="68588" marT="34294" marB="34294"/>
                </a:tc>
                <a:extLst>
                  <a:ext uri="{0D108BD9-81ED-4DB2-BD59-A6C34878D82A}">
                    <a16:rowId xmlns:a16="http://schemas.microsoft.com/office/drawing/2014/main" val="10000"/>
                  </a:ext>
                </a:extLst>
              </a:tr>
              <a:tr h="214862">
                <a:tc>
                  <a:txBody>
                    <a:bodyPr/>
                    <a:lstStyle/>
                    <a:p>
                      <a:pPr marL="0" marR="0" lvl="0" indent="0" algn="l" rtl="0">
                        <a:spcBef>
                          <a:spcPts val="0"/>
                        </a:spcBef>
                        <a:spcAft>
                          <a:spcPts val="0"/>
                        </a:spcAft>
                        <a:buNone/>
                      </a:pPr>
                      <a:r>
                        <a:rPr lang="en-GB" sz="800" b="1" dirty="0">
                          <a:latin typeface="+mj-lt"/>
                        </a:rPr>
                        <a:t>2</a:t>
                      </a:r>
                      <a:endParaRPr sz="800" b="1" dirty="0">
                        <a:latin typeface="+mj-lt"/>
                      </a:endParaRPr>
                    </a:p>
                  </a:txBody>
                  <a:tcPr marL="68588" marR="68588" marT="34294" marB="34294"/>
                </a:tc>
                <a:tc>
                  <a:txBody>
                    <a:bodyPr/>
                    <a:lstStyle/>
                    <a:p>
                      <a:pPr marL="0" marR="0" lvl="0" indent="0" algn="l" rtl="0">
                        <a:spcBef>
                          <a:spcPts val="0"/>
                        </a:spcBef>
                        <a:spcAft>
                          <a:spcPts val="0"/>
                        </a:spcAft>
                        <a:buNone/>
                      </a:pPr>
                      <a:r>
                        <a:rPr lang="en-GB" sz="800" b="1" dirty="0">
                          <a:latin typeface="+mj-lt"/>
                          <a:ea typeface="Love Ya Like A Sister"/>
                          <a:cs typeface="Love Ya Like A Sister"/>
                          <a:sym typeface="Love Ya Like A Sister"/>
                        </a:rPr>
                        <a:t>Global warming</a:t>
                      </a:r>
                      <a:endParaRPr sz="800" b="1" dirty="0">
                        <a:latin typeface="+mj-lt"/>
                        <a:ea typeface="Love Ya Like A Sister"/>
                        <a:cs typeface="Love Ya Like A Sister"/>
                        <a:sym typeface="Love Ya Like A Sister"/>
                      </a:endParaRPr>
                    </a:p>
                  </a:txBody>
                  <a:tcPr marL="68588" marR="68588" marT="34294" marB="34294"/>
                </a:tc>
                <a:tc>
                  <a:txBody>
                    <a:bodyPr/>
                    <a:lstStyle/>
                    <a:p>
                      <a:pPr marL="0" marR="0" lvl="0" indent="0" algn="l" rtl="0">
                        <a:spcBef>
                          <a:spcPts val="0"/>
                        </a:spcBef>
                        <a:spcAft>
                          <a:spcPts val="0"/>
                        </a:spcAft>
                        <a:buNone/>
                      </a:pPr>
                      <a:r>
                        <a:rPr lang="en-GB" sz="800" b="0" i="0" u="none" strike="noStrike" cap="none" dirty="0">
                          <a:solidFill>
                            <a:schemeClr val="dk1"/>
                          </a:solidFill>
                          <a:effectLst/>
                          <a:latin typeface="+mj-lt"/>
                          <a:ea typeface="Calibri"/>
                          <a:cs typeface="Calibri"/>
                          <a:sym typeface="Arial"/>
                        </a:rPr>
                        <a:t>The rise in the average temperature of the Earth's surface.</a:t>
                      </a:r>
                      <a:endParaRPr sz="800" dirty="0">
                        <a:latin typeface="+mj-lt"/>
                        <a:ea typeface="Love Ya Like A Sister"/>
                        <a:cs typeface="Love Ya Like A Sister"/>
                        <a:sym typeface="Love Ya Like A Sister"/>
                      </a:endParaRPr>
                    </a:p>
                  </a:txBody>
                  <a:tcPr marL="68588" marR="68588" marT="34294" marB="34294"/>
                </a:tc>
                <a:extLst>
                  <a:ext uri="{0D108BD9-81ED-4DB2-BD59-A6C34878D82A}">
                    <a16:rowId xmlns:a16="http://schemas.microsoft.com/office/drawing/2014/main" val="10001"/>
                  </a:ext>
                </a:extLst>
              </a:tr>
              <a:tr h="297188">
                <a:tc>
                  <a:txBody>
                    <a:bodyPr/>
                    <a:lstStyle/>
                    <a:p>
                      <a:pPr marL="0" marR="0" lvl="0" indent="0" algn="l" rtl="0">
                        <a:spcBef>
                          <a:spcPts val="0"/>
                        </a:spcBef>
                        <a:spcAft>
                          <a:spcPts val="0"/>
                        </a:spcAft>
                        <a:buNone/>
                      </a:pPr>
                      <a:r>
                        <a:rPr lang="en-GB" sz="800" b="1" dirty="0">
                          <a:latin typeface="+mj-lt"/>
                        </a:rPr>
                        <a:t>3</a:t>
                      </a:r>
                      <a:endParaRPr sz="800" b="1" dirty="0">
                        <a:latin typeface="+mj-lt"/>
                      </a:endParaRPr>
                    </a:p>
                  </a:txBody>
                  <a:tcPr marL="68588" marR="68588" marT="34294" marB="34294"/>
                </a:tc>
                <a:tc>
                  <a:txBody>
                    <a:bodyPr/>
                    <a:lstStyle/>
                    <a:p>
                      <a:pPr marL="0" marR="0" lvl="0" indent="0" algn="l" rtl="0">
                        <a:spcBef>
                          <a:spcPts val="0"/>
                        </a:spcBef>
                        <a:spcAft>
                          <a:spcPts val="0"/>
                        </a:spcAft>
                        <a:buNone/>
                      </a:pPr>
                      <a:r>
                        <a:rPr lang="en-GB" sz="800" b="1" dirty="0">
                          <a:latin typeface="+mj-lt"/>
                          <a:ea typeface="Love Ya Like A Sister"/>
                          <a:cs typeface="Love Ya Like A Sister"/>
                          <a:sym typeface="Love Ya Like A Sister"/>
                        </a:rPr>
                        <a:t>Solar radiation</a:t>
                      </a:r>
                      <a:endParaRPr sz="800" b="1" dirty="0">
                        <a:latin typeface="+mj-lt"/>
                        <a:ea typeface="Love Ya Like A Sister"/>
                        <a:cs typeface="Love Ya Like A Sister"/>
                        <a:sym typeface="Love Ya Like A Sister"/>
                      </a:endParaRPr>
                    </a:p>
                  </a:txBody>
                  <a:tcPr marL="68588" marR="68588" marT="34294" marB="34294"/>
                </a:tc>
                <a:tc>
                  <a:txBody>
                    <a:bodyPr/>
                    <a:lstStyle/>
                    <a:p>
                      <a:pPr marL="0" marR="0" lvl="0" indent="0" algn="l" rtl="0">
                        <a:spcBef>
                          <a:spcPts val="0"/>
                        </a:spcBef>
                        <a:spcAft>
                          <a:spcPts val="0"/>
                        </a:spcAft>
                        <a:buNone/>
                      </a:pPr>
                      <a:r>
                        <a:rPr lang="en-GB" sz="800" dirty="0">
                          <a:latin typeface="+mj-lt"/>
                          <a:ea typeface="Love Ya Like A Sister"/>
                          <a:cs typeface="Love Ya Like A Sister"/>
                          <a:sym typeface="Love Ya Like A Sister"/>
                        </a:rPr>
                        <a:t>The amount of energy from the sun. The warmer temperatures are, the higher the solar radiation.</a:t>
                      </a:r>
                      <a:endParaRPr sz="800" dirty="0">
                        <a:latin typeface="+mj-lt"/>
                        <a:ea typeface="Love Ya Like A Sister"/>
                        <a:cs typeface="Love Ya Like A Sister"/>
                        <a:sym typeface="Love Ya Like A Sister"/>
                      </a:endParaRPr>
                    </a:p>
                  </a:txBody>
                  <a:tcPr marL="68588" marR="68588" marT="34294" marB="34294"/>
                </a:tc>
                <a:extLst>
                  <a:ext uri="{0D108BD9-81ED-4DB2-BD59-A6C34878D82A}">
                    <a16:rowId xmlns:a16="http://schemas.microsoft.com/office/drawing/2014/main" val="3040408468"/>
                  </a:ext>
                </a:extLst>
              </a:tr>
              <a:tr h="297188">
                <a:tc>
                  <a:txBody>
                    <a:bodyPr/>
                    <a:lstStyle/>
                    <a:p>
                      <a:pPr marL="0" marR="0" lvl="0" indent="0" algn="l" rtl="0">
                        <a:spcBef>
                          <a:spcPts val="0"/>
                        </a:spcBef>
                        <a:spcAft>
                          <a:spcPts val="0"/>
                        </a:spcAft>
                        <a:buNone/>
                      </a:pPr>
                      <a:r>
                        <a:rPr lang="en-GB" sz="800" b="1" dirty="0">
                          <a:latin typeface="+mj-lt"/>
                        </a:rPr>
                        <a:t>4</a:t>
                      </a:r>
                      <a:endParaRPr sz="800" b="1" dirty="0">
                        <a:latin typeface="+mj-lt"/>
                      </a:endParaRPr>
                    </a:p>
                  </a:txBody>
                  <a:tcPr marL="68588" marR="68588" marT="34294" marB="34294"/>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800" b="1" dirty="0">
                          <a:latin typeface="+mj-lt"/>
                          <a:ea typeface="Love Ya Like A Sister"/>
                          <a:cs typeface="Love Ya Like A Sister"/>
                          <a:sym typeface="Love Ya Like A Sister"/>
                        </a:rPr>
                        <a:t>Quaternary period</a:t>
                      </a:r>
                    </a:p>
                  </a:txBody>
                  <a:tcPr marL="68588" marR="68588" marT="34294" marB="34294"/>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800" dirty="0">
                          <a:latin typeface="+mj-lt"/>
                          <a:ea typeface="Love Ya Like A Sister"/>
                          <a:cs typeface="Love Ya Like A Sister"/>
                          <a:sym typeface="Love Ya Like A Sister"/>
                        </a:rPr>
                        <a:t>The period of geological time from about 2.6 million years ago to the present.</a:t>
                      </a:r>
                      <a:r>
                        <a:rPr lang="en-GB" sz="800" baseline="0" dirty="0">
                          <a:latin typeface="+mj-lt"/>
                          <a:ea typeface="Love Ya Like A Sister"/>
                          <a:cs typeface="Love Ya Like A Sister"/>
                          <a:sym typeface="Love Ya Like A Sister"/>
                        </a:rPr>
                        <a:t> </a:t>
                      </a:r>
                      <a:endParaRPr lang="en-GB" sz="800" dirty="0">
                        <a:latin typeface="+mj-lt"/>
                        <a:ea typeface="Love Ya Like A Sister"/>
                        <a:cs typeface="Love Ya Like A Sister"/>
                        <a:sym typeface="Love Ya Like A Sister"/>
                      </a:endParaRPr>
                    </a:p>
                  </a:txBody>
                  <a:tcPr marL="68588" marR="68588" marT="34294" marB="34294"/>
                </a:tc>
                <a:extLst>
                  <a:ext uri="{0D108BD9-81ED-4DB2-BD59-A6C34878D82A}">
                    <a16:rowId xmlns:a16="http://schemas.microsoft.com/office/drawing/2014/main" val="2591406371"/>
                  </a:ext>
                </a:extLst>
              </a:tr>
              <a:tr h="411488">
                <a:tc>
                  <a:txBody>
                    <a:bodyPr/>
                    <a:lstStyle/>
                    <a:p>
                      <a:pPr marL="0" marR="0" lvl="0" indent="0" algn="l" rtl="0">
                        <a:spcBef>
                          <a:spcPts val="0"/>
                        </a:spcBef>
                        <a:spcAft>
                          <a:spcPts val="0"/>
                        </a:spcAft>
                        <a:buNone/>
                      </a:pPr>
                      <a:r>
                        <a:rPr lang="en-GB" sz="800" b="1" dirty="0">
                          <a:latin typeface="+mj-lt"/>
                        </a:rPr>
                        <a:t>5</a:t>
                      </a:r>
                      <a:endParaRPr sz="800" b="1" dirty="0">
                        <a:latin typeface="+mj-lt"/>
                      </a:endParaRPr>
                    </a:p>
                  </a:txBody>
                  <a:tcPr marL="68588" marR="68588" marT="34294" marB="34294"/>
                </a:tc>
                <a:tc>
                  <a:txBody>
                    <a:bodyPr/>
                    <a:lstStyle/>
                    <a:p>
                      <a:pPr marL="0" marR="0" lvl="0" indent="0" algn="l" rtl="0">
                        <a:spcBef>
                          <a:spcPts val="0"/>
                        </a:spcBef>
                        <a:spcAft>
                          <a:spcPts val="0"/>
                        </a:spcAft>
                        <a:buNone/>
                      </a:pPr>
                      <a:r>
                        <a:rPr lang="en-GB" sz="800" b="1" dirty="0">
                          <a:latin typeface="+mj-lt"/>
                          <a:ea typeface="Love Ya Like A Sister"/>
                          <a:cs typeface="Love Ya Like A Sister"/>
                          <a:sym typeface="Love Ya Like A Sister"/>
                        </a:rPr>
                        <a:t>Greenhouse effect</a:t>
                      </a:r>
                      <a:endParaRPr sz="800" b="1" dirty="0">
                        <a:latin typeface="+mj-lt"/>
                        <a:ea typeface="Love Ya Like A Sister"/>
                        <a:cs typeface="Love Ya Like A Sister"/>
                        <a:sym typeface="Love Ya Like A Sister"/>
                      </a:endParaRPr>
                    </a:p>
                  </a:txBody>
                  <a:tcPr marL="68588" marR="68588" marT="34294" marB="34294"/>
                </a:tc>
                <a:tc>
                  <a:txBody>
                    <a:bodyPr/>
                    <a:lstStyle/>
                    <a:p>
                      <a:pPr marL="0" marR="0" lvl="0" indent="0" algn="l" defTabSz="914400" rtl="0" eaLnBrk="1" fontAlgn="auto" latinLnBrk="0" hangingPunct="1">
                        <a:lnSpc>
                          <a:spcPct val="100000"/>
                        </a:lnSpc>
                        <a:spcBef>
                          <a:spcPts val="0"/>
                        </a:spcBef>
                        <a:spcAft>
                          <a:spcPts val="0"/>
                        </a:spcAft>
                        <a:buClr>
                          <a:schemeClr val="dk1"/>
                        </a:buClr>
                        <a:buSzTx/>
                        <a:buFont typeface="Calibri"/>
                        <a:buNone/>
                        <a:tabLst/>
                        <a:defRPr/>
                      </a:pPr>
                      <a:r>
                        <a:rPr lang="en-GB" sz="800" b="0" i="0" u="none" strike="noStrike" cap="none" dirty="0">
                          <a:solidFill>
                            <a:schemeClr val="dk1"/>
                          </a:solidFill>
                          <a:effectLst/>
                          <a:latin typeface="+mj-lt"/>
                          <a:ea typeface="Calibri"/>
                          <a:cs typeface="Calibri"/>
                          <a:sym typeface="Arial"/>
                        </a:rPr>
                        <a:t>The retention of heat (solar </a:t>
                      </a:r>
                      <a:r>
                        <a:rPr lang="en-GB" sz="800" b="0" i="0" u="none" strike="noStrike" cap="none" dirty="0" err="1">
                          <a:solidFill>
                            <a:schemeClr val="dk1"/>
                          </a:solidFill>
                          <a:effectLst/>
                          <a:latin typeface="+mj-lt"/>
                          <a:ea typeface="Calibri"/>
                          <a:cs typeface="Calibri"/>
                          <a:sym typeface="Arial"/>
                        </a:rPr>
                        <a:t>raditation</a:t>
                      </a:r>
                      <a:r>
                        <a:rPr lang="en-GB" sz="800" b="0" i="0" u="none" strike="noStrike" cap="none" dirty="0">
                          <a:solidFill>
                            <a:schemeClr val="dk1"/>
                          </a:solidFill>
                          <a:effectLst/>
                          <a:latin typeface="+mj-lt"/>
                          <a:ea typeface="Calibri"/>
                          <a:cs typeface="Calibri"/>
                          <a:sym typeface="Arial"/>
                        </a:rPr>
                        <a:t>) in the atmosphere caused by the build-up of greenhouse gases (carbon dioxide, methane, water vapour and methane).</a:t>
                      </a:r>
                      <a:endParaRPr lang="en-GB" sz="800" dirty="0">
                        <a:latin typeface="+mj-lt"/>
                        <a:ea typeface="Love Ya Like A Sister"/>
                        <a:cs typeface="Love Ya Like A Sister"/>
                        <a:sym typeface="Love Ya Like A Sister"/>
                      </a:endParaRPr>
                    </a:p>
                  </a:txBody>
                  <a:tcPr marL="68588" marR="68588" marT="34294" marB="34294"/>
                </a:tc>
                <a:extLst>
                  <a:ext uri="{0D108BD9-81ED-4DB2-BD59-A6C34878D82A}">
                    <a16:rowId xmlns:a16="http://schemas.microsoft.com/office/drawing/2014/main" val="10002"/>
                  </a:ext>
                </a:extLst>
              </a:tr>
              <a:tr h="297188">
                <a:tc>
                  <a:txBody>
                    <a:bodyPr/>
                    <a:lstStyle/>
                    <a:p>
                      <a:pPr marL="0" marR="0" lvl="0" indent="0" algn="l" rtl="0">
                        <a:spcBef>
                          <a:spcPts val="0"/>
                        </a:spcBef>
                        <a:spcAft>
                          <a:spcPts val="0"/>
                        </a:spcAft>
                        <a:buNone/>
                      </a:pPr>
                      <a:r>
                        <a:rPr lang="en-GB" sz="800" b="1" dirty="0">
                          <a:latin typeface="+mj-lt"/>
                        </a:rPr>
                        <a:t>6</a:t>
                      </a:r>
                    </a:p>
                  </a:txBody>
                  <a:tcPr marL="68588" marR="68588" marT="34294" marB="34294"/>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800" b="1" dirty="0">
                          <a:latin typeface="+mj-lt"/>
                          <a:ea typeface="Love Ya Like A Sister"/>
                          <a:cs typeface="Love Ya Like A Sister"/>
                          <a:sym typeface="Love Ya Like A Sister"/>
                        </a:rPr>
                        <a:t>Enhanced green house effects </a:t>
                      </a:r>
                    </a:p>
                  </a:txBody>
                  <a:tcPr marL="68588" marR="68588" marT="34294" marB="34294"/>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800" dirty="0">
                          <a:latin typeface="+mj-lt"/>
                          <a:ea typeface="Love Ya Like A Sister"/>
                          <a:cs typeface="Love Ya Like A Sister"/>
                          <a:sym typeface="Love Ya Like A Sister"/>
                        </a:rPr>
                        <a:t>The warming of the earths atmosphere due to human</a:t>
                      </a:r>
                      <a:r>
                        <a:rPr lang="en-GB" sz="800" baseline="0" dirty="0">
                          <a:latin typeface="+mj-lt"/>
                          <a:ea typeface="Love Ya Like A Sister"/>
                          <a:cs typeface="Love Ya Like A Sister"/>
                          <a:sym typeface="Love Ya Like A Sister"/>
                        </a:rPr>
                        <a:t> activity increasing the layer of green house gases. </a:t>
                      </a:r>
                      <a:endParaRPr lang="en-GB" sz="800" dirty="0">
                        <a:latin typeface="+mj-lt"/>
                        <a:ea typeface="Love Ya Like A Sister"/>
                        <a:cs typeface="Love Ya Like A Sister"/>
                        <a:sym typeface="Love Ya Like A Sister"/>
                      </a:endParaRPr>
                    </a:p>
                  </a:txBody>
                  <a:tcPr marL="68588" marR="68588" marT="34294" marB="34294"/>
                </a:tc>
                <a:extLst>
                  <a:ext uri="{0D108BD9-81ED-4DB2-BD59-A6C34878D82A}">
                    <a16:rowId xmlns:a16="http://schemas.microsoft.com/office/drawing/2014/main" val="10008"/>
                  </a:ext>
                </a:extLst>
              </a:tr>
              <a:tr h="297188">
                <a:tc>
                  <a:txBody>
                    <a:bodyPr/>
                    <a:lstStyle/>
                    <a:p>
                      <a:pPr marL="0" marR="0" lvl="0" indent="0" algn="l" rtl="0">
                        <a:spcBef>
                          <a:spcPts val="0"/>
                        </a:spcBef>
                        <a:spcAft>
                          <a:spcPts val="0"/>
                        </a:spcAft>
                        <a:buNone/>
                      </a:pPr>
                      <a:r>
                        <a:rPr lang="en-GB" sz="800" b="1" dirty="0">
                          <a:latin typeface="+mj-lt"/>
                        </a:rPr>
                        <a:t> 7</a:t>
                      </a:r>
                      <a:endParaRPr sz="800" b="1" dirty="0">
                        <a:latin typeface="+mj-lt"/>
                      </a:endParaRPr>
                    </a:p>
                  </a:txBody>
                  <a:tcPr marL="68588" marR="68588" marT="34294" marB="34294">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800" b="1" dirty="0">
                          <a:latin typeface="+mj-lt"/>
                          <a:ea typeface="Love Ya Like A Sister"/>
                          <a:cs typeface="Love Ya Like A Sister"/>
                          <a:sym typeface="Love Ya Like A Sister"/>
                        </a:rPr>
                        <a:t>Milankovitch cycles</a:t>
                      </a:r>
                    </a:p>
                    <a:p>
                      <a:pPr marL="0" lvl="0" indent="0" rtl="0">
                        <a:spcBef>
                          <a:spcPts val="0"/>
                        </a:spcBef>
                        <a:spcAft>
                          <a:spcPts val="0"/>
                        </a:spcAft>
                        <a:buNone/>
                      </a:pPr>
                      <a:endParaRPr sz="800" b="1" dirty="0">
                        <a:latin typeface="+mj-lt"/>
                        <a:ea typeface="Love Ya Like A Sister"/>
                        <a:cs typeface="Love Ya Like A Sister"/>
                        <a:sym typeface="Love Ya Like A Sister"/>
                      </a:endParaRPr>
                    </a:p>
                  </a:txBody>
                  <a:tcPr marL="68588" marR="68588" marT="34294" marB="34294">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800" b="0" i="0" u="none" strike="noStrike" cap="none" dirty="0">
                          <a:solidFill>
                            <a:schemeClr val="dk1"/>
                          </a:solidFill>
                          <a:effectLst/>
                          <a:latin typeface="+mj-lt"/>
                          <a:ea typeface="Calibri"/>
                          <a:cs typeface="Calibri"/>
                          <a:sym typeface="Arial"/>
                        </a:rPr>
                        <a:t>The Earth’s variation of movement around the sun which cause an increase or decrease in global temperatures.</a:t>
                      </a:r>
                    </a:p>
                  </a:txBody>
                  <a:tcPr marL="68588" marR="68588" marT="34294" marB="34294">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411488">
                <a:tc>
                  <a:txBody>
                    <a:bodyPr/>
                    <a:lstStyle/>
                    <a:p>
                      <a:pPr marL="0" marR="0" lvl="0" indent="0" algn="l" rtl="0">
                        <a:spcBef>
                          <a:spcPts val="0"/>
                        </a:spcBef>
                        <a:spcAft>
                          <a:spcPts val="0"/>
                        </a:spcAft>
                        <a:buNone/>
                      </a:pPr>
                      <a:r>
                        <a:rPr lang="en-GB" sz="800" b="1" dirty="0">
                          <a:latin typeface="+mj-lt"/>
                        </a:rPr>
                        <a:t>8</a:t>
                      </a:r>
                      <a:endParaRPr sz="800" b="1" dirty="0">
                        <a:latin typeface="+mj-lt"/>
                      </a:endParaRPr>
                    </a:p>
                  </a:txBody>
                  <a:tcPr marL="68588" marR="68588"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rtl="0">
                        <a:spcBef>
                          <a:spcPts val="0"/>
                        </a:spcBef>
                        <a:spcAft>
                          <a:spcPts val="0"/>
                        </a:spcAft>
                        <a:buNone/>
                      </a:pPr>
                      <a:r>
                        <a:rPr lang="en-GB" sz="800" b="1" dirty="0">
                          <a:latin typeface="+mj-lt"/>
                          <a:ea typeface="Love Ya Like A Sister"/>
                          <a:cs typeface="Love Ya Like A Sister"/>
                          <a:sym typeface="Love Ya Like A Sister"/>
                        </a:rPr>
                        <a:t>Adaptation </a:t>
                      </a:r>
                      <a:endParaRPr sz="800" b="1" dirty="0">
                        <a:latin typeface="+mj-lt"/>
                        <a:ea typeface="Love Ya Like A Sister"/>
                        <a:cs typeface="Love Ya Like A Sister"/>
                        <a:sym typeface="Love Ya Like A Sister"/>
                      </a:endParaRPr>
                    </a:p>
                  </a:txBody>
                  <a:tcPr marL="68588" marR="68588"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rtl="0">
                        <a:spcBef>
                          <a:spcPts val="0"/>
                        </a:spcBef>
                        <a:spcAft>
                          <a:spcPts val="0"/>
                        </a:spcAft>
                        <a:buNone/>
                      </a:pPr>
                      <a:r>
                        <a:rPr lang="en-GB" sz="800" dirty="0">
                          <a:latin typeface="+mj-lt"/>
                          <a:ea typeface="Love Ya Like A Sister"/>
                          <a:cs typeface="Love Ya Like A Sister"/>
                          <a:sym typeface="Love Ya Like A Sister"/>
                        </a:rPr>
                        <a:t>Actions taken to adjust</a:t>
                      </a:r>
                      <a:r>
                        <a:rPr lang="en-GB" sz="800" baseline="0" dirty="0">
                          <a:latin typeface="+mj-lt"/>
                          <a:ea typeface="Love Ya Like A Sister"/>
                          <a:cs typeface="Love Ya Like A Sister"/>
                          <a:sym typeface="Love Ya Like A Sister"/>
                        </a:rPr>
                        <a:t> to natural events such as climate change, to reduce the potential damage and limit the impacts </a:t>
                      </a:r>
                      <a:endParaRPr sz="800" dirty="0">
                        <a:latin typeface="+mj-lt"/>
                        <a:ea typeface="Love Ya Like A Sister"/>
                        <a:cs typeface="Love Ya Like A Sister"/>
                        <a:sym typeface="Love Ya Like A Sister"/>
                      </a:endParaRPr>
                    </a:p>
                  </a:txBody>
                  <a:tcPr marL="68588" marR="68588"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411488">
                <a:tc>
                  <a:txBody>
                    <a:bodyPr/>
                    <a:lstStyle/>
                    <a:p>
                      <a:pPr marL="0" marR="0" lvl="0" indent="0" algn="l" rtl="0">
                        <a:spcBef>
                          <a:spcPts val="0"/>
                        </a:spcBef>
                        <a:spcAft>
                          <a:spcPts val="0"/>
                        </a:spcAft>
                        <a:buNone/>
                      </a:pPr>
                      <a:r>
                        <a:rPr lang="en-GB" sz="800" b="1" dirty="0">
                          <a:latin typeface="+mj-lt"/>
                        </a:rPr>
                        <a:t>9</a:t>
                      </a:r>
                      <a:endParaRPr sz="800" b="1" dirty="0">
                        <a:latin typeface="+mj-lt"/>
                      </a:endParaRPr>
                    </a:p>
                  </a:txBody>
                  <a:tcPr marL="68588" marR="68588"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rtl="0">
                        <a:spcBef>
                          <a:spcPts val="0"/>
                        </a:spcBef>
                        <a:spcAft>
                          <a:spcPts val="0"/>
                        </a:spcAft>
                        <a:buNone/>
                      </a:pPr>
                      <a:r>
                        <a:rPr lang="en-GB" sz="800" b="1" dirty="0">
                          <a:latin typeface="+mj-lt"/>
                          <a:ea typeface="Love Ya Like A Sister"/>
                          <a:cs typeface="Love Ya Like A Sister"/>
                          <a:sym typeface="Love Ya Like A Sister"/>
                        </a:rPr>
                        <a:t>Mitigation </a:t>
                      </a:r>
                      <a:endParaRPr sz="800" b="1" dirty="0">
                        <a:latin typeface="+mj-lt"/>
                        <a:ea typeface="Love Ya Like A Sister"/>
                        <a:cs typeface="Love Ya Like A Sister"/>
                        <a:sym typeface="Love Ya Like A Sister"/>
                      </a:endParaRPr>
                    </a:p>
                  </a:txBody>
                  <a:tcPr marL="68588" marR="68588"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rtl="0">
                        <a:spcBef>
                          <a:spcPts val="0"/>
                        </a:spcBef>
                        <a:spcAft>
                          <a:spcPts val="0"/>
                        </a:spcAft>
                        <a:buNone/>
                      </a:pPr>
                      <a:r>
                        <a:rPr lang="en-GB" sz="800" dirty="0">
                          <a:latin typeface="+mj-lt"/>
                          <a:ea typeface="Love Ya Like A Sister"/>
                          <a:cs typeface="Love Ya Like A Sister"/>
                          <a:sym typeface="Love Ya Like A Sister"/>
                        </a:rPr>
                        <a:t>Action taken to reduce or eliminate the long-term effects such as m</a:t>
                      </a:r>
                      <a:r>
                        <a:rPr lang="en-GB" sz="800" baseline="0" dirty="0">
                          <a:latin typeface="+mj-lt"/>
                          <a:ea typeface="Love Ya Like A Sister"/>
                          <a:cs typeface="Love Ya Like A Sister"/>
                          <a:sym typeface="Love Ya Like A Sister"/>
                        </a:rPr>
                        <a:t>aking international agreements about carbon reduction targets. </a:t>
                      </a:r>
                      <a:endParaRPr sz="800" dirty="0">
                        <a:latin typeface="+mj-lt"/>
                        <a:ea typeface="Love Ya Like A Sister"/>
                        <a:cs typeface="Love Ya Like A Sister"/>
                        <a:sym typeface="Love Ya Like A Sister"/>
                      </a:endParaRPr>
                    </a:p>
                  </a:txBody>
                  <a:tcPr marL="68588" marR="68588" marT="34294" marB="34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71458">
                <a:tc gridSpan="3">
                  <a:txBody>
                    <a:bodyPr/>
                    <a:lstStyle/>
                    <a:p>
                      <a:pPr marL="0" marR="0" lvl="0" indent="0" algn="l" rtl="0">
                        <a:spcBef>
                          <a:spcPts val="0"/>
                        </a:spcBef>
                        <a:spcAft>
                          <a:spcPts val="0"/>
                        </a:spcAft>
                        <a:buNone/>
                      </a:pPr>
                      <a:endParaRPr sz="700" b="1" dirty="0"/>
                    </a:p>
                  </a:txBody>
                  <a:tcPr marL="68588" marR="68588" marT="34294" marB="34294">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tc hMerge="1">
                  <a:txBody>
                    <a:bodyPr/>
                    <a:lstStyle/>
                    <a:p>
                      <a:pPr marL="0" lvl="0" indent="0" rtl="0">
                        <a:spcBef>
                          <a:spcPts val="0"/>
                        </a:spcBef>
                        <a:spcAft>
                          <a:spcPts val="0"/>
                        </a:spcAft>
                        <a:buNone/>
                      </a:pPr>
                      <a:endParaRPr sz="900" b="1" dirty="0">
                        <a:latin typeface="Love Ya Like A Sister"/>
                        <a:ea typeface="Love Ya Like A Sister"/>
                        <a:cs typeface="Love Ya Like A Sister"/>
                        <a:sym typeface="Love Ya Like A Sister"/>
                      </a:endParaRPr>
                    </a:p>
                  </a:txBody>
                  <a:tcPr marL="91450" marR="91450" marT="45725" marB="45725"/>
                </a:tc>
                <a:tc hMerge="1">
                  <a:txBody>
                    <a:bodyPr/>
                    <a:lstStyle/>
                    <a:p>
                      <a:pPr marL="0" lvl="0" indent="0" rtl="0">
                        <a:spcBef>
                          <a:spcPts val="0"/>
                        </a:spcBef>
                        <a:spcAft>
                          <a:spcPts val="0"/>
                        </a:spcAft>
                        <a:buNone/>
                      </a:pPr>
                      <a:endParaRPr sz="400" dirty="0">
                        <a:latin typeface="Love Ya Like A Sister"/>
                        <a:ea typeface="Love Ya Like A Sister"/>
                        <a:cs typeface="Love Ya Like A Sister"/>
                        <a:sym typeface="Love Ya Like A Sister"/>
                      </a:endParaRPr>
                    </a:p>
                  </a:txBody>
                  <a:tcPr marL="91450" marR="91450" marT="45725" marB="45725"/>
                </a:tc>
                <a:extLst>
                  <a:ext uri="{0D108BD9-81ED-4DB2-BD59-A6C34878D82A}">
                    <a16:rowId xmlns:a16="http://schemas.microsoft.com/office/drawing/2014/main" val="10012"/>
                  </a:ext>
                </a:extLst>
              </a:tr>
              <a:tr h="171458">
                <a:tc gridSpan="3">
                  <a:txBody>
                    <a:bodyPr/>
                    <a:lstStyle/>
                    <a:p>
                      <a:pPr marL="0" marR="0" lvl="0" indent="0" algn="l" rtl="0">
                        <a:spcBef>
                          <a:spcPts val="0"/>
                        </a:spcBef>
                        <a:spcAft>
                          <a:spcPts val="0"/>
                        </a:spcAft>
                        <a:buNone/>
                      </a:pPr>
                      <a:endParaRPr sz="700" b="1" dirty="0"/>
                    </a:p>
                  </a:txBody>
                  <a:tcPr marL="68588" marR="68588" marT="34294" marB="34294">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hMerge="1">
                  <a:txBody>
                    <a:bodyPr/>
                    <a:lstStyle/>
                    <a:p>
                      <a:pPr marL="0" lvl="0" indent="0" rtl="0">
                        <a:spcBef>
                          <a:spcPts val="0"/>
                        </a:spcBef>
                        <a:spcAft>
                          <a:spcPts val="0"/>
                        </a:spcAft>
                        <a:buNone/>
                      </a:pPr>
                      <a:endParaRPr sz="900" b="1" dirty="0">
                        <a:latin typeface="Love Ya Like A Sister"/>
                        <a:ea typeface="Love Ya Like A Sister"/>
                        <a:cs typeface="Love Ya Like A Sister"/>
                        <a:sym typeface="Love Ya Like A Sister"/>
                      </a:endParaRPr>
                    </a:p>
                  </a:txBody>
                  <a:tcPr marL="91450" marR="91450" marT="45725" marB="45725"/>
                </a:tc>
                <a:tc hMerge="1">
                  <a:txBody>
                    <a:bodyPr/>
                    <a:lstStyle/>
                    <a:p>
                      <a:pPr marL="0" lvl="0" indent="0" rtl="0">
                        <a:spcBef>
                          <a:spcPts val="0"/>
                        </a:spcBef>
                        <a:spcAft>
                          <a:spcPts val="0"/>
                        </a:spcAft>
                        <a:buNone/>
                      </a:pPr>
                      <a:endParaRPr sz="900" dirty="0">
                        <a:latin typeface="Love Ya Like A Sister"/>
                        <a:ea typeface="Love Ya Like A Sister"/>
                        <a:cs typeface="Love Ya Like A Sister"/>
                        <a:sym typeface="Love Ya Like A Sister"/>
                      </a:endParaRPr>
                    </a:p>
                  </a:txBody>
                  <a:tcPr marL="91450" marR="91450" marT="45725" marB="45725"/>
                </a:tc>
                <a:extLst>
                  <a:ext uri="{0D108BD9-81ED-4DB2-BD59-A6C34878D82A}">
                    <a16:rowId xmlns:a16="http://schemas.microsoft.com/office/drawing/2014/main" val="10013"/>
                  </a:ext>
                </a:extLst>
              </a:tr>
              <a:tr h="214862">
                <a:tc>
                  <a:txBody>
                    <a:bodyPr/>
                    <a:lstStyle/>
                    <a:p>
                      <a:pPr marL="0" marR="0" lvl="0" indent="0" algn="l" rtl="0">
                        <a:spcBef>
                          <a:spcPts val="0"/>
                        </a:spcBef>
                        <a:spcAft>
                          <a:spcPts val="0"/>
                        </a:spcAft>
                        <a:buNone/>
                      </a:pPr>
                      <a:endParaRPr sz="700" b="1" dirty="0"/>
                    </a:p>
                  </a:txBody>
                  <a:tcPr marL="68588" marR="68588" marT="34294" marB="34294">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rtl="0">
                        <a:spcBef>
                          <a:spcPts val="0"/>
                        </a:spcBef>
                        <a:spcAft>
                          <a:spcPts val="0"/>
                        </a:spcAft>
                        <a:buNone/>
                      </a:pPr>
                      <a:r>
                        <a:rPr lang="en-GB" sz="700" b="1" dirty="0">
                          <a:latin typeface="Love Ya Like A Sister"/>
                          <a:ea typeface="Love Ya Like A Sister"/>
                          <a:cs typeface="Love Ya Like A Sister"/>
                          <a:sym typeface="Love Ya Like A Sister"/>
                        </a:rPr>
                        <a:t> </a:t>
                      </a:r>
                      <a:endParaRPr sz="700" b="1" dirty="0">
                        <a:latin typeface="Love Ya Like A Sister"/>
                        <a:ea typeface="Love Ya Like A Sister"/>
                        <a:cs typeface="Love Ya Like A Sister"/>
                        <a:sym typeface="Love Ya Like A Sister"/>
                      </a:endParaRPr>
                    </a:p>
                  </a:txBody>
                  <a:tcPr marL="68588" marR="68588" marT="34294" marB="34294">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rtl="0">
                        <a:spcBef>
                          <a:spcPts val="0"/>
                        </a:spcBef>
                        <a:spcAft>
                          <a:spcPts val="0"/>
                        </a:spcAft>
                        <a:buNone/>
                      </a:pPr>
                      <a:endParaRPr sz="700" dirty="0">
                        <a:latin typeface="Love Ya Like A Sister"/>
                        <a:ea typeface="Love Ya Like A Sister"/>
                        <a:cs typeface="Love Ya Like A Sister"/>
                        <a:sym typeface="Love Ya Like A Sister"/>
                      </a:endParaRPr>
                    </a:p>
                  </a:txBody>
                  <a:tcPr marL="68588" marR="68588" marT="34294" marB="34294">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16"/>
                  </a:ext>
                </a:extLst>
              </a:tr>
            </a:tbl>
          </a:graphicData>
        </a:graphic>
      </p:graphicFrame>
      <p:sp>
        <p:nvSpPr>
          <p:cNvPr id="90" name="Shape 90"/>
          <p:cNvSpPr txBox="1"/>
          <p:nvPr/>
        </p:nvSpPr>
        <p:spPr>
          <a:xfrm>
            <a:off x="5544109" y="1747188"/>
            <a:ext cx="1308175" cy="243865"/>
          </a:xfrm>
          <a:prstGeom prst="rect">
            <a:avLst/>
          </a:prstGeom>
          <a:noFill/>
          <a:ln>
            <a:noFill/>
          </a:ln>
        </p:spPr>
        <p:txBody>
          <a:bodyPr spcFirstLastPara="1" wrap="square" lIns="68569" tIns="34275" rIns="68569" bIns="34275" anchor="t" anchorCtr="0">
            <a:noAutofit/>
          </a:bodyPr>
          <a:lstStyle/>
          <a:p>
            <a:pPr algn="ctr"/>
            <a:r>
              <a:rPr lang="en-US" sz="1350" b="1" dirty="0">
                <a:solidFill>
                  <a:schemeClr val="dk1"/>
                </a:solidFill>
                <a:latin typeface="+mj-lt"/>
                <a:ea typeface="Bangers"/>
                <a:cs typeface="Bangers"/>
                <a:sym typeface="Bangers"/>
              </a:rPr>
              <a:t> </a:t>
            </a:r>
            <a:r>
              <a:rPr lang="en-US" sz="1050" b="1" dirty="0">
                <a:solidFill>
                  <a:srgbClr val="00B050"/>
                </a:solidFill>
                <a:latin typeface="+mj-lt"/>
                <a:ea typeface="Bangers"/>
                <a:cs typeface="Bangers"/>
                <a:sym typeface="Bangers"/>
              </a:rPr>
              <a:t>Key Words</a:t>
            </a:r>
            <a:endParaRPr sz="1050" b="1" dirty="0">
              <a:solidFill>
                <a:srgbClr val="00B050"/>
              </a:solidFill>
              <a:latin typeface="+mj-lt"/>
              <a:ea typeface="Bangers"/>
              <a:cs typeface="Bangers"/>
              <a:sym typeface="Bangers"/>
            </a:endParaRPr>
          </a:p>
        </p:txBody>
      </p:sp>
      <p:sp>
        <p:nvSpPr>
          <p:cNvPr id="93" name="Shape 93"/>
          <p:cNvSpPr txBox="1"/>
          <p:nvPr/>
        </p:nvSpPr>
        <p:spPr>
          <a:xfrm>
            <a:off x="8234506" y="7020785"/>
            <a:ext cx="138500" cy="276999"/>
          </a:xfrm>
          <a:prstGeom prst="rect">
            <a:avLst/>
          </a:prstGeom>
          <a:noFill/>
          <a:ln>
            <a:noFill/>
          </a:ln>
        </p:spPr>
        <p:txBody>
          <a:bodyPr spcFirstLastPara="1" wrap="square" lIns="68569" tIns="34275" rIns="68569" bIns="34275" anchor="t" anchorCtr="0">
            <a:noAutofit/>
          </a:bodyPr>
          <a:lstStyle/>
          <a:p>
            <a:endParaRPr sz="1350" dirty="0">
              <a:solidFill>
                <a:schemeClr val="dk1"/>
              </a:solidFill>
              <a:latin typeface="Calibri"/>
              <a:ea typeface="Calibri"/>
              <a:cs typeface="Calibri"/>
              <a:sym typeface="Calibri"/>
            </a:endParaRPr>
          </a:p>
        </p:txBody>
      </p:sp>
      <p:pic>
        <p:nvPicPr>
          <p:cNvPr id="1028" name="Picture 4" descr="https://www.birkenheadparkschool.com/images/logo/BPS_Logo_for_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3598" y="886031"/>
            <a:ext cx="1404156" cy="42124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944071" y="1290626"/>
            <a:ext cx="726432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900" dirty="0">
                <a:latin typeface="+mj-lt"/>
              </a:rPr>
              <a:t>The global climate has been changing since time began and will continue to change into the future. The Earth's temperature has fluctuated in the last few hundred years. However, since around 1950 there has been a dramatic increase in global temperatures. This increase is known as </a:t>
            </a:r>
            <a:r>
              <a:rPr lang="en-GB" sz="900" b="1" u="sng" dirty="0">
                <a:latin typeface="+mj-lt"/>
              </a:rPr>
              <a:t>global warming</a:t>
            </a:r>
            <a:r>
              <a:rPr lang="en-GB" sz="900" dirty="0">
                <a:latin typeface="+mj-lt"/>
              </a:rPr>
              <a:t>.</a:t>
            </a:r>
            <a:endParaRPr lang="en-GB" sz="600" b="1" u="sng" dirty="0">
              <a:effectLst>
                <a:outerShdw blurRad="38100" dist="38100" dir="2700000" algn="tl">
                  <a:srgbClr val="000000">
                    <a:alpha val="43137"/>
                  </a:srgbClr>
                </a:outerShdw>
              </a:effectLst>
              <a:latin typeface="+mj-lt"/>
            </a:endParaRPr>
          </a:p>
        </p:txBody>
      </p:sp>
      <p:sp>
        <p:nvSpPr>
          <p:cNvPr id="18" name="TextBox 17"/>
          <p:cNvSpPr txBox="1"/>
          <p:nvPr/>
        </p:nvSpPr>
        <p:spPr>
          <a:xfrm>
            <a:off x="906468" y="1950056"/>
            <a:ext cx="3483249" cy="22852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750" b="1" u="sng" dirty="0">
                <a:latin typeface="+mj-lt"/>
              </a:rPr>
              <a:t>Causes of Climate change</a:t>
            </a:r>
          </a:p>
          <a:p>
            <a:pPr algn="ctr"/>
            <a:r>
              <a:rPr lang="en-GB" sz="750" b="1" u="sng" dirty="0">
                <a:latin typeface="+mj-lt"/>
              </a:rPr>
              <a:t>Human</a:t>
            </a:r>
          </a:p>
          <a:p>
            <a:pPr marL="128588" indent="-128588">
              <a:buFont typeface="Arial" panose="020B0604020202020204" pitchFamily="34" charset="0"/>
              <a:buChar char="•"/>
            </a:pPr>
            <a:r>
              <a:rPr lang="en-GB" sz="750" b="1" u="sng" dirty="0">
                <a:latin typeface="+mj-lt"/>
              </a:rPr>
              <a:t>Greenhouse effect: </a:t>
            </a:r>
            <a:r>
              <a:rPr lang="en-GB" sz="750" dirty="0">
                <a:latin typeface="+mj-lt"/>
              </a:rPr>
              <a:t>Gases that trap solar radiation and warm the Earth.</a:t>
            </a:r>
          </a:p>
          <a:p>
            <a:pPr marL="128588" indent="-128588">
              <a:buFont typeface="Arial" panose="020B0604020202020204" pitchFamily="34" charset="0"/>
              <a:buChar char="•"/>
            </a:pPr>
            <a:r>
              <a:rPr lang="en-GB" sz="750" b="1" u="sng" dirty="0">
                <a:latin typeface="+mj-lt"/>
              </a:rPr>
              <a:t>Burning fossil fuels: </a:t>
            </a:r>
            <a:r>
              <a:rPr lang="en-GB" sz="750" dirty="0">
                <a:latin typeface="+mj-lt"/>
              </a:rPr>
              <a:t>Fossil fuels release greenhouse gases in the atmosphere when burnt.</a:t>
            </a:r>
          </a:p>
          <a:p>
            <a:pPr marL="128588" indent="-128588">
              <a:buFont typeface="Arial" panose="020B0604020202020204" pitchFamily="34" charset="0"/>
              <a:buChar char="•"/>
            </a:pPr>
            <a:r>
              <a:rPr lang="en-GB" sz="750" b="1" u="sng" dirty="0">
                <a:latin typeface="+mj-lt"/>
              </a:rPr>
              <a:t>Deforestation: </a:t>
            </a:r>
            <a:r>
              <a:rPr lang="en-GB" sz="750" dirty="0">
                <a:latin typeface="+mj-lt"/>
              </a:rPr>
              <a:t>Trees absorb carbon dioxide during photosynthesis. If they are cut down there will be higher levels of carbon dioxide in the atmosphere. </a:t>
            </a:r>
          </a:p>
          <a:p>
            <a:pPr marL="128588" indent="-128588">
              <a:buFont typeface="Arial" panose="020B0604020202020204" pitchFamily="34" charset="0"/>
              <a:buChar char="•"/>
            </a:pPr>
            <a:r>
              <a:rPr lang="en-GB" sz="750" b="1" u="sng" dirty="0">
                <a:latin typeface="+mj-lt"/>
              </a:rPr>
              <a:t>Waste in landfill: </a:t>
            </a:r>
            <a:r>
              <a:rPr lang="en-GB" sz="750" dirty="0">
                <a:latin typeface="+mj-lt"/>
              </a:rPr>
              <a:t>Decomposition of waste produces carbon dioxide and methane.</a:t>
            </a:r>
          </a:p>
          <a:p>
            <a:pPr marL="128588" indent="-128588">
              <a:buFont typeface="Arial" panose="020B0604020202020204" pitchFamily="34" charset="0"/>
              <a:buChar char="•"/>
            </a:pPr>
            <a:r>
              <a:rPr lang="en-GB" sz="750" b="1" u="sng" dirty="0">
                <a:latin typeface="+mj-lt"/>
              </a:rPr>
              <a:t>Agriculture: </a:t>
            </a:r>
            <a:r>
              <a:rPr lang="en-GB" sz="750" dirty="0">
                <a:latin typeface="+mj-lt"/>
              </a:rPr>
              <a:t>Practices, such as cattle ranching, need large spaces of land, increasing deforestation in the area. Furthermore, cattle release high amounts of greenhouse gases, particularly methane.</a:t>
            </a:r>
          </a:p>
          <a:p>
            <a:pPr algn="ctr"/>
            <a:r>
              <a:rPr lang="en-GB" sz="750" b="1" u="sng" dirty="0">
                <a:latin typeface="+mj-lt"/>
              </a:rPr>
              <a:t>Natural</a:t>
            </a:r>
          </a:p>
          <a:p>
            <a:pPr marL="128588" indent="-128588">
              <a:buFont typeface="Arial" panose="020B0604020202020204" pitchFamily="34" charset="0"/>
              <a:buChar char="•"/>
            </a:pPr>
            <a:r>
              <a:rPr lang="en-GB" sz="750" b="1" u="sng" dirty="0">
                <a:latin typeface="+mj-lt"/>
              </a:rPr>
              <a:t>Orbital changes: </a:t>
            </a:r>
            <a:r>
              <a:rPr lang="en-GB" sz="750" dirty="0">
                <a:latin typeface="+mj-lt"/>
              </a:rPr>
              <a:t>The Earth has natural warming and cooling periods called Milankovitch cycles. </a:t>
            </a:r>
          </a:p>
          <a:p>
            <a:pPr marL="128588" indent="-128588">
              <a:buFont typeface="Arial" panose="020B0604020202020204" pitchFamily="34" charset="0"/>
              <a:buChar char="•"/>
            </a:pPr>
            <a:r>
              <a:rPr lang="en-GB" sz="750" b="1" u="sng" dirty="0">
                <a:latin typeface="+mj-lt"/>
              </a:rPr>
              <a:t>Volcanic activity: </a:t>
            </a:r>
            <a:r>
              <a:rPr lang="en-GB" sz="750" dirty="0">
                <a:latin typeface="+mj-lt"/>
              </a:rPr>
              <a:t>During a volcanic eruption greenhouse gases are emitted into the atmosphere (e.g. carbon dioxide)</a:t>
            </a:r>
          </a:p>
          <a:p>
            <a:pPr marL="128588" indent="-128588">
              <a:buFont typeface="Arial" panose="020B0604020202020204" pitchFamily="34" charset="0"/>
              <a:buChar char="•"/>
            </a:pPr>
            <a:r>
              <a:rPr lang="en-GB" sz="750" b="1" u="sng" dirty="0">
                <a:latin typeface="+mj-lt"/>
              </a:rPr>
              <a:t>Solar output: </a:t>
            </a:r>
            <a:r>
              <a:rPr lang="en-GB" sz="750" dirty="0">
                <a:latin typeface="+mj-lt"/>
              </a:rPr>
              <a:t>There can be fluctuations in the amount of radiation from the sun. If there is a high amount emitted then Earth’s temperatures will increase.</a:t>
            </a:r>
          </a:p>
        </p:txBody>
      </p:sp>
      <p:sp>
        <p:nvSpPr>
          <p:cNvPr id="19" name="Shape 90"/>
          <p:cNvSpPr txBox="1"/>
          <p:nvPr/>
        </p:nvSpPr>
        <p:spPr>
          <a:xfrm>
            <a:off x="1951585" y="1741207"/>
            <a:ext cx="1693949" cy="221441"/>
          </a:xfrm>
          <a:prstGeom prst="rect">
            <a:avLst/>
          </a:prstGeom>
          <a:noFill/>
          <a:ln>
            <a:noFill/>
          </a:ln>
        </p:spPr>
        <p:txBody>
          <a:bodyPr spcFirstLastPara="1" wrap="square" lIns="68569" tIns="34275" rIns="68569" bIns="34275" anchor="t" anchorCtr="0">
            <a:noAutofit/>
          </a:bodyPr>
          <a:lstStyle/>
          <a:p>
            <a:pPr algn="ctr"/>
            <a:r>
              <a:rPr lang="en-GB" sz="1050" b="1" dirty="0">
                <a:solidFill>
                  <a:srgbClr val="00B050"/>
                </a:solidFill>
                <a:latin typeface="+mj-lt"/>
                <a:ea typeface="Bangers"/>
                <a:cs typeface="Bangers"/>
                <a:sym typeface="Bangers"/>
              </a:rPr>
              <a:t>Casestudies</a:t>
            </a:r>
            <a:endParaRPr sz="1050" b="1" dirty="0">
              <a:solidFill>
                <a:srgbClr val="00B050"/>
              </a:solidFill>
              <a:latin typeface="+mj-lt"/>
              <a:ea typeface="Bangers"/>
              <a:cs typeface="Bangers"/>
              <a:sym typeface="Bangers"/>
            </a:endParaRPr>
          </a:p>
        </p:txBody>
      </p:sp>
      <p:sp>
        <p:nvSpPr>
          <p:cNvPr id="22" name="TextBox 21">
            <a:extLst>
              <a:ext uri="{FF2B5EF4-FFF2-40B4-BE49-F238E27FC236}">
                <a16:creationId xmlns:a16="http://schemas.microsoft.com/office/drawing/2014/main" id="{BC91F527-8F02-AB43-B7CD-FEABC7309DCB}"/>
              </a:ext>
            </a:extLst>
          </p:cNvPr>
          <p:cNvSpPr txBox="1"/>
          <p:nvPr/>
        </p:nvSpPr>
        <p:spPr>
          <a:xfrm>
            <a:off x="895493" y="4418275"/>
            <a:ext cx="3483249" cy="136191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750" b="1" u="sng" dirty="0">
                <a:latin typeface="+mj-lt"/>
              </a:rPr>
              <a:t>Evidence of Climate change</a:t>
            </a:r>
          </a:p>
          <a:p>
            <a:pPr marL="128588" indent="-128588">
              <a:buFont typeface="Arial" panose="020B0604020202020204" pitchFamily="34" charset="0"/>
              <a:buChar char="•"/>
            </a:pPr>
            <a:r>
              <a:rPr lang="en-GB" sz="750" b="1" u="sng" dirty="0">
                <a:latin typeface="+mj-lt"/>
              </a:rPr>
              <a:t>Thermometer readings: </a:t>
            </a:r>
            <a:r>
              <a:rPr lang="en-GB" sz="750" dirty="0">
                <a:latin typeface="+mj-lt"/>
              </a:rPr>
              <a:t>Scientists have collected data and seen an increase in global temperatures. </a:t>
            </a:r>
          </a:p>
          <a:p>
            <a:pPr marL="128588" indent="-128588">
              <a:buFont typeface="Arial" panose="020B0604020202020204" pitchFamily="34" charset="0"/>
              <a:buChar char="•"/>
            </a:pPr>
            <a:r>
              <a:rPr lang="en-GB" sz="750" b="1" u="sng" dirty="0">
                <a:latin typeface="+mj-lt"/>
              </a:rPr>
              <a:t>Glacier retreat: </a:t>
            </a:r>
            <a:r>
              <a:rPr lang="en-GB" sz="750" dirty="0">
                <a:latin typeface="+mj-lt"/>
              </a:rPr>
              <a:t>Photographic evidence of glaciers melting, causing them to retreat.</a:t>
            </a:r>
          </a:p>
          <a:p>
            <a:pPr marL="128588" indent="-128588">
              <a:buFont typeface="Arial" panose="020B0604020202020204" pitchFamily="34" charset="0"/>
              <a:buChar char="•"/>
            </a:pPr>
            <a:r>
              <a:rPr lang="en-GB" sz="750" b="1" u="sng" dirty="0">
                <a:latin typeface="+mj-lt"/>
              </a:rPr>
              <a:t>Ice cores: </a:t>
            </a:r>
            <a:r>
              <a:rPr lang="en-GB" sz="750" dirty="0">
                <a:latin typeface="+mj-lt"/>
              </a:rPr>
              <a:t>Snow falls and eventually freezes, trapping atmospheric gases. Scientists drill for ice cores and measure the pockets of gas stored.</a:t>
            </a:r>
          </a:p>
          <a:p>
            <a:pPr marL="128588" indent="-128588">
              <a:buFont typeface="Arial" panose="020B0604020202020204" pitchFamily="34" charset="0"/>
              <a:buChar char="•"/>
            </a:pPr>
            <a:r>
              <a:rPr lang="en-GB" sz="750" b="1" u="sng" dirty="0">
                <a:latin typeface="+mj-lt"/>
              </a:rPr>
              <a:t>Change of seasons: </a:t>
            </a:r>
            <a:r>
              <a:rPr lang="en-GB" sz="750" dirty="0">
                <a:latin typeface="+mj-lt"/>
              </a:rPr>
              <a:t>On average, in recent years spring has arrived earlier and winters have been less severe.</a:t>
            </a:r>
          </a:p>
          <a:p>
            <a:pPr marL="128588" indent="-128588">
              <a:buFont typeface="Arial" panose="020B0604020202020204" pitchFamily="34" charset="0"/>
              <a:buChar char="•"/>
            </a:pPr>
            <a:r>
              <a:rPr lang="en-GB" sz="750" b="1" u="sng" dirty="0">
                <a:latin typeface="+mj-lt"/>
              </a:rPr>
              <a:t>Rising sea levels: </a:t>
            </a:r>
            <a:r>
              <a:rPr lang="en-GB" sz="750" dirty="0">
                <a:latin typeface="+mj-lt"/>
              </a:rPr>
              <a:t>Between 1901 and 2010 average global sea level rose by 0.19m.</a:t>
            </a:r>
          </a:p>
        </p:txBody>
      </p:sp>
      <p:pic>
        <p:nvPicPr>
          <p:cNvPr id="5" name="Picture 4">
            <a:extLst>
              <a:ext uri="{FF2B5EF4-FFF2-40B4-BE49-F238E27FC236}">
                <a16:creationId xmlns:a16="http://schemas.microsoft.com/office/drawing/2014/main" id="{8553BAB7-D35A-3545-8713-173030A573D9}"/>
              </a:ext>
            </a:extLst>
          </p:cNvPr>
          <p:cNvPicPr>
            <a:picLocks noChangeAspect="1"/>
          </p:cNvPicPr>
          <p:nvPr/>
        </p:nvPicPr>
        <p:blipFill>
          <a:blip r:embed="rId4"/>
          <a:stretch>
            <a:fillRect/>
          </a:stretch>
        </p:blipFill>
        <p:spPr>
          <a:xfrm>
            <a:off x="4863710" y="5284504"/>
            <a:ext cx="1212912" cy="716246"/>
          </a:xfrm>
          <a:prstGeom prst="rect">
            <a:avLst/>
          </a:prstGeom>
        </p:spPr>
      </p:pic>
      <p:pic>
        <p:nvPicPr>
          <p:cNvPr id="6" name="Picture 5">
            <a:extLst>
              <a:ext uri="{FF2B5EF4-FFF2-40B4-BE49-F238E27FC236}">
                <a16:creationId xmlns:a16="http://schemas.microsoft.com/office/drawing/2014/main" id="{9AFAB81E-F401-2C45-8A62-C56C8A57C3E5}"/>
              </a:ext>
            </a:extLst>
          </p:cNvPr>
          <p:cNvPicPr>
            <a:picLocks noChangeAspect="1"/>
          </p:cNvPicPr>
          <p:nvPr/>
        </p:nvPicPr>
        <p:blipFill>
          <a:blip r:embed="rId5"/>
          <a:stretch>
            <a:fillRect/>
          </a:stretch>
        </p:blipFill>
        <p:spPr>
          <a:xfrm>
            <a:off x="6516216" y="5285731"/>
            <a:ext cx="1115907" cy="715019"/>
          </a:xfrm>
          <a:prstGeom prst="rect">
            <a:avLst/>
          </a:prstGeom>
        </p:spPr>
      </p:pic>
    </p:spTree>
    <p:extLst>
      <p:ext uri="{BB962C8B-B14F-4D97-AF65-F5344CB8AC3E}">
        <p14:creationId xmlns:p14="http://schemas.microsoft.com/office/powerpoint/2010/main" val="4255778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D243B-77CB-F648-9435-ECCD13DFEAC6}"/>
              </a:ext>
            </a:extLst>
          </p:cNvPr>
          <p:cNvSpPr>
            <a:spLocks noGrp="1"/>
          </p:cNvSpPr>
          <p:nvPr>
            <p:ph type="ctrTitle"/>
          </p:nvPr>
        </p:nvSpPr>
        <p:spPr>
          <a:xfrm>
            <a:off x="1142999" y="729660"/>
            <a:ext cx="6858000" cy="830254"/>
          </a:xfrm>
        </p:spPr>
        <p:txBody>
          <a:bodyPr/>
          <a:lstStyle/>
          <a:p>
            <a:r>
              <a:rPr lang="en-US" dirty="0"/>
              <a:t>Managing Climate Change</a:t>
            </a:r>
          </a:p>
        </p:txBody>
      </p:sp>
      <p:sp>
        <p:nvSpPr>
          <p:cNvPr id="26" name="TextBox 25">
            <a:extLst>
              <a:ext uri="{FF2B5EF4-FFF2-40B4-BE49-F238E27FC236}">
                <a16:creationId xmlns:a16="http://schemas.microsoft.com/office/drawing/2014/main" id="{AEE644F3-AFB2-A840-9266-D57EB1A2F45E}"/>
              </a:ext>
            </a:extLst>
          </p:cNvPr>
          <p:cNvSpPr txBox="1"/>
          <p:nvPr/>
        </p:nvSpPr>
        <p:spPr>
          <a:xfrm>
            <a:off x="309524" y="1697961"/>
            <a:ext cx="5217284" cy="646331"/>
          </a:xfrm>
          <a:prstGeom prst="rect">
            <a:avLst/>
          </a:prstGeom>
          <a:solidFill>
            <a:schemeClr val="bg1"/>
          </a:solidFill>
          <a:ln w="44450">
            <a:solidFill>
              <a:schemeClr val="tx1"/>
            </a:solidFill>
          </a:ln>
        </p:spPr>
        <p:txBody>
          <a:bodyPr wrap="square" rtlCol="0">
            <a:spAutoFit/>
          </a:bodyPr>
          <a:lstStyle/>
          <a:p>
            <a:r>
              <a:rPr lang="en-US" dirty="0"/>
              <a:t>Climate change has been in the news a lot recently…</a:t>
            </a:r>
          </a:p>
          <a:p>
            <a:r>
              <a:rPr lang="en-US" dirty="0">
                <a:hlinkClick r:id="rId2"/>
              </a:rPr>
              <a:t>https://www.youtube.com/watch?v=A_lf7_nKXpI</a:t>
            </a:r>
            <a:r>
              <a:rPr lang="en-US" dirty="0"/>
              <a:t> </a:t>
            </a:r>
          </a:p>
        </p:txBody>
      </p:sp>
      <p:pic>
        <p:nvPicPr>
          <p:cNvPr id="29" name="Picture 28"/>
          <p:cNvPicPr>
            <a:picLocks noChangeAspect="1"/>
          </p:cNvPicPr>
          <p:nvPr/>
        </p:nvPicPr>
        <p:blipFill rotWithShape="1">
          <a:blip r:embed="rId3"/>
          <a:srcRect l="15148" t="13717" r="38941" b="5687"/>
          <a:stretch/>
        </p:blipFill>
        <p:spPr>
          <a:xfrm rot="21041061">
            <a:off x="206020" y="2746130"/>
            <a:ext cx="2506126" cy="2749635"/>
          </a:xfrm>
          <a:prstGeom prst="rect">
            <a:avLst/>
          </a:prstGeom>
        </p:spPr>
      </p:pic>
      <p:pic>
        <p:nvPicPr>
          <p:cNvPr id="30" name="Picture 29"/>
          <p:cNvPicPr>
            <a:picLocks noChangeAspect="1"/>
          </p:cNvPicPr>
          <p:nvPr/>
        </p:nvPicPr>
        <p:blipFill rotWithShape="1">
          <a:blip r:embed="rId4"/>
          <a:srcRect l="14551" t="13420" r="38400" b="6645"/>
          <a:stretch/>
        </p:blipFill>
        <p:spPr>
          <a:xfrm rot="250022">
            <a:off x="2330073" y="2691174"/>
            <a:ext cx="2437343" cy="2588106"/>
          </a:xfrm>
          <a:prstGeom prst="rect">
            <a:avLst/>
          </a:prstGeom>
        </p:spPr>
      </p:pic>
      <p:pic>
        <p:nvPicPr>
          <p:cNvPr id="32" name="Picture 31"/>
          <p:cNvPicPr>
            <a:picLocks noChangeAspect="1"/>
          </p:cNvPicPr>
          <p:nvPr/>
        </p:nvPicPr>
        <p:blipFill rotWithShape="1">
          <a:blip r:embed="rId5"/>
          <a:srcRect l="15109" t="13650" r="38170" b="5441"/>
          <a:stretch/>
        </p:blipFill>
        <p:spPr>
          <a:xfrm rot="21274866">
            <a:off x="4642903" y="2862547"/>
            <a:ext cx="2219633" cy="2402427"/>
          </a:xfrm>
          <a:prstGeom prst="rect">
            <a:avLst/>
          </a:prstGeom>
        </p:spPr>
      </p:pic>
      <p:pic>
        <p:nvPicPr>
          <p:cNvPr id="33" name="Picture 32"/>
          <p:cNvPicPr>
            <a:picLocks noChangeAspect="1"/>
          </p:cNvPicPr>
          <p:nvPr/>
        </p:nvPicPr>
        <p:blipFill rotWithShape="1">
          <a:blip r:embed="rId6">
            <a:extLst>
              <a:ext uri="{28A0092B-C50C-407E-A947-70E740481C1C}">
                <a14:useLocalDpi xmlns:a14="http://schemas.microsoft.com/office/drawing/2010/main" val="0"/>
              </a:ext>
            </a:extLst>
          </a:blip>
          <a:srcRect l="15662" t="22869" r="15348" b="23281"/>
          <a:stretch/>
        </p:blipFill>
        <p:spPr>
          <a:xfrm>
            <a:off x="4378356" y="5053680"/>
            <a:ext cx="1968909" cy="947070"/>
          </a:xfrm>
          <a:prstGeom prst="rect">
            <a:avLst/>
          </a:prstGeom>
        </p:spPr>
      </p:pic>
      <p:pic>
        <p:nvPicPr>
          <p:cNvPr id="3" name="Picture 2">
            <a:extLst>
              <a:ext uri="{FF2B5EF4-FFF2-40B4-BE49-F238E27FC236}">
                <a16:creationId xmlns:a16="http://schemas.microsoft.com/office/drawing/2014/main" id="{2C2527CB-C94F-4D4E-9C56-59DC92F7B01C}"/>
              </a:ext>
            </a:extLst>
          </p:cNvPr>
          <p:cNvPicPr>
            <a:picLocks noChangeAspect="1"/>
          </p:cNvPicPr>
          <p:nvPr/>
        </p:nvPicPr>
        <p:blipFill rotWithShape="1">
          <a:blip r:embed="rId7"/>
          <a:srcRect l="13274" r="17833"/>
          <a:stretch/>
        </p:blipFill>
        <p:spPr>
          <a:xfrm>
            <a:off x="7127081" y="1552237"/>
            <a:ext cx="2014538" cy="1943100"/>
          </a:xfrm>
          <a:prstGeom prst="rect">
            <a:avLst/>
          </a:prstGeom>
        </p:spPr>
      </p:pic>
      <p:pic>
        <p:nvPicPr>
          <p:cNvPr id="31" name="Picture 30"/>
          <p:cNvPicPr>
            <a:picLocks noChangeAspect="1"/>
          </p:cNvPicPr>
          <p:nvPr/>
        </p:nvPicPr>
        <p:blipFill rotWithShape="1">
          <a:blip r:embed="rId8"/>
          <a:srcRect l="14598" t="15135" r="38797" b="15761"/>
          <a:stretch/>
        </p:blipFill>
        <p:spPr>
          <a:xfrm rot="613211">
            <a:off x="6387159" y="3413775"/>
            <a:ext cx="2566219" cy="2378178"/>
          </a:xfrm>
          <a:prstGeom prst="rect">
            <a:avLst/>
          </a:prstGeom>
        </p:spPr>
      </p:pic>
    </p:spTree>
    <p:extLst>
      <p:ext uri="{BB962C8B-B14F-4D97-AF65-F5344CB8AC3E}">
        <p14:creationId xmlns:p14="http://schemas.microsoft.com/office/powerpoint/2010/main" val="2614305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009900"/>
                </a:solidFill>
                <a:latin typeface="Comic Sans MS" panose="030F0702030302020204" pitchFamily="66" charset="0"/>
              </a:rPr>
              <a:t>TRUE</a:t>
            </a:r>
            <a:r>
              <a:rPr lang="en-GB" dirty="0">
                <a:latin typeface="Comic Sans MS" panose="030F0702030302020204" pitchFamily="66" charset="0"/>
              </a:rPr>
              <a:t> or </a:t>
            </a:r>
            <a:r>
              <a:rPr lang="en-GB" b="1" dirty="0">
                <a:solidFill>
                  <a:srgbClr val="FF0000"/>
                </a:solidFill>
                <a:latin typeface="Comic Sans MS" panose="030F0702030302020204" pitchFamily="66" charset="0"/>
              </a:rPr>
              <a:t>FALSE</a:t>
            </a:r>
          </a:p>
        </p:txBody>
      </p:sp>
      <p:sp>
        <p:nvSpPr>
          <p:cNvPr id="3" name="Content Placeholder 2"/>
          <p:cNvSpPr>
            <a:spLocks noGrp="1"/>
          </p:cNvSpPr>
          <p:nvPr>
            <p:ph idx="1"/>
          </p:nvPr>
        </p:nvSpPr>
        <p:spPr/>
        <p:txBody>
          <a:bodyPr/>
          <a:lstStyle/>
          <a:p>
            <a:pPr marL="0" indent="0" algn="ctr">
              <a:buNone/>
            </a:pPr>
            <a:r>
              <a:rPr lang="en-GB" dirty="0">
                <a:latin typeface="Comic Sans MS" panose="030F0702030302020204" pitchFamily="66" charset="0"/>
              </a:rPr>
              <a:t>The greenhouse effect is a natural phenomenon that is being contributed to and made worse by humans.</a:t>
            </a:r>
          </a:p>
        </p:txBody>
      </p:sp>
      <p:grpSp>
        <p:nvGrpSpPr>
          <p:cNvPr id="9" name="Group 8"/>
          <p:cNvGrpSpPr/>
          <p:nvPr/>
        </p:nvGrpSpPr>
        <p:grpSpPr>
          <a:xfrm>
            <a:off x="2002136" y="3396972"/>
            <a:ext cx="2034791" cy="2283488"/>
            <a:chOff x="1145513" y="3386294"/>
            <a:chExt cx="2713055" cy="3044651"/>
          </a:xfrm>
        </p:grpSpPr>
        <p:sp>
          <p:nvSpPr>
            <p:cNvPr id="4" name="Rectangle: Rounded Corners 3"/>
            <p:cNvSpPr/>
            <p:nvPr/>
          </p:nvSpPr>
          <p:spPr>
            <a:xfrm rot="20977583">
              <a:off x="1145513" y="3386294"/>
              <a:ext cx="2713055" cy="3044651"/>
            </a:xfrm>
            <a:prstGeom prst="roundRect">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3300" dirty="0">
                  <a:latin typeface="Comic Sans MS" panose="030F0702030302020204" pitchFamily="66" charset="0"/>
                </a:rPr>
                <a:t>TRUE</a:t>
              </a:r>
              <a:endParaRPr lang="en-GB" sz="1350" dirty="0">
                <a:latin typeface="Comic Sans MS" panose="030F0702030302020204" pitchFamily="66"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4976" y="4619101"/>
              <a:ext cx="1676545" cy="1511939"/>
            </a:xfrm>
            <a:prstGeom prst="rect">
              <a:avLst/>
            </a:prstGeom>
          </p:spPr>
        </p:pic>
      </p:grpSp>
      <p:grpSp>
        <p:nvGrpSpPr>
          <p:cNvPr id="8" name="Group 7"/>
          <p:cNvGrpSpPr/>
          <p:nvPr/>
        </p:nvGrpSpPr>
        <p:grpSpPr>
          <a:xfrm>
            <a:off x="4972525" y="3396972"/>
            <a:ext cx="2034791" cy="2283488"/>
            <a:chOff x="4824683" y="3386294"/>
            <a:chExt cx="2713055" cy="3044651"/>
          </a:xfrm>
        </p:grpSpPr>
        <p:sp>
          <p:nvSpPr>
            <p:cNvPr id="7" name="Rectangle: Rounded Corners 6"/>
            <p:cNvSpPr/>
            <p:nvPr/>
          </p:nvSpPr>
          <p:spPr>
            <a:xfrm rot="622417" flipH="1">
              <a:off x="4824683" y="3386294"/>
              <a:ext cx="2713055" cy="3044651"/>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3300" dirty="0">
                  <a:latin typeface="Comic Sans MS" panose="030F0702030302020204" pitchFamily="66" charset="0"/>
                </a:rPr>
                <a:t>FALSE</a:t>
              </a:r>
              <a:endParaRPr lang="en-GB" sz="1350" dirty="0">
                <a:latin typeface="Comic Sans MS" panose="030F0702030302020204" pitchFamily="66"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1925" y="4539846"/>
              <a:ext cx="1725318" cy="1591194"/>
            </a:xfrm>
            <a:prstGeom prst="rect">
              <a:avLst/>
            </a:prstGeom>
          </p:spPr>
        </p:pic>
      </p:grpSp>
    </p:spTree>
    <p:extLst>
      <p:ext uri="{BB962C8B-B14F-4D97-AF65-F5344CB8AC3E}">
        <p14:creationId xmlns:p14="http://schemas.microsoft.com/office/powerpoint/2010/main" val="427558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8"/>
                                        </p:tgtEl>
                                      </p:cBhvr>
                                    </p:animEffect>
                                    <p:set>
                                      <p:cBhvr>
                                        <p:cTn id="7" dur="1" fill="hold">
                                          <p:stCondLst>
                                            <p:cond delay="24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009900"/>
                </a:solidFill>
                <a:latin typeface="Comic Sans MS" panose="030F0702030302020204" pitchFamily="66" charset="0"/>
              </a:rPr>
              <a:t>TRUE</a:t>
            </a:r>
            <a:r>
              <a:rPr lang="en-GB" dirty="0">
                <a:latin typeface="Comic Sans MS" panose="030F0702030302020204" pitchFamily="66" charset="0"/>
              </a:rPr>
              <a:t> or </a:t>
            </a:r>
            <a:r>
              <a:rPr lang="en-GB" b="1" dirty="0">
                <a:solidFill>
                  <a:srgbClr val="FF0000"/>
                </a:solidFill>
                <a:latin typeface="Comic Sans MS" panose="030F0702030302020204" pitchFamily="66" charset="0"/>
              </a:rPr>
              <a:t>FALSE</a:t>
            </a:r>
          </a:p>
        </p:txBody>
      </p:sp>
      <p:sp>
        <p:nvSpPr>
          <p:cNvPr id="3" name="Content Placeholder 2"/>
          <p:cNvSpPr>
            <a:spLocks noGrp="1"/>
          </p:cNvSpPr>
          <p:nvPr>
            <p:ph idx="1"/>
          </p:nvPr>
        </p:nvSpPr>
        <p:spPr/>
        <p:txBody>
          <a:bodyPr/>
          <a:lstStyle/>
          <a:p>
            <a:pPr marL="0" indent="0" algn="ctr">
              <a:buNone/>
            </a:pPr>
            <a:r>
              <a:rPr lang="en-GB" dirty="0">
                <a:latin typeface="Comic Sans MS" panose="030F0702030302020204" pitchFamily="66" charset="0"/>
              </a:rPr>
              <a:t>The Earth has warmed by about 3</a:t>
            </a:r>
            <a:r>
              <a:rPr lang="en-GB" baseline="30000" dirty="0">
                <a:latin typeface="Comic Sans MS" panose="030F0702030302020204" pitchFamily="66" charset="0"/>
              </a:rPr>
              <a:t>o</a:t>
            </a:r>
            <a:r>
              <a:rPr lang="en-GB" dirty="0">
                <a:latin typeface="Comic Sans MS" panose="030F0702030302020204" pitchFamily="66" charset="0"/>
              </a:rPr>
              <a:t>F since 1880. </a:t>
            </a:r>
          </a:p>
        </p:txBody>
      </p:sp>
      <p:grpSp>
        <p:nvGrpSpPr>
          <p:cNvPr id="9" name="Group 8"/>
          <p:cNvGrpSpPr/>
          <p:nvPr/>
        </p:nvGrpSpPr>
        <p:grpSpPr>
          <a:xfrm>
            <a:off x="2002136" y="3396972"/>
            <a:ext cx="2034791" cy="2283488"/>
            <a:chOff x="1145513" y="3386294"/>
            <a:chExt cx="2713055" cy="3044651"/>
          </a:xfrm>
        </p:grpSpPr>
        <p:sp>
          <p:nvSpPr>
            <p:cNvPr id="4" name="Rectangle: Rounded Corners 3"/>
            <p:cNvSpPr/>
            <p:nvPr/>
          </p:nvSpPr>
          <p:spPr>
            <a:xfrm rot="20977583">
              <a:off x="1145513" y="3386294"/>
              <a:ext cx="2713055" cy="3044651"/>
            </a:xfrm>
            <a:prstGeom prst="roundRect">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3300" dirty="0">
                  <a:latin typeface="Comic Sans MS" panose="030F0702030302020204" pitchFamily="66" charset="0"/>
                </a:rPr>
                <a:t>TRUE</a:t>
              </a:r>
              <a:endParaRPr lang="en-GB" sz="1350" dirty="0">
                <a:latin typeface="Comic Sans MS" panose="030F0702030302020204" pitchFamily="66"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4976" y="4619101"/>
              <a:ext cx="1676545" cy="1511939"/>
            </a:xfrm>
            <a:prstGeom prst="rect">
              <a:avLst/>
            </a:prstGeom>
          </p:spPr>
        </p:pic>
      </p:grpSp>
      <p:grpSp>
        <p:nvGrpSpPr>
          <p:cNvPr id="8" name="Group 7"/>
          <p:cNvGrpSpPr/>
          <p:nvPr/>
        </p:nvGrpSpPr>
        <p:grpSpPr>
          <a:xfrm>
            <a:off x="4972525" y="3396972"/>
            <a:ext cx="2034791" cy="2283488"/>
            <a:chOff x="4824683" y="3386294"/>
            <a:chExt cx="2713055" cy="3044651"/>
          </a:xfrm>
        </p:grpSpPr>
        <p:sp>
          <p:nvSpPr>
            <p:cNvPr id="7" name="Rectangle: Rounded Corners 6"/>
            <p:cNvSpPr/>
            <p:nvPr/>
          </p:nvSpPr>
          <p:spPr>
            <a:xfrm rot="622417" flipH="1">
              <a:off x="4824683" y="3386294"/>
              <a:ext cx="2713055" cy="3044651"/>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3300" dirty="0">
                  <a:latin typeface="Comic Sans MS" panose="030F0702030302020204" pitchFamily="66" charset="0"/>
                </a:rPr>
                <a:t>FALSE</a:t>
              </a:r>
              <a:endParaRPr lang="en-GB" sz="1350" dirty="0">
                <a:latin typeface="Comic Sans MS" panose="030F0702030302020204" pitchFamily="66"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1925" y="4539846"/>
              <a:ext cx="1725318" cy="1591194"/>
            </a:xfrm>
            <a:prstGeom prst="rect">
              <a:avLst/>
            </a:prstGeom>
          </p:spPr>
        </p:pic>
      </p:grpSp>
    </p:spTree>
    <p:extLst>
      <p:ext uri="{BB962C8B-B14F-4D97-AF65-F5344CB8AC3E}">
        <p14:creationId xmlns:p14="http://schemas.microsoft.com/office/powerpoint/2010/main" val="311734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9"/>
                                        </p:tgtEl>
                                      </p:cBhvr>
                                    </p:animEffect>
                                    <p:set>
                                      <p:cBhvr>
                                        <p:cTn id="7" dur="1" fill="hold">
                                          <p:stCondLst>
                                            <p:cond delay="24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009900"/>
                </a:solidFill>
                <a:latin typeface="Comic Sans MS" panose="030F0702030302020204" pitchFamily="66" charset="0"/>
              </a:rPr>
              <a:t>TRUE</a:t>
            </a:r>
            <a:r>
              <a:rPr lang="en-GB" dirty="0">
                <a:latin typeface="Comic Sans MS" panose="030F0702030302020204" pitchFamily="66" charset="0"/>
              </a:rPr>
              <a:t> or </a:t>
            </a:r>
            <a:r>
              <a:rPr lang="en-GB" b="1" dirty="0">
                <a:solidFill>
                  <a:srgbClr val="FF0000"/>
                </a:solidFill>
                <a:latin typeface="Comic Sans MS" panose="030F0702030302020204" pitchFamily="66" charset="0"/>
              </a:rPr>
              <a:t>FALSE</a:t>
            </a:r>
          </a:p>
        </p:txBody>
      </p:sp>
      <p:sp>
        <p:nvSpPr>
          <p:cNvPr id="3" name="Content Placeholder 2"/>
          <p:cNvSpPr>
            <a:spLocks noGrp="1"/>
          </p:cNvSpPr>
          <p:nvPr>
            <p:ph idx="1"/>
          </p:nvPr>
        </p:nvSpPr>
        <p:spPr/>
        <p:txBody>
          <a:bodyPr/>
          <a:lstStyle/>
          <a:p>
            <a:pPr marL="0" indent="0" algn="ctr">
              <a:buNone/>
            </a:pPr>
            <a:r>
              <a:rPr lang="en-GB" dirty="0">
                <a:latin typeface="Comic Sans MS" panose="030F0702030302020204" pitchFamily="66" charset="0"/>
              </a:rPr>
              <a:t>There is nothing we can do to try to combat global warming and climate change.</a:t>
            </a:r>
          </a:p>
        </p:txBody>
      </p:sp>
      <p:grpSp>
        <p:nvGrpSpPr>
          <p:cNvPr id="9" name="Group 8"/>
          <p:cNvGrpSpPr/>
          <p:nvPr/>
        </p:nvGrpSpPr>
        <p:grpSpPr>
          <a:xfrm>
            <a:off x="2002136" y="3396972"/>
            <a:ext cx="2034791" cy="2283488"/>
            <a:chOff x="1145513" y="3386294"/>
            <a:chExt cx="2713055" cy="3044651"/>
          </a:xfrm>
        </p:grpSpPr>
        <p:sp>
          <p:nvSpPr>
            <p:cNvPr id="4" name="Rectangle: Rounded Corners 3"/>
            <p:cNvSpPr/>
            <p:nvPr/>
          </p:nvSpPr>
          <p:spPr>
            <a:xfrm rot="20977583">
              <a:off x="1145513" y="3386294"/>
              <a:ext cx="2713055" cy="3044651"/>
            </a:xfrm>
            <a:prstGeom prst="roundRect">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3300" dirty="0">
                  <a:latin typeface="Comic Sans MS" panose="030F0702030302020204" pitchFamily="66" charset="0"/>
                </a:rPr>
                <a:t>TRUE</a:t>
              </a:r>
              <a:endParaRPr lang="en-GB" sz="1350" dirty="0">
                <a:latin typeface="Comic Sans MS" panose="030F0702030302020204" pitchFamily="66"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4976" y="4619101"/>
              <a:ext cx="1676545" cy="1511939"/>
            </a:xfrm>
            <a:prstGeom prst="rect">
              <a:avLst/>
            </a:prstGeom>
          </p:spPr>
        </p:pic>
      </p:grpSp>
      <p:grpSp>
        <p:nvGrpSpPr>
          <p:cNvPr id="8" name="Group 7"/>
          <p:cNvGrpSpPr/>
          <p:nvPr/>
        </p:nvGrpSpPr>
        <p:grpSpPr>
          <a:xfrm>
            <a:off x="4972525" y="3396972"/>
            <a:ext cx="2034791" cy="2283488"/>
            <a:chOff x="4824683" y="3386294"/>
            <a:chExt cx="2713055" cy="3044651"/>
          </a:xfrm>
        </p:grpSpPr>
        <p:sp>
          <p:nvSpPr>
            <p:cNvPr id="7" name="Rectangle: Rounded Corners 6"/>
            <p:cNvSpPr/>
            <p:nvPr/>
          </p:nvSpPr>
          <p:spPr>
            <a:xfrm rot="622417" flipH="1">
              <a:off x="4824683" y="3386294"/>
              <a:ext cx="2713055" cy="3044651"/>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3300" dirty="0">
                  <a:latin typeface="Comic Sans MS" panose="030F0702030302020204" pitchFamily="66" charset="0"/>
                </a:rPr>
                <a:t>FALSE</a:t>
              </a:r>
              <a:endParaRPr lang="en-GB" sz="1350" dirty="0">
                <a:latin typeface="Comic Sans MS" panose="030F0702030302020204" pitchFamily="66"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1925" y="4539846"/>
              <a:ext cx="1725318" cy="1591194"/>
            </a:xfrm>
            <a:prstGeom prst="rect">
              <a:avLst/>
            </a:prstGeom>
          </p:spPr>
        </p:pic>
      </p:grpSp>
    </p:spTree>
    <p:extLst>
      <p:ext uri="{BB962C8B-B14F-4D97-AF65-F5344CB8AC3E}">
        <p14:creationId xmlns:p14="http://schemas.microsoft.com/office/powerpoint/2010/main" val="201912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9"/>
                                        </p:tgtEl>
                                      </p:cBhvr>
                                    </p:animEffect>
                                    <p:set>
                                      <p:cBhvr>
                                        <p:cTn id="7" dur="1" fill="hold">
                                          <p:stCondLst>
                                            <p:cond delay="24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009900"/>
                </a:solidFill>
                <a:latin typeface="Comic Sans MS" panose="030F0702030302020204" pitchFamily="66" charset="0"/>
              </a:rPr>
              <a:t>TRUE</a:t>
            </a:r>
            <a:r>
              <a:rPr lang="en-GB" dirty="0">
                <a:latin typeface="Comic Sans MS" panose="030F0702030302020204" pitchFamily="66" charset="0"/>
              </a:rPr>
              <a:t> or </a:t>
            </a:r>
            <a:r>
              <a:rPr lang="en-GB" b="1" dirty="0">
                <a:solidFill>
                  <a:srgbClr val="FF0000"/>
                </a:solidFill>
                <a:latin typeface="Comic Sans MS" panose="030F0702030302020204" pitchFamily="66" charset="0"/>
              </a:rPr>
              <a:t>FALSE</a:t>
            </a:r>
          </a:p>
        </p:txBody>
      </p:sp>
      <p:sp>
        <p:nvSpPr>
          <p:cNvPr id="3" name="Content Placeholder 2"/>
          <p:cNvSpPr>
            <a:spLocks noGrp="1"/>
          </p:cNvSpPr>
          <p:nvPr>
            <p:ph idx="1"/>
          </p:nvPr>
        </p:nvSpPr>
        <p:spPr/>
        <p:txBody>
          <a:bodyPr/>
          <a:lstStyle/>
          <a:p>
            <a:pPr marL="0" indent="0" algn="ctr">
              <a:buNone/>
            </a:pPr>
            <a:r>
              <a:rPr lang="en-GB" dirty="0">
                <a:latin typeface="Comic Sans MS" panose="030F0702030302020204" pitchFamily="66" charset="0"/>
              </a:rPr>
              <a:t>Electricity produced from renewable energy resources has increased in recent years.</a:t>
            </a:r>
          </a:p>
        </p:txBody>
      </p:sp>
      <p:grpSp>
        <p:nvGrpSpPr>
          <p:cNvPr id="9" name="Group 8"/>
          <p:cNvGrpSpPr/>
          <p:nvPr/>
        </p:nvGrpSpPr>
        <p:grpSpPr>
          <a:xfrm>
            <a:off x="2002136" y="3396972"/>
            <a:ext cx="2034791" cy="2283488"/>
            <a:chOff x="1145513" y="3386294"/>
            <a:chExt cx="2713055" cy="3044651"/>
          </a:xfrm>
        </p:grpSpPr>
        <p:sp>
          <p:nvSpPr>
            <p:cNvPr id="4" name="Rectangle: Rounded Corners 3"/>
            <p:cNvSpPr/>
            <p:nvPr/>
          </p:nvSpPr>
          <p:spPr>
            <a:xfrm rot="20977583">
              <a:off x="1145513" y="3386294"/>
              <a:ext cx="2713055" cy="3044651"/>
            </a:xfrm>
            <a:prstGeom prst="roundRect">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3300" dirty="0">
                  <a:latin typeface="Comic Sans MS" panose="030F0702030302020204" pitchFamily="66" charset="0"/>
                </a:rPr>
                <a:t>TRUE</a:t>
              </a:r>
              <a:endParaRPr lang="en-GB" sz="1350" dirty="0">
                <a:latin typeface="Comic Sans MS" panose="030F0702030302020204" pitchFamily="66"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4976" y="4619101"/>
              <a:ext cx="1676545" cy="1511939"/>
            </a:xfrm>
            <a:prstGeom prst="rect">
              <a:avLst/>
            </a:prstGeom>
          </p:spPr>
        </p:pic>
      </p:grpSp>
      <p:grpSp>
        <p:nvGrpSpPr>
          <p:cNvPr id="8" name="Group 7"/>
          <p:cNvGrpSpPr/>
          <p:nvPr/>
        </p:nvGrpSpPr>
        <p:grpSpPr>
          <a:xfrm>
            <a:off x="4972525" y="3396972"/>
            <a:ext cx="2034791" cy="2283488"/>
            <a:chOff x="4824683" y="3386294"/>
            <a:chExt cx="2713055" cy="3044651"/>
          </a:xfrm>
        </p:grpSpPr>
        <p:sp>
          <p:nvSpPr>
            <p:cNvPr id="7" name="Rectangle: Rounded Corners 6"/>
            <p:cNvSpPr/>
            <p:nvPr/>
          </p:nvSpPr>
          <p:spPr>
            <a:xfrm rot="622417" flipH="1">
              <a:off x="4824683" y="3386294"/>
              <a:ext cx="2713055" cy="3044651"/>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3300" dirty="0">
                  <a:latin typeface="Comic Sans MS" panose="030F0702030302020204" pitchFamily="66" charset="0"/>
                </a:rPr>
                <a:t>FALSE</a:t>
              </a:r>
              <a:endParaRPr lang="en-GB" sz="1350" dirty="0">
                <a:latin typeface="Comic Sans MS" panose="030F0702030302020204" pitchFamily="66"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1925" y="4539846"/>
              <a:ext cx="1725318" cy="1591194"/>
            </a:xfrm>
            <a:prstGeom prst="rect">
              <a:avLst/>
            </a:prstGeom>
          </p:spPr>
        </p:pic>
      </p:grpSp>
    </p:spTree>
    <p:extLst>
      <p:ext uri="{BB962C8B-B14F-4D97-AF65-F5344CB8AC3E}">
        <p14:creationId xmlns:p14="http://schemas.microsoft.com/office/powerpoint/2010/main" val="273179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8"/>
                                        </p:tgtEl>
                                      </p:cBhvr>
                                    </p:animEffect>
                                    <p:set>
                                      <p:cBhvr>
                                        <p:cTn id="7" dur="1" fill="hold">
                                          <p:stCondLst>
                                            <p:cond delay="24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009900"/>
                </a:solidFill>
                <a:latin typeface="Comic Sans MS" panose="030F0702030302020204" pitchFamily="66" charset="0"/>
              </a:rPr>
              <a:t>TRUE</a:t>
            </a:r>
            <a:r>
              <a:rPr lang="en-GB" dirty="0">
                <a:latin typeface="Comic Sans MS" panose="030F0702030302020204" pitchFamily="66" charset="0"/>
              </a:rPr>
              <a:t> or </a:t>
            </a:r>
            <a:r>
              <a:rPr lang="en-GB" b="1" dirty="0">
                <a:solidFill>
                  <a:srgbClr val="FF0000"/>
                </a:solidFill>
                <a:latin typeface="Comic Sans MS" panose="030F0702030302020204" pitchFamily="66" charset="0"/>
              </a:rPr>
              <a:t>FALSE</a:t>
            </a:r>
          </a:p>
        </p:txBody>
      </p:sp>
      <p:sp>
        <p:nvSpPr>
          <p:cNvPr id="3" name="Content Placeholder 2"/>
          <p:cNvSpPr>
            <a:spLocks noGrp="1"/>
          </p:cNvSpPr>
          <p:nvPr>
            <p:ph idx="1"/>
          </p:nvPr>
        </p:nvSpPr>
        <p:spPr/>
        <p:txBody>
          <a:bodyPr/>
          <a:lstStyle/>
          <a:p>
            <a:pPr marL="0" indent="0" algn="ctr">
              <a:buNone/>
            </a:pPr>
            <a:r>
              <a:rPr lang="en-GB" dirty="0">
                <a:latin typeface="Comic Sans MS" panose="030F0702030302020204" pitchFamily="66" charset="0"/>
              </a:rPr>
              <a:t>There is no legislation trying to get countries of the world to work together to combat global warming.</a:t>
            </a:r>
          </a:p>
        </p:txBody>
      </p:sp>
      <p:grpSp>
        <p:nvGrpSpPr>
          <p:cNvPr id="9" name="Group 8"/>
          <p:cNvGrpSpPr/>
          <p:nvPr/>
        </p:nvGrpSpPr>
        <p:grpSpPr>
          <a:xfrm>
            <a:off x="2002136" y="3396972"/>
            <a:ext cx="2034791" cy="2283488"/>
            <a:chOff x="1145513" y="3386294"/>
            <a:chExt cx="2713055" cy="3044651"/>
          </a:xfrm>
        </p:grpSpPr>
        <p:sp>
          <p:nvSpPr>
            <p:cNvPr id="4" name="Rectangle: Rounded Corners 3"/>
            <p:cNvSpPr/>
            <p:nvPr/>
          </p:nvSpPr>
          <p:spPr>
            <a:xfrm rot="20977583">
              <a:off x="1145513" y="3386294"/>
              <a:ext cx="2713055" cy="3044651"/>
            </a:xfrm>
            <a:prstGeom prst="roundRect">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3300" dirty="0">
                  <a:latin typeface="Comic Sans MS" panose="030F0702030302020204" pitchFamily="66" charset="0"/>
                </a:rPr>
                <a:t>TRUE</a:t>
              </a:r>
              <a:endParaRPr lang="en-GB" sz="1350" dirty="0">
                <a:latin typeface="Comic Sans MS" panose="030F0702030302020204" pitchFamily="66"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4976" y="4619101"/>
              <a:ext cx="1676545" cy="1511939"/>
            </a:xfrm>
            <a:prstGeom prst="rect">
              <a:avLst/>
            </a:prstGeom>
          </p:spPr>
        </p:pic>
      </p:grpSp>
      <p:grpSp>
        <p:nvGrpSpPr>
          <p:cNvPr id="8" name="Group 7"/>
          <p:cNvGrpSpPr/>
          <p:nvPr/>
        </p:nvGrpSpPr>
        <p:grpSpPr>
          <a:xfrm>
            <a:off x="4972525" y="3396972"/>
            <a:ext cx="2034791" cy="2283488"/>
            <a:chOff x="4824683" y="3386294"/>
            <a:chExt cx="2713055" cy="3044651"/>
          </a:xfrm>
        </p:grpSpPr>
        <p:sp>
          <p:nvSpPr>
            <p:cNvPr id="7" name="Rectangle: Rounded Corners 6"/>
            <p:cNvSpPr/>
            <p:nvPr/>
          </p:nvSpPr>
          <p:spPr>
            <a:xfrm rot="622417" flipH="1">
              <a:off x="4824683" y="3386294"/>
              <a:ext cx="2713055" cy="3044651"/>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3300" dirty="0">
                  <a:latin typeface="Comic Sans MS" panose="030F0702030302020204" pitchFamily="66" charset="0"/>
                </a:rPr>
                <a:t>FALSE</a:t>
              </a:r>
              <a:endParaRPr lang="en-GB" sz="1350" dirty="0">
                <a:latin typeface="Comic Sans MS" panose="030F0702030302020204" pitchFamily="66"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1925" y="4539846"/>
              <a:ext cx="1725318" cy="1591194"/>
            </a:xfrm>
            <a:prstGeom prst="rect">
              <a:avLst/>
            </a:prstGeom>
          </p:spPr>
        </p:pic>
      </p:grpSp>
    </p:spTree>
    <p:extLst>
      <p:ext uri="{BB962C8B-B14F-4D97-AF65-F5344CB8AC3E}">
        <p14:creationId xmlns:p14="http://schemas.microsoft.com/office/powerpoint/2010/main" val="89993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9"/>
                                        </p:tgtEl>
                                      </p:cBhvr>
                                    </p:animEffect>
                                    <p:set>
                                      <p:cBhvr>
                                        <p:cTn id="7" dur="1" fill="hold">
                                          <p:stCondLst>
                                            <p:cond delay="24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1478</Words>
  <Application>Microsoft Office PowerPoint</Application>
  <PresentationFormat>On-screen Show (4:3)</PresentationFormat>
  <Paragraphs>170</Paragraphs>
  <Slides>19</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Amatic SC</vt:lpstr>
      <vt:lpstr>Arial</vt:lpstr>
      <vt:lpstr>Arial Rounded MT Bold</vt:lpstr>
      <vt:lpstr>Bangers</vt:lpstr>
      <vt:lpstr>Calibri</vt:lpstr>
      <vt:lpstr>Comic Sans MS</vt:lpstr>
      <vt:lpstr>Love Ya Like A Sister</vt:lpstr>
      <vt:lpstr>Times New Roman</vt:lpstr>
      <vt:lpstr>Trebuchet MS</vt:lpstr>
      <vt:lpstr>Office Theme</vt:lpstr>
      <vt:lpstr>PowerPoint Presentation</vt:lpstr>
      <vt:lpstr>PowerPoint Presentation</vt:lpstr>
      <vt:lpstr>PowerPoint Presentation</vt:lpstr>
      <vt:lpstr>Managing Climate Change</vt:lpstr>
      <vt:lpstr>TRUE or FALSE</vt:lpstr>
      <vt:lpstr>TRUE or FALSE</vt:lpstr>
      <vt:lpstr>TRUE or FALSE</vt:lpstr>
      <vt:lpstr>TRUE or FALSE</vt:lpstr>
      <vt:lpstr>TRUE or FALSE</vt:lpstr>
      <vt:lpstr>TRUE or FALSE</vt:lpstr>
      <vt:lpstr>TRUE or FALSE</vt:lpstr>
      <vt:lpstr>PowerPoint Presentation</vt:lpstr>
      <vt:lpstr>Carbon Capture and Storage (CCS)</vt:lpstr>
      <vt:lpstr>Replanting trees</vt:lpstr>
      <vt:lpstr>Renewable Energy</vt:lpstr>
      <vt:lpstr>Paris 2016 International Agreement</vt:lpstr>
      <vt:lpstr>PowerPoint Presentation</vt:lpstr>
      <vt:lpstr>PowerPoint Presentation</vt:lpstr>
      <vt:lpstr>Homework!</vt:lpstr>
    </vt:vector>
  </TitlesOfParts>
  <Company>The Mosslands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Williams</dc:creator>
  <cp:lastModifiedBy>Temp - Laura Traynor</cp:lastModifiedBy>
  <cp:revision>31</cp:revision>
  <dcterms:created xsi:type="dcterms:W3CDTF">2016-12-11T11:58:26Z</dcterms:created>
  <dcterms:modified xsi:type="dcterms:W3CDTF">2020-09-17T15:20:41Z</dcterms:modified>
</cp:coreProperties>
</file>