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Volume of gas released (cm3)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Sheet1!$A$3:$A$8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</c:numCache>
            </c:numRef>
          </c:cat>
          <c:val>
            <c:numRef>
              <c:f>Sheet1!$B$3:$B$8</c:f>
              <c:numCache>
                <c:formatCode>General</c:formatCode>
                <c:ptCount val="6"/>
                <c:pt idx="0">
                  <c:v>9.5</c:v>
                </c:pt>
                <c:pt idx="1">
                  <c:v>15</c:v>
                </c:pt>
                <c:pt idx="2">
                  <c:v>18.5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42-4E78-84C3-C09161C7B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580744"/>
        <c:axId val="453583368"/>
      </c:lineChart>
      <c:catAx>
        <c:axId val="453580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83368"/>
        <c:crosses val="autoZero"/>
        <c:auto val="1"/>
        <c:lblAlgn val="ctr"/>
        <c:lblOffset val="100"/>
        <c:noMultiLvlLbl val="0"/>
      </c:catAx>
      <c:valAx>
        <c:axId val="45358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Volume of gas released (cm3)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807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0.75526</cdr:x>
      <cdr:y>0.20067</cdr:y>
    </cdr:from>
    <cdr:to>
      <cdr:x>0.75526</cdr:x>
      <cdr:y>0.88126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8201609" y="1119674"/>
          <a:ext cx="0" cy="3797559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00B05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FE5C3-5F70-46A6-B973-887E5DAE601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E69B1-06F0-4387-911B-79E1D9E5A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1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6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17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0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90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5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7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8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30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2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1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5EE5-C080-4EA8-B990-9FB61032DD6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34F5-11AD-405E-9555-3F35EFE23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5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903760"/>
            <a:ext cx="9144000" cy="2387600"/>
          </a:xfrm>
        </p:spPr>
        <p:txBody>
          <a:bodyPr>
            <a:normAutofit/>
          </a:bodyPr>
          <a:lstStyle/>
          <a:p>
            <a:r>
              <a:rPr lang="en-GB" sz="7200" b="1" u="sng" dirty="0" smtClean="0"/>
              <a:t>Working out Reaction Rates</a:t>
            </a:r>
            <a:endParaRPr lang="en-GB" sz="7200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59685" y="246495"/>
            <a:ext cx="2633749" cy="925600"/>
          </a:xfrm>
        </p:spPr>
        <p:txBody>
          <a:bodyPr/>
          <a:lstStyle/>
          <a:p>
            <a:fld id="{53E852A8-15D7-4274-AE03-CC348581CB07}" type="datetime1">
              <a:rPr lang="en-GB" sz="3200" u="sng" smtClean="0">
                <a:solidFill>
                  <a:schemeClr val="tx1"/>
                </a:solidFill>
              </a:rPr>
              <a:t>15/10/2018</a:t>
            </a:fld>
            <a:endParaRPr lang="en-GB" sz="3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3239"/>
            <a:ext cx="11986952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Mean Rate of Reaction = </a:t>
            </a:r>
            <a:r>
              <a:rPr lang="en-GB" u="sng" dirty="0" smtClean="0"/>
              <a:t>Amount of reactant used or amount of product formed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 Time</a:t>
            </a:r>
            <a:endParaRPr lang="en-GB" dirty="0"/>
          </a:p>
        </p:txBody>
      </p:sp>
      <p:sp>
        <p:nvSpPr>
          <p:cNvPr id="4" name="5-Point Star 3"/>
          <p:cNvSpPr/>
          <p:nvPr/>
        </p:nvSpPr>
        <p:spPr>
          <a:xfrm>
            <a:off x="10798233" y="590204"/>
            <a:ext cx="739832" cy="698269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98269" y="3258589"/>
            <a:ext cx="108397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Example:</a:t>
            </a:r>
          </a:p>
          <a:p>
            <a:endParaRPr lang="en-GB" sz="2400" dirty="0">
              <a:solidFill>
                <a:srgbClr val="00B050"/>
              </a:solidFill>
            </a:endParaRPr>
          </a:p>
          <a:p>
            <a:r>
              <a:rPr lang="en-GB" sz="2400" dirty="0" smtClean="0">
                <a:solidFill>
                  <a:srgbClr val="00B050"/>
                </a:solidFill>
              </a:rPr>
              <a:t>A reaction takes 120 seconds. 3 grams of product is made. Find the mean rate of reaction.</a:t>
            </a:r>
          </a:p>
          <a:p>
            <a:endParaRPr lang="en-GB" sz="2400" dirty="0">
              <a:solidFill>
                <a:srgbClr val="00B050"/>
              </a:solidFill>
            </a:endParaRPr>
          </a:p>
          <a:p>
            <a:r>
              <a:rPr lang="en-GB" sz="2400" dirty="0" smtClean="0">
                <a:solidFill>
                  <a:srgbClr val="00B050"/>
                </a:solidFill>
              </a:rPr>
              <a:t>Mean rate = amount of product formed ÷ time</a:t>
            </a:r>
          </a:p>
          <a:p>
            <a:r>
              <a:rPr lang="en-GB" sz="2400" dirty="0">
                <a:solidFill>
                  <a:srgbClr val="00B050"/>
                </a:solidFill>
              </a:rPr>
              <a:t> </a:t>
            </a:r>
            <a:r>
              <a:rPr lang="en-GB" sz="2400" dirty="0" smtClean="0">
                <a:solidFill>
                  <a:srgbClr val="00B050"/>
                </a:solidFill>
              </a:rPr>
              <a:t>                  = 3 grams ÷ 120 s</a:t>
            </a:r>
          </a:p>
          <a:p>
            <a:r>
              <a:rPr lang="en-GB" sz="2400" dirty="0">
                <a:solidFill>
                  <a:srgbClr val="00B050"/>
                </a:solidFill>
              </a:rPr>
              <a:t> </a:t>
            </a:r>
            <a:r>
              <a:rPr lang="en-GB" sz="2400" dirty="0" smtClean="0">
                <a:solidFill>
                  <a:srgbClr val="00B050"/>
                </a:solidFill>
              </a:rPr>
              <a:t>                  = 0.025 g/s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5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153485"/>
              </p:ext>
            </p:extLst>
          </p:nvPr>
        </p:nvGraphicFramePr>
        <p:xfrm>
          <a:off x="494522" y="597159"/>
          <a:ext cx="10859278" cy="5579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1129004" y="1688841"/>
            <a:ext cx="7567127" cy="27992"/>
          </a:xfrm>
          <a:prstGeom prst="straightConnector1">
            <a:avLst/>
          </a:prstGeom>
          <a:ln w="317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0181" y="73939"/>
            <a:ext cx="826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Find the mean rate of reaction using the graph.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894" y="6064898"/>
            <a:ext cx="11672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Work out when the reaction finished (50 s) and go up to your line and across from it. The amount of product formed at 50 seconds was 20 cm</a:t>
            </a:r>
            <a:r>
              <a:rPr lang="en-GB" baseline="30000" dirty="0" smtClean="0"/>
              <a:t>3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631232" y="3448798"/>
            <a:ext cx="6214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Mean rate = amount of product formed ÷ time</a:t>
            </a:r>
          </a:p>
          <a:p>
            <a:r>
              <a:rPr lang="en-GB" sz="2400" dirty="0">
                <a:solidFill>
                  <a:srgbClr val="00B050"/>
                </a:solidFill>
              </a:rPr>
              <a:t>                   = </a:t>
            </a:r>
            <a:r>
              <a:rPr lang="en-GB" sz="2400" dirty="0" smtClean="0">
                <a:solidFill>
                  <a:srgbClr val="00B050"/>
                </a:solidFill>
              </a:rPr>
              <a:t>20 </a:t>
            </a:r>
            <a:r>
              <a:rPr lang="en-GB" sz="2400" dirty="0">
                <a:solidFill>
                  <a:srgbClr val="00B050"/>
                </a:solidFill>
              </a:rPr>
              <a:t>cm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÷ </a:t>
            </a:r>
            <a:r>
              <a:rPr lang="en-GB" sz="2400" dirty="0" smtClean="0">
                <a:solidFill>
                  <a:srgbClr val="00B050"/>
                </a:solidFill>
              </a:rPr>
              <a:t>50 s</a:t>
            </a:r>
            <a:endParaRPr lang="en-GB" sz="2400" dirty="0">
              <a:solidFill>
                <a:srgbClr val="00B050"/>
              </a:solidFill>
            </a:endParaRPr>
          </a:p>
          <a:p>
            <a:r>
              <a:rPr lang="en-GB" sz="2400" dirty="0">
                <a:solidFill>
                  <a:srgbClr val="00B050"/>
                </a:solidFill>
              </a:rPr>
              <a:t>                   = </a:t>
            </a:r>
            <a:r>
              <a:rPr lang="en-GB" sz="2400" dirty="0" smtClean="0">
                <a:solidFill>
                  <a:srgbClr val="00B050"/>
                </a:solidFill>
              </a:rPr>
              <a:t>0.4 </a:t>
            </a:r>
            <a:r>
              <a:rPr lang="en-GB" sz="2400" dirty="0">
                <a:solidFill>
                  <a:srgbClr val="00B050"/>
                </a:solidFill>
              </a:rPr>
              <a:t>cm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  <a:r>
              <a:rPr lang="en-GB" sz="2400" baseline="30000" dirty="0"/>
              <a:t> </a:t>
            </a:r>
            <a:r>
              <a:rPr lang="en-GB" sz="2400" dirty="0" smtClean="0">
                <a:solidFill>
                  <a:srgbClr val="00B050"/>
                </a:solidFill>
              </a:rPr>
              <a:t>/</a:t>
            </a:r>
            <a:r>
              <a:rPr lang="en-GB" sz="2400" dirty="0">
                <a:solidFill>
                  <a:srgbClr val="00B050"/>
                </a:solidFill>
              </a:rPr>
              <a:t>s</a:t>
            </a:r>
          </a:p>
          <a:p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877300" y="2108719"/>
            <a:ext cx="28178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Find the mean rate of reaction at 20 s AND 40 s. Show ALL your working out.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Give it a go on your own: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3600" dirty="0" smtClean="0"/>
              <a:t>A reaction takes 200 s. 6 grams of reactant is used up. What is the mean rate of reaction?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In a reaction 50 cm</a:t>
            </a:r>
            <a:r>
              <a:rPr lang="en-GB" sz="3600" baseline="30000" dirty="0" smtClean="0"/>
              <a:t>3</a:t>
            </a:r>
            <a:r>
              <a:rPr lang="en-GB" sz="3600" dirty="0" smtClean="0"/>
              <a:t> of gas was made in 100 seconds. What is the mean rate of reaction?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 reaction take 1 minute 45 seconds for 9 grams reactant to be used up. What is the mean rate of reaction?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043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Working out Reaction Rates</vt:lpstr>
      <vt:lpstr>PowerPoint Presentation</vt:lpstr>
      <vt:lpstr>PowerPoint Presentation</vt:lpstr>
      <vt:lpstr>Give it a go on your own: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out Reaction Rates</dc:title>
  <dc:creator>Pippa Shaw</dc:creator>
  <cp:lastModifiedBy>Pippa Shaw</cp:lastModifiedBy>
  <cp:revision>6</cp:revision>
  <dcterms:created xsi:type="dcterms:W3CDTF">2018-10-15T08:43:06Z</dcterms:created>
  <dcterms:modified xsi:type="dcterms:W3CDTF">2018-10-15T09:57:31Z</dcterms:modified>
</cp:coreProperties>
</file>