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6"/>
  </p:notesMasterIdLst>
  <p:sldIdLst>
    <p:sldId id="277" r:id="rId2"/>
    <p:sldId id="278" r:id="rId3"/>
    <p:sldId id="258" r:id="rId4"/>
    <p:sldId id="270" r:id="rId5"/>
    <p:sldId id="280" r:id="rId6"/>
    <p:sldId id="281" r:id="rId7"/>
    <p:sldId id="279" r:id="rId8"/>
    <p:sldId id="272" r:id="rId9"/>
    <p:sldId id="276" r:id="rId10"/>
    <p:sldId id="273" r:id="rId11"/>
    <p:sldId id="274" r:id="rId12"/>
    <p:sldId id="288" r:id="rId13"/>
    <p:sldId id="283" r:id="rId14"/>
    <p:sldId id="289" r:id="rId15"/>
    <p:sldId id="284" r:id="rId16"/>
    <p:sldId id="290" r:id="rId17"/>
    <p:sldId id="285" r:id="rId18"/>
    <p:sldId id="291" r:id="rId19"/>
    <p:sldId id="286" r:id="rId20"/>
    <p:sldId id="292" r:id="rId21"/>
    <p:sldId id="287" r:id="rId22"/>
    <p:sldId id="293" r:id="rId23"/>
    <p:sldId id="282" r:id="rId24"/>
    <p:sldId id="29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A79C0-066F-42EB-93EE-58CCB6FA417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08CC1-484F-4491-BCC2-FAECE39EC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81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B4D1F00-C0FE-4C48-AE98-0ED1B57AD52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0FD9CB-2702-408B-B604-057D8DD1181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86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1F00-C0FE-4C48-AE98-0ED1B57AD52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D9CB-2702-408B-B604-057D8DD1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3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1F00-C0FE-4C48-AE98-0ED1B57AD52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D9CB-2702-408B-B604-057D8DD1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55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1F00-C0FE-4C48-AE98-0ED1B57AD52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D9CB-2702-408B-B604-057D8DD1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5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1F00-C0FE-4C48-AE98-0ED1B57AD52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D9CB-2702-408B-B604-057D8DD1181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86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1F00-C0FE-4C48-AE98-0ED1B57AD52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D9CB-2702-408B-B604-057D8DD1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96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1F00-C0FE-4C48-AE98-0ED1B57AD52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D9CB-2702-408B-B604-057D8DD1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96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1F00-C0FE-4C48-AE98-0ED1B57AD52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D9CB-2702-408B-B604-057D8DD1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39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1F00-C0FE-4C48-AE98-0ED1B57AD52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D9CB-2702-408B-B604-057D8DD1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4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1F00-C0FE-4C48-AE98-0ED1B57AD52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D9CB-2702-408B-B604-057D8DD1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80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1F00-C0FE-4C48-AE98-0ED1B57AD52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D9CB-2702-408B-B604-057D8DD1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7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B4D1F00-C0FE-4C48-AE98-0ED1B57AD52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0FD9CB-2702-408B-B604-057D8DD1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7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quizlet.com/_8vmn26?x=1jqt&amp;i=1q80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product/view/id/671/page/132/mode/dp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11" y="3027899"/>
            <a:ext cx="19221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DO NOW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707857"/>
              </p:ext>
            </p:extLst>
          </p:nvPr>
        </p:nvGraphicFramePr>
        <p:xfrm>
          <a:off x="2301091" y="282016"/>
          <a:ext cx="4594372" cy="626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51945">
                  <a:extLst>
                    <a:ext uri="{9D8B030D-6E8A-4147-A177-3AD203B41FA5}">
                      <a16:colId xmlns:a16="http://schemas.microsoft.com/office/drawing/2014/main" val="3695921252"/>
                    </a:ext>
                  </a:extLst>
                </a:gridCol>
                <a:gridCol w="1718782">
                  <a:extLst>
                    <a:ext uri="{9D8B030D-6E8A-4147-A177-3AD203B41FA5}">
                      <a16:colId xmlns:a16="http://schemas.microsoft.com/office/drawing/2014/main" val="2665373557"/>
                    </a:ext>
                  </a:extLst>
                </a:gridCol>
                <a:gridCol w="2523645">
                  <a:extLst>
                    <a:ext uri="{9D8B030D-6E8A-4147-A177-3AD203B41FA5}">
                      <a16:colId xmlns:a16="http://schemas.microsoft.com/office/drawing/2014/main" val="1892907051"/>
                    </a:ext>
                  </a:extLst>
                </a:gridCol>
              </a:tblGrid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école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779511867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collège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2480410527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lycée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2324633457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université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1908480982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fac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860476690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apprendre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334163986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étudier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393702157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faire des études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1657596968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faire ses devoirs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1826958028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apprentissage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162008343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formation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405816455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études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119972581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avenir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278411411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gagner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2683404699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salaire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141923388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diplome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295517579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examens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3489609708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 bac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3492129865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les contrôles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393293032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enseigner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1369279260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les matières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348512254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les cours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483851382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aider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202132186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réviser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81245768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8430" y="130629"/>
            <a:ext cx="822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6899" y="130629"/>
            <a:ext cx="822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7031" y="130629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Translate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6900" y="1053959"/>
            <a:ext cx="4556610" cy="2264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In my school it is forbidden to wear too much make up. </a:t>
            </a:r>
          </a:p>
          <a:p>
            <a:r>
              <a:rPr lang="en-GB" sz="2400" dirty="0" smtClean="0"/>
              <a:t>I think that it’s fair because school is for learning.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41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885" y="199505"/>
            <a:ext cx="2419471" cy="63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5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76" r="7561" b="30140"/>
          <a:stretch/>
        </p:blipFill>
        <p:spPr>
          <a:xfrm>
            <a:off x="117566" y="155565"/>
            <a:ext cx="11981474" cy="4886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66" y="5329646"/>
            <a:ext cx="1076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1) Who is Sam?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8521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76" r="7561" b="30140"/>
          <a:stretch/>
        </p:blipFill>
        <p:spPr>
          <a:xfrm>
            <a:off x="117566" y="155565"/>
            <a:ext cx="11981474" cy="4886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66" y="5329646"/>
            <a:ext cx="1076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1) Alex’s exchange student.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6673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76" r="7561" b="30140"/>
          <a:stretch/>
        </p:blipFill>
        <p:spPr>
          <a:xfrm>
            <a:off x="117566" y="155565"/>
            <a:ext cx="11981474" cy="4886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66" y="5329646"/>
            <a:ext cx="1076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  <a:r>
              <a:rPr lang="en-GB" sz="3200" dirty="0" smtClean="0"/>
              <a:t>) How long is he staying?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7485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76" r="7561" b="30140"/>
          <a:stretch/>
        </p:blipFill>
        <p:spPr>
          <a:xfrm>
            <a:off x="117566" y="155565"/>
            <a:ext cx="11981474" cy="4886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66" y="5329646"/>
            <a:ext cx="1076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  <a:r>
              <a:rPr lang="en-GB" sz="3200" dirty="0" smtClean="0"/>
              <a:t>) 8 days / 1 week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39879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76" r="7561" b="30140"/>
          <a:stretch/>
        </p:blipFill>
        <p:spPr>
          <a:xfrm>
            <a:off x="117566" y="155565"/>
            <a:ext cx="11981474" cy="4886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66" y="5329646"/>
            <a:ext cx="1076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3) How do you say “I get on very well with him”?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03051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76" r="7561" b="30140"/>
          <a:stretch/>
        </p:blipFill>
        <p:spPr>
          <a:xfrm>
            <a:off x="117566" y="155565"/>
            <a:ext cx="11981474" cy="4886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66" y="5329646"/>
            <a:ext cx="1076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3) Je </a:t>
            </a:r>
            <a:r>
              <a:rPr lang="en-GB" sz="3200" dirty="0" err="1" smtClean="0"/>
              <a:t>m’entends</a:t>
            </a:r>
            <a:r>
              <a:rPr lang="en-GB" sz="3200" dirty="0" smtClean="0"/>
              <a:t> </a:t>
            </a:r>
            <a:r>
              <a:rPr lang="en-GB" sz="3200" dirty="0" err="1" smtClean="0"/>
              <a:t>bien</a:t>
            </a:r>
            <a:r>
              <a:rPr lang="en-GB" sz="3200" dirty="0" smtClean="0"/>
              <a:t> avec </a:t>
            </a:r>
            <a:r>
              <a:rPr lang="en-GB" sz="3200" dirty="0" err="1" smtClean="0"/>
              <a:t>lui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5277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76" r="7561" b="30140"/>
          <a:stretch/>
        </p:blipFill>
        <p:spPr>
          <a:xfrm>
            <a:off x="117566" y="155565"/>
            <a:ext cx="11981474" cy="4886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66" y="5329646"/>
            <a:ext cx="1076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  <a:r>
              <a:rPr lang="en-GB" sz="3200" dirty="0" smtClean="0"/>
              <a:t>) What did they do Monday afternoon?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7767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76" r="7561" b="30140"/>
          <a:stretch/>
        </p:blipFill>
        <p:spPr>
          <a:xfrm>
            <a:off x="117566" y="155565"/>
            <a:ext cx="11981474" cy="4886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66" y="5329646"/>
            <a:ext cx="1076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  <a:r>
              <a:rPr lang="en-GB" sz="3200" dirty="0" smtClean="0"/>
              <a:t>) Visited a castle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42032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76" r="7561" b="30140"/>
          <a:stretch/>
        </p:blipFill>
        <p:spPr>
          <a:xfrm>
            <a:off x="117566" y="155565"/>
            <a:ext cx="11981474" cy="4886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66" y="5329646"/>
            <a:ext cx="1076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5) What did they do the day after?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313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25862"/>
              </p:ext>
            </p:extLst>
          </p:nvPr>
        </p:nvGraphicFramePr>
        <p:xfrm>
          <a:off x="2114995" y="284699"/>
          <a:ext cx="4594372" cy="598322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51945">
                  <a:extLst>
                    <a:ext uri="{9D8B030D-6E8A-4147-A177-3AD203B41FA5}">
                      <a16:colId xmlns:a16="http://schemas.microsoft.com/office/drawing/2014/main" val="3695921252"/>
                    </a:ext>
                  </a:extLst>
                </a:gridCol>
                <a:gridCol w="1718782">
                  <a:extLst>
                    <a:ext uri="{9D8B030D-6E8A-4147-A177-3AD203B41FA5}">
                      <a16:colId xmlns:a16="http://schemas.microsoft.com/office/drawing/2014/main" val="2665373557"/>
                    </a:ext>
                  </a:extLst>
                </a:gridCol>
                <a:gridCol w="2523645">
                  <a:extLst>
                    <a:ext uri="{9D8B030D-6E8A-4147-A177-3AD203B41FA5}">
                      <a16:colId xmlns:a16="http://schemas.microsoft.com/office/drawing/2014/main" val="1892907051"/>
                    </a:ext>
                  </a:extLst>
                </a:gridCol>
              </a:tblGrid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école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school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779511867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collège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high school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2480410527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lycée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college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2324633457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université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university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1908480982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fac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university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860476690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apprendre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 learn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334163986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étudier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 study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393702157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faire des études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 study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1657596968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faire ses devoirs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 do homework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1826958028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apprentissage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apprenticeship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162008343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formation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training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405816455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études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studies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119972581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avenir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future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278411411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gagner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 earn money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2683404699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salaire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salary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141923388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diplome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qualification, diploma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295517579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examens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exams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3489609708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 bac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a-level / baccalaureate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3492129865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les contrôles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tests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393293032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enseigner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 teach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1369279260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les matières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subjects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348512254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les cours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lessons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483851382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aider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 help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202132186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réviser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 revise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66" marR="49766" marT="0" marB="0"/>
                </a:tc>
                <a:extLst>
                  <a:ext uri="{0D108BD9-81ED-4DB2-BD59-A6C34878D82A}">
                    <a16:rowId xmlns:a16="http://schemas.microsoft.com/office/drawing/2014/main" val="81245768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92811" y="3027899"/>
            <a:ext cx="19221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DO NOW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6899" y="130629"/>
            <a:ext cx="822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7031" y="130629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Translate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6900" y="1053959"/>
            <a:ext cx="4556610" cy="2264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 smtClean="0"/>
              <a:t>Dans</a:t>
            </a:r>
            <a:r>
              <a:rPr lang="en-GB" sz="2400" dirty="0" smtClean="0"/>
              <a:t> mon </a:t>
            </a:r>
            <a:r>
              <a:rPr lang="en-GB" sz="2400" dirty="0" err="1" smtClean="0"/>
              <a:t>collège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est</a:t>
            </a:r>
            <a:r>
              <a:rPr lang="en-GB" sz="2400" dirty="0" smtClean="0"/>
              <a:t> </a:t>
            </a:r>
            <a:r>
              <a:rPr lang="en-GB" sz="2400" dirty="0" err="1" smtClean="0"/>
              <a:t>interdit</a:t>
            </a:r>
            <a:r>
              <a:rPr lang="en-GB" sz="2400" dirty="0" smtClean="0"/>
              <a:t> de porter trop de </a:t>
            </a:r>
            <a:r>
              <a:rPr lang="en-GB" sz="2400" dirty="0" err="1" smtClean="0"/>
              <a:t>maquillage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Je </a:t>
            </a:r>
            <a:r>
              <a:rPr lang="en-GB" sz="2400" dirty="0" err="1" smtClean="0"/>
              <a:t>pense</a:t>
            </a:r>
            <a:r>
              <a:rPr lang="en-GB" sz="2400" dirty="0" smtClean="0"/>
              <a:t> que </a:t>
            </a:r>
            <a:r>
              <a:rPr lang="en-GB" sz="2400" dirty="0" err="1" smtClean="0"/>
              <a:t>c’est</a:t>
            </a:r>
            <a:r>
              <a:rPr lang="en-GB" sz="2400" dirty="0" smtClean="0"/>
              <a:t> </a:t>
            </a:r>
            <a:r>
              <a:rPr lang="en-GB" sz="2400" dirty="0" err="1" smtClean="0"/>
              <a:t>juste</a:t>
            </a:r>
            <a:r>
              <a:rPr lang="en-GB" sz="2400" dirty="0" smtClean="0"/>
              <a:t> car </a:t>
            </a:r>
            <a:r>
              <a:rPr lang="en-GB" sz="2400" dirty="0" err="1" smtClean="0"/>
              <a:t>l’école</a:t>
            </a:r>
            <a:r>
              <a:rPr lang="en-GB" sz="2400" dirty="0" smtClean="0"/>
              <a:t> </a:t>
            </a:r>
            <a:r>
              <a:rPr lang="en-GB" sz="2400" dirty="0" err="1" smtClean="0"/>
              <a:t>c’est</a:t>
            </a:r>
            <a:r>
              <a:rPr lang="en-GB" sz="2400" dirty="0" smtClean="0"/>
              <a:t> pour </a:t>
            </a:r>
            <a:r>
              <a:rPr lang="en-GB" sz="2400" dirty="0" err="1" smtClean="0"/>
              <a:t>apprendre</a:t>
            </a:r>
            <a:r>
              <a:rPr lang="en-GB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13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76" r="7561" b="30140"/>
          <a:stretch/>
        </p:blipFill>
        <p:spPr>
          <a:xfrm>
            <a:off x="117566" y="155565"/>
            <a:ext cx="11981474" cy="4886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66" y="5329646"/>
            <a:ext cx="1076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5) Visited a chocolate factory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23406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76" r="7561" b="30140"/>
          <a:stretch/>
        </p:blipFill>
        <p:spPr>
          <a:xfrm>
            <a:off x="117566" y="155565"/>
            <a:ext cx="11981474" cy="4886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66" y="5329646"/>
            <a:ext cx="1076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  <a:r>
              <a:rPr lang="en-GB" sz="3200" dirty="0" smtClean="0"/>
              <a:t>) Where will they go tomorrow?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30920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76" r="7561" b="30140"/>
          <a:stretch/>
        </p:blipFill>
        <p:spPr>
          <a:xfrm>
            <a:off x="117566" y="155565"/>
            <a:ext cx="11981474" cy="4886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66" y="5329646"/>
            <a:ext cx="1076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  <a:r>
              <a:rPr lang="en-GB" sz="3200" dirty="0" smtClean="0"/>
              <a:t>) To the </a:t>
            </a:r>
            <a:r>
              <a:rPr lang="en-GB" sz="3200" dirty="0" err="1" smtClean="0"/>
              <a:t>Futuroscope</a:t>
            </a:r>
            <a:r>
              <a:rPr lang="en-GB" sz="3200" dirty="0" smtClean="0"/>
              <a:t>, a theme park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49625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6" y="573577"/>
            <a:ext cx="11886095" cy="6284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106" y="204245"/>
            <a:ext cx="1071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try and correct the mistakes in each sentence?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767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595" y="198008"/>
            <a:ext cx="45659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DEVOIRS - homework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508" y="844339"/>
            <a:ext cx="11025052" cy="92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Using today’s vocabulary and your debating vocab write a short blog explaining the advantages and disadvantages (if any!) of school exchanges. Aim for 70 words. </a:t>
            </a: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419081"/>
              </p:ext>
            </p:extLst>
          </p:nvPr>
        </p:nvGraphicFramePr>
        <p:xfrm>
          <a:off x="414158" y="1926772"/>
          <a:ext cx="7411489" cy="45636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71872">
                  <a:extLst>
                    <a:ext uri="{9D8B030D-6E8A-4147-A177-3AD203B41FA5}">
                      <a16:colId xmlns:a16="http://schemas.microsoft.com/office/drawing/2014/main" val="1705397854"/>
                    </a:ext>
                  </a:extLst>
                </a:gridCol>
                <a:gridCol w="3339617">
                  <a:extLst>
                    <a:ext uri="{9D8B030D-6E8A-4147-A177-3AD203B41FA5}">
                      <a16:colId xmlns:a16="http://schemas.microsoft.com/office/drawing/2014/main" val="1637696108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Je suis pour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I’m for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extLst>
                  <a:ext uri="{0D108BD9-81ED-4DB2-BD59-A6C34878D82A}">
                    <a16:rowId xmlns:a16="http://schemas.microsoft.com/office/drawing/2014/main" val="345482805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Je suis contre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I’m against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extLst>
                  <a:ext uri="{0D108BD9-81ED-4DB2-BD59-A6C34878D82A}">
                    <a16:rowId xmlns:a16="http://schemas.microsoft.com/office/drawing/2014/main" val="90779375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C’est une bonne  chose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It’s a good thing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extLst>
                  <a:ext uri="{0D108BD9-81ED-4DB2-BD59-A6C34878D82A}">
                    <a16:rowId xmlns:a16="http://schemas.microsoft.com/office/drawing/2014/main" val="340953527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C’est une mauvaise chose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It’s a bad thing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extLst>
                  <a:ext uri="{0D108BD9-81ED-4DB2-BD59-A6C34878D82A}">
                    <a16:rowId xmlns:a16="http://schemas.microsoft.com/office/drawing/2014/main" val="145362671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Je suis d’accord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 agree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extLst>
                  <a:ext uri="{0D108BD9-81ED-4DB2-BD59-A6C34878D82A}">
                    <a16:rowId xmlns:a16="http://schemas.microsoft.com/office/drawing/2014/main" val="139762505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Je ne suis pas d’accord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 disagree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extLst>
                  <a:ext uri="{0D108BD9-81ED-4DB2-BD59-A6C34878D82A}">
                    <a16:rowId xmlns:a16="http://schemas.microsoft.com/office/drawing/2014/main" val="247995608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Je suis convaincu(e) que..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I’m convinced that..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extLst>
                  <a:ext uri="{0D108BD9-81ED-4DB2-BD59-A6C34878D82A}">
                    <a16:rowId xmlns:a16="http://schemas.microsoft.com/office/drawing/2014/main" val="250373975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J’ai lu dans un article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 read in an article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extLst>
                  <a:ext uri="{0D108BD9-81ED-4DB2-BD59-A6C34878D82A}">
                    <a16:rowId xmlns:a16="http://schemas.microsoft.com/office/drawing/2014/main" val="314040313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Je pense que..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 think that..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extLst>
                  <a:ext uri="{0D108BD9-81ED-4DB2-BD59-A6C34878D82A}">
                    <a16:rowId xmlns:a16="http://schemas.microsoft.com/office/drawing/2014/main" val="385614542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Ils pensent que..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They think that..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extLst>
                  <a:ext uri="{0D108BD9-81ED-4DB2-BD59-A6C34878D82A}">
                    <a16:rowId xmlns:a16="http://schemas.microsoft.com/office/drawing/2014/main" val="556444317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A mon avis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In my opinion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extLst>
                  <a:ext uri="{0D108BD9-81ED-4DB2-BD59-A6C34878D82A}">
                    <a16:rowId xmlns:a16="http://schemas.microsoft.com/office/drawing/2014/main" val="50380668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Mes amis disent que..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My friends say that..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5" marR="68645" marT="34322" marB="34322"/>
                </a:tc>
                <a:extLst>
                  <a:ext uri="{0D108BD9-81ED-4DB2-BD59-A6C34878D82A}">
                    <a16:rowId xmlns:a16="http://schemas.microsoft.com/office/drawing/2014/main" val="2353206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54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463693"/>
              </p:ext>
            </p:extLst>
          </p:nvPr>
        </p:nvGraphicFramePr>
        <p:xfrm>
          <a:off x="285403" y="947161"/>
          <a:ext cx="11807968" cy="52327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97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2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118">
                <a:tc gridSpan="2">
                  <a:txBody>
                    <a:bodyPr/>
                    <a:lstStyle/>
                    <a:p>
                      <a:r>
                        <a:rPr lang="en-GB" sz="3200" u="sng" dirty="0" smtClean="0"/>
                        <a:t>Classwork</a:t>
                      </a:r>
                      <a:endParaRPr lang="en-GB" sz="3200" u="sng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3200" u="sng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3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u="sng" baseline="0" dirty="0" smtClean="0">
                          <a:latin typeface="+mn-lt"/>
                        </a:rPr>
                        <a:t>Les </a:t>
                      </a:r>
                      <a:r>
                        <a:rPr lang="en-US" sz="3200" u="sng" baseline="0" dirty="0" err="1" smtClean="0">
                          <a:latin typeface="+mn-lt"/>
                        </a:rPr>
                        <a:t>échanges</a:t>
                      </a:r>
                      <a:r>
                        <a:rPr lang="en-US" sz="3200" u="sng" baseline="0" dirty="0" smtClean="0">
                          <a:latin typeface="+mn-lt"/>
                        </a:rPr>
                        <a:t> </a:t>
                      </a:r>
                      <a:r>
                        <a:rPr lang="en-US" sz="3200" u="sng" baseline="0" dirty="0" err="1" smtClean="0">
                          <a:latin typeface="+mn-lt"/>
                        </a:rPr>
                        <a:t>scolaires</a:t>
                      </a:r>
                      <a:endParaRPr lang="en-GB" sz="3200" u="none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838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L.O.</a:t>
                      </a:r>
                      <a:endParaRPr lang="en-GB" sz="3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3200" dirty="0" smtClean="0"/>
                        <a:t>To discuss</a:t>
                      </a:r>
                      <a:r>
                        <a:rPr lang="en-GB" sz="3200" baseline="0" dirty="0" smtClean="0"/>
                        <a:t> SCHOOL EXCHANGES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200" baseline="0" dirty="0" smtClean="0"/>
                        <a:t>To use PAST, PRESENT AND FUTURE</a:t>
                      </a:r>
                      <a:endParaRPr lang="en-GB" sz="3200" baseline="0" dirty="0" smtClean="0"/>
                    </a:p>
                  </a:txBody>
                  <a:tcPr marL="91435" marR="91435" marT="45708" marB="45708"/>
                </a:tc>
                <a:tc hMerge="1">
                  <a:txBody>
                    <a:bodyPr/>
                    <a:lstStyle/>
                    <a:p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2437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Century Gothic" panose="020B0502020202020204" pitchFamily="34" charset="0"/>
                        </a:rPr>
                        <a:t>DEVOIRS</a:t>
                      </a:r>
                      <a:endParaRPr lang="en-GB" sz="3200" u="sng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708" marB="45708"/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</a:rPr>
                        <a:t>COLLECT BOOKS</a:t>
                      </a:r>
                    </a:p>
                  </a:txBody>
                  <a:tcPr marL="91435" marR="91435" marT="45708" marB="457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0011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808391" y="23831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900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4795" y="0"/>
            <a:ext cx="4940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Main structure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88" y="1333499"/>
            <a:ext cx="8317995" cy="457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711" y="1614896"/>
            <a:ext cx="5757455" cy="4968784"/>
            <a:chOff x="342899" y="256359"/>
            <a:chExt cx="5757455" cy="49687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47027"/>
            <a:stretch/>
          </p:blipFill>
          <p:spPr>
            <a:xfrm>
              <a:off x="342899" y="256359"/>
              <a:ext cx="5757455" cy="268278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49014"/>
            <a:stretch/>
          </p:blipFill>
          <p:spPr>
            <a:xfrm>
              <a:off x="342899" y="2939143"/>
              <a:ext cx="5731329" cy="22860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03711" y="250260"/>
            <a:ext cx="8779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work these out?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509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711" y="1614896"/>
            <a:ext cx="5757455" cy="4968784"/>
            <a:chOff x="342899" y="256359"/>
            <a:chExt cx="5757455" cy="49687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47027"/>
            <a:stretch/>
          </p:blipFill>
          <p:spPr>
            <a:xfrm>
              <a:off x="342899" y="256359"/>
              <a:ext cx="5757455" cy="268278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49014"/>
            <a:stretch/>
          </p:blipFill>
          <p:spPr>
            <a:xfrm>
              <a:off x="342899" y="2939143"/>
              <a:ext cx="5731329" cy="22860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03711" y="250260"/>
            <a:ext cx="119362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 and write them out before checking the answers.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47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2899" y="256359"/>
            <a:ext cx="11240932" cy="4968784"/>
            <a:chOff x="342899" y="256359"/>
            <a:chExt cx="11240932" cy="49687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99" y="256359"/>
              <a:ext cx="10868715" cy="268278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899" y="2939143"/>
              <a:ext cx="11240932" cy="2286000"/>
            </a:xfrm>
            <a:prstGeom prst="rect">
              <a:avLst/>
            </a:prstGeom>
          </p:spPr>
        </p:pic>
      </p:grpSp>
      <p:sp>
        <p:nvSpPr>
          <p:cNvPr id="5" name="Rectangle 4">
            <a:hlinkClick r:id="rId4"/>
          </p:cNvPr>
          <p:cNvSpPr/>
          <p:nvPr/>
        </p:nvSpPr>
        <p:spPr>
          <a:xfrm>
            <a:off x="342899" y="5318802"/>
            <a:ext cx="2334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quizlet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2939746" y="5654737"/>
            <a:ext cx="5371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https://quizlet.com/_8vmn26?x=1jqt&amp;i=1q80on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7989" y="6242132"/>
            <a:ext cx="850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have difficulties,  open this link in Google Chrome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8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02" y="254000"/>
            <a:ext cx="10354877" cy="3221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01" y="3475037"/>
            <a:ext cx="1117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you work out the meaning of each statement first?</a:t>
            </a:r>
            <a:endParaRPr lang="en-GB" sz="2800" dirty="0"/>
          </a:p>
        </p:txBody>
      </p:sp>
      <p:sp>
        <p:nvSpPr>
          <p:cNvPr id="4" name="Rectangle 3">
            <a:hlinkClick r:id="rId3"/>
          </p:cNvPr>
          <p:cNvSpPr/>
          <p:nvPr/>
        </p:nvSpPr>
        <p:spPr>
          <a:xfrm>
            <a:off x="374072" y="5691093"/>
            <a:ext cx="9710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https://www.activeteachonline.com/product/view/id/671/page/132/mode/dps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01" y="4321455"/>
            <a:ext cx="11175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 will hear a paraphrase of each statement. Can you work them out?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7796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8011"/>
            <a:ext cx="1067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You can check your answers on the next slide!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3871374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506</TotalTime>
  <Words>533</Words>
  <Application>Microsoft Office PowerPoint</Application>
  <PresentationFormat>Widescreen</PresentationFormat>
  <Paragraphs>187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 Services - Wirral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Pineau</dc:creator>
  <cp:lastModifiedBy>Nathalie Pineau</cp:lastModifiedBy>
  <cp:revision>99</cp:revision>
  <dcterms:created xsi:type="dcterms:W3CDTF">2020-09-22T14:49:10Z</dcterms:created>
  <dcterms:modified xsi:type="dcterms:W3CDTF">2020-10-14T19:30:28Z</dcterms:modified>
</cp:coreProperties>
</file>