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9" r:id="rId2"/>
  </p:sldMasterIdLst>
  <p:notesMasterIdLst>
    <p:notesMasterId r:id="rId20"/>
  </p:notesMasterIdLst>
  <p:handoutMasterIdLst>
    <p:handoutMasterId r:id="rId21"/>
  </p:handoutMasterIdLst>
  <p:sldIdLst>
    <p:sldId id="305" r:id="rId3"/>
    <p:sldId id="311" r:id="rId4"/>
    <p:sldId id="309" r:id="rId5"/>
    <p:sldId id="332" r:id="rId6"/>
    <p:sldId id="310" r:id="rId7"/>
    <p:sldId id="312" r:id="rId8"/>
    <p:sldId id="313" r:id="rId9"/>
    <p:sldId id="314" r:id="rId10"/>
    <p:sldId id="323" r:id="rId11"/>
    <p:sldId id="336" r:id="rId12"/>
    <p:sldId id="315" r:id="rId13"/>
    <p:sldId id="316" r:id="rId14"/>
    <p:sldId id="337" r:id="rId15"/>
    <p:sldId id="319" r:id="rId16"/>
    <p:sldId id="320" r:id="rId17"/>
    <p:sldId id="321" r:id="rId18"/>
    <p:sldId id="322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89"/>
  </p:normalViewPr>
  <p:slideViewPr>
    <p:cSldViewPr>
      <p:cViewPr varScale="1">
        <p:scale>
          <a:sx n="69" d="100"/>
          <a:sy n="69" d="100"/>
        </p:scale>
        <p:origin x="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6028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9823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1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15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37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48865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B330F-BFF5-4711-BFAE-F438C8CD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F33823-9780-4275-BB4C-ECDAA75CB6CC}" type="datetimeFigureOut">
              <a:rPr lang="en-GB"/>
              <a:pPr>
                <a:defRPr/>
              </a:pPr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A91A-FAD3-40D3-A256-663D1F5C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71DF-7038-4B46-9F06-5EE8E9A5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D16795-E357-4ADF-951E-2BC454E74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800446"/>
      </p:ext>
    </p:extLst>
  </p:cSld>
  <p:clrMapOvr>
    <a:masterClrMapping/>
  </p:clrMapOvr>
  <p:transition spd="slow"/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25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828BC-66F3-46D5-8F7F-B46F4D858E7F}"/>
              </a:ext>
            </a:extLst>
          </p:cNvPr>
          <p:cNvSpPr/>
          <p:nvPr userDrawn="1"/>
        </p:nvSpPr>
        <p:spPr>
          <a:xfrm>
            <a:off x="2195736" y="3717032"/>
            <a:ext cx="6725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Starter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E443-8021-4D9C-BF9A-DC58BF1E4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3700767" cy="2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7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25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4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3102687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5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29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2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828BC-66F3-46D5-8F7F-B46F4D858E7F}"/>
              </a:ext>
            </a:extLst>
          </p:cNvPr>
          <p:cNvSpPr/>
          <p:nvPr userDrawn="1"/>
        </p:nvSpPr>
        <p:spPr>
          <a:xfrm>
            <a:off x="2195736" y="3717032"/>
            <a:ext cx="67251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Starter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booklet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E443-8021-4D9C-BF9A-DC58BF1E4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3700767" cy="26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5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25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35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60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2474910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50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182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85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767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8950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A10-4363-497E-8363-9A1D8521E9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17BB-7C68-4ADB-A1B1-ADC46F90D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3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3511402" y="1069191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13884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2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0287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Friday, 25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821" y="5949281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r>
              <a:rPr lang="en-GB" sz="1600" u="none" dirty="0">
                <a:latin typeface="Comic Sans MS" pitchFamily="66" charset="0"/>
              </a:rPr>
              <a:t>Sine ratio, opposite, angle, inverse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identify when to use the sine rule and recall the formula.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calculate a missing side using the sine rule.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 find a missing angle using the sine rule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123728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Sine Rule</a:t>
            </a:r>
          </a:p>
        </p:txBody>
      </p:sp>
    </p:spTree>
    <p:extLst>
      <p:ext uri="{BB962C8B-B14F-4D97-AF65-F5344CB8AC3E}">
        <p14:creationId xmlns:p14="http://schemas.microsoft.com/office/powerpoint/2010/main" val="4632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6" r:id="rId2"/>
    <p:sldLayoutId id="2147483697" r:id="rId3"/>
    <p:sldLayoutId id="2147483680" r:id="rId4"/>
    <p:sldLayoutId id="2147483695" r:id="rId5"/>
    <p:sldLayoutId id="2147483681" r:id="rId6"/>
    <p:sldLayoutId id="2147483682" r:id="rId7"/>
    <p:sldLayoutId id="2147483687" r:id="rId8"/>
    <p:sldLayoutId id="2147483684" r:id="rId9"/>
    <p:sldLayoutId id="2147483683" r:id="rId10"/>
    <p:sldLayoutId id="2147483688" r:id="rId11"/>
    <p:sldLayoutId id="2147483689" r:id="rId12"/>
    <p:sldLayoutId id="2147483686" r:id="rId13"/>
    <p:sldLayoutId id="2147483677" r:id="rId14"/>
    <p:sldLayoutId id="2147483678" r:id="rId15"/>
    <p:sldLayoutId id="2147483679" r:id="rId16"/>
    <p:sldLayoutId id="2147483691" r:id="rId17"/>
    <p:sldLayoutId id="2147483693" r:id="rId18"/>
    <p:sldLayoutId id="2147483696" r:id="rId19"/>
    <p:sldLayoutId id="214748369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Friday, 25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5.wmf"/><Relationship Id="rId5" Type="http://schemas.openxmlformats.org/officeDocument/2006/relationships/image" Target="../media/image50.e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9.wmf"/><Relationship Id="rId4" Type="http://schemas.openxmlformats.org/officeDocument/2006/relationships/image" Target="../media/image42.wmf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52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5.wmf"/><Relationship Id="rId24" Type="http://schemas.openxmlformats.org/officeDocument/2006/relationships/image" Target="../media/image55.png"/><Relationship Id="rId5" Type="http://schemas.openxmlformats.org/officeDocument/2006/relationships/image" Target="../media/image50.emf"/><Relationship Id="rId15" Type="http://schemas.openxmlformats.org/officeDocument/2006/relationships/image" Target="../media/image47.wmf"/><Relationship Id="rId23" Type="http://schemas.openxmlformats.org/officeDocument/2006/relationships/image" Target="../media/image54.pn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9.wmf"/><Relationship Id="rId4" Type="http://schemas.openxmlformats.org/officeDocument/2006/relationships/image" Target="../media/image42.wmf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4.bin"/><Relationship Id="rId2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124744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Do now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9" y="1295124"/>
            <a:ext cx="2458069" cy="187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47" y="3684894"/>
            <a:ext cx="5659026" cy="126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74" y="5301208"/>
            <a:ext cx="4960558" cy="9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D3274-E65B-423A-8EE9-4B439B0F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816424" cy="236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E0A9579-0F4A-4E30-9957-8402DA7EF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5149" r="5263" b="3723"/>
          <a:stretch/>
        </p:blipFill>
        <p:spPr bwMode="auto">
          <a:xfrm>
            <a:off x="5508104" y="2672916"/>
            <a:ext cx="3240360" cy="26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25E58-79FF-4988-BCC7-40539FE66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9" t="3126" r="7089" b="9375"/>
          <a:stretch/>
        </p:blipFill>
        <p:spPr>
          <a:xfrm>
            <a:off x="951026" y="4437112"/>
            <a:ext cx="441306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8CBAAF27-54EF-43C2-B87D-0021600D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174" y="2509836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To use the Sine Rule to find an angle you have to know two sides and one angle</a:t>
            </a:r>
          </a:p>
        </p:txBody>
      </p:sp>
      <p:grpSp>
        <p:nvGrpSpPr>
          <p:cNvPr id="18" name="Group 87">
            <a:extLst>
              <a:ext uri="{FF2B5EF4-FFF2-40B4-BE49-F238E27FC236}">
                <a16:creationId xmlns:a16="http://schemas.microsoft.com/office/drawing/2014/main" id="{1551D888-6EC3-45BB-A773-47DA52CC9D2E}"/>
              </a:ext>
            </a:extLst>
          </p:cNvPr>
          <p:cNvGrpSpPr>
            <a:grpSpLocks/>
          </p:cNvGrpSpPr>
          <p:nvPr/>
        </p:nvGrpSpPr>
        <p:grpSpPr bwMode="auto">
          <a:xfrm>
            <a:off x="994699" y="3119436"/>
            <a:ext cx="2552700" cy="938213"/>
            <a:chOff x="619121" y="3124203"/>
            <a:chExt cx="2552704" cy="938211"/>
          </a:xfrm>
        </p:grpSpPr>
        <p:sp>
          <p:nvSpPr>
            <p:cNvPr id="47148" name="Text Box 38">
              <a:extLst>
                <a:ext uri="{FF2B5EF4-FFF2-40B4-BE49-F238E27FC236}">
                  <a16:creationId xmlns:a16="http://schemas.microsoft.com/office/drawing/2014/main" id="{90938778-9900-4231-996B-6DE9D4FB0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64" y="3600450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7149" name="Text Box 39">
              <a:extLst>
                <a:ext uri="{FF2B5EF4-FFF2-40B4-BE49-F238E27FC236}">
                  <a16:creationId xmlns:a16="http://schemas.microsoft.com/office/drawing/2014/main" id="{FBFAD247-C6B3-41FA-B4C3-0D8BC71BC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21" y="3124203"/>
              <a:ext cx="10668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A </a:t>
              </a:r>
            </a:p>
          </p:txBody>
        </p:sp>
        <p:sp>
          <p:nvSpPr>
            <p:cNvPr id="47150" name="Line 40">
              <a:extLst>
                <a:ext uri="{FF2B5EF4-FFF2-40B4-BE49-F238E27FC236}">
                  <a16:creationId xmlns:a16="http://schemas.microsoft.com/office/drawing/2014/main" id="{E88ACEB5-D7CE-427D-87B4-B9EFCD54A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7" y="3600450"/>
              <a:ext cx="533396" cy="0"/>
            </a:xfrm>
            <a:custGeom>
              <a:avLst/>
              <a:gdLst>
                <a:gd name="T0" fmla="*/ 266698 w 533396"/>
                <a:gd name="T1" fmla="*/ 533396 w 533396"/>
                <a:gd name="T2" fmla="*/ 266698 w 533396"/>
                <a:gd name="T3" fmla="*/ 0 w 533396"/>
                <a:gd name="T4" fmla="*/ 0 w 533396"/>
                <a:gd name="T5" fmla="*/ 533396 w 533396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33396"/>
                <a:gd name="T13" fmla="*/ 533396 w 53339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33396">
                  <a:moveTo>
                    <a:pt x="0" y="0"/>
                  </a:moveTo>
                  <a:lnTo>
                    <a:pt x="533396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Text Box 42">
              <a:extLst>
                <a:ext uri="{FF2B5EF4-FFF2-40B4-BE49-F238E27FC236}">
                  <a16:creationId xmlns:a16="http://schemas.microsoft.com/office/drawing/2014/main" id="{642EF83B-45AC-4B76-94B0-34440FA3D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3" y="3605214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47152" name="Text Box 43">
              <a:extLst>
                <a:ext uri="{FF2B5EF4-FFF2-40B4-BE49-F238E27FC236}">
                  <a16:creationId xmlns:a16="http://schemas.microsoft.com/office/drawing/2014/main" id="{2FD473FF-F1B2-454F-ABE1-2B72929B1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825" y="313848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43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7153" name="Line 44">
              <a:extLst>
                <a:ext uri="{FF2B5EF4-FFF2-40B4-BE49-F238E27FC236}">
                  <a16:creationId xmlns:a16="http://schemas.microsoft.com/office/drawing/2014/main" id="{152159B1-CDEC-4D1D-92DE-6C6DB9C9B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8" y="3600450"/>
              <a:ext cx="533396" cy="0"/>
            </a:xfrm>
            <a:custGeom>
              <a:avLst/>
              <a:gdLst>
                <a:gd name="T0" fmla="*/ 266698 w 533396"/>
                <a:gd name="T1" fmla="*/ 533396 w 533396"/>
                <a:gd name="T2" fmla="*/ 266698 w 533396"/>
                <a:gd name="T3" fmla="*/ 0 w 533396"/>
                <a:gd name="T4" fmla="*/ 0 w 533396"/>
                <a:gd name="T5" fmla="*/ 533396 w 533396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33396"/>
                <a:gd name="T13" fmla="*/ 533396 w 53339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33396">
                  <a:moveTo>
                    <a:pt x="0" y="0"/>
                  </a:moveTo>
                  <a:lnTo>
                    <a:pt x="533396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Text Box 49">
              <a:extLst>
                <a:ext uri="{FF2B5EF4-FFF2-40B4-BE49-F238E27FC236}">
                  <a16:creationId xmlns:a16="http://schemas.microsoft.com/office/drawing/2014/main" id="{70BFC287-93C7-4D08-AB16-57535796B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664" y="3376614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26" name="Text Box 52">
            <a:extLst>
              <a:ext uri="{FF2B5EF4-FFF2-40B4-BE49-F238E27FC236}">
                <a16:creationId xmlns:a16="http://schemas.microsoft.com/office/drawing/2014/main" id="{21850634-7774-4FCF-AB33-0F73F2834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4" y="4186236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Rearranging:</a:t>
            </a:r>
          </a:p>
        </p:txBody>
      </p:sp>
      <p:grpSp>
        <p:nvGrpSpPr>
          <p:cNvPr id="27" name="Group 88">
            <a:extLst>
              <a:ext uri="{FF2B5EF4-FFF2-40B4-BE49-F238E27FC236}">
                <a16:creationId xmlns:a16="http://schemas.microsoft.com/office/drawing/2014/main" id="{B712BCF9-4D0B-44B3-A639-6D6279D29464}"/>
              </a:ext>
            </a:extLst>
          </p:cNvPr>
          <p:cNvGrpSpPr>
            <a:grpSpLocks/>
          </p:cNvGrpSpPr>
          <p:nvPr/>
        </p:nvGrpSpPr>
        <p:grpSpPr bwMode="auto">
          <a:xfrm>
            <a:off x="2128174" y="3957636"/>
            <a:ext cx="2971800" cy="914400"/>
            <a:chOff x="1752603" y="3962396"/>
            <a:chExt cx="2971800" cy="914400"/>
          </a:xfrm>
        </p:grpSpPr>
        <p:sp>
          <p:nvSpPr>
            <p:cNvPr id="47142" name="Text Box 54">
              <a:extLst>
                <a:ext uri="{FF2B5EF4-FFF2-40B4-BE49-F238E27FC236}">
                  <a16:creationId xmlns:a16="http://schemas.microsoft.com/office/drawing/2014/main" id="{663196CE-53A7-43B2-91AC-55AE8410B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3" y="4133846"/>
              <a:ext cx="10668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A</a:t>
              </a:r>
            </a:p>
          </p:txBody>
        </p:sp>
        <p:sp>
          <p:nvSpPr>
            <p:cNvPr id="47143" name="Text Box 55">
              <a:extLst>
                <a:ext uri="{FF2B5EF4-FFF2-40B4-BE49-F238E27FC236}">
                  <a16:creationId xmlns:a16="http://schemas.microsoft.com/office/drawing/2014/main" id="{5405F571-D1E5-4860-B1C5-C01178300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253" y="3962396"/>
              <a:ext cx="10668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43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7144" name="Text Box 57">
              <a:extLst>
                <a:ext uri="{FF2B5EF4-FFF2-40B4-BE49-F238E27FC236}">
                  <a16:creationId xmlns:a16="http://schemas.microsoft.com/office/drawing/2014/main" id="{5F593FF2-A56D-4BF0-865D-9877181BC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250" y="3962396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47145" name="Text Box 58">
              <a:extLst>
                <a:ext uri="{FF2B5EF4-FFF2-40B4-BE49-F238E27FC236}">
                  <a16:creationId xmlns:a16="http://schemas.microsoft.com/office/drawing/2014/main" id="{68E6C02C-0E08-42C7-A0CB-9F799AC45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3" y="441959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19</a:t>
              </a:r>
              <a:endParaRPr lang="en-US" alt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47146" name="Line 59">
              <a:extLst>
                <a:ext uri="{FF2B5EF4-FFF2-40B4-BE49-F238E27FC236}">
                  <a16:creationId xmlns:a16="http://schemas.microsoft.com/office/drawing/2014/main" id="{CB0A72F5-8960-4528-9799-B94BDE735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3" y="4419596"/>
              <a:ext cx="1066803" cy="0"/>
            </a:xfrm>
            <a:custGeom>
              <a:avLst/>
              <a:gdLst>
                <a:gd name="T0" fmla="*/ 533402 w 1066803"/>
                <a:gd name="T1" fmla="*/ 1066803 w 1066803"/>
                <a:gd name="T2" fmla="*/ 533402 w 1066803"/>
                <a:gd name="T3" fmla="*/ 0 w 1066803"/>
                <a:gd name="T4" fmla="*/ 0 w 1066803"/>
                <a:gd name="T5" fmla="*/ 1066803 w 1066803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66803"/>
                <a:gd name="T13" fmla="*/ 1066803 w 1066803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66803">
                  <a:moveTo>
                    <a:pt x="0" y="0"/>
                  </a:moveTo>
                  <a:lnTo>
                    <a:pt x="1066803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Text Box 60">
              <a:extLst>
                <a:ext uri="{FF2B5EF4-FFF2-40B4-BE49-F238E27FC236}">
                  <a16:creationId xmlns:a16="http://schemas.microsoft.com/office/drawing/2014/main" id="{C20D33BC-423A-4671-A389-D0E98D302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853" y="4195760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48" name="Group 90">
            <a:extLst>
              <a:ext uri="{FF2B5EF4-FFF2-40B4-BE49-F238E27FC236}">
                <a16:creationId xmlns:a16="http://schemas.microsoft.com/office/drawing/2014/main" id="{A7B1E532-B4CE-42B4-B21B-496B192B30BE}"/>
              </a:ext>
            </a:extLst>
          </p:cNvPr>
          <p:cNvGrpSpPr>
            <a:grpSpLocks/>
          </p:cNvGrpSpPr>
          <p:nvPr/>
        </p:nvGrpSpPr>
        <p:grpSpPr bwMode="auto">
          <a:xfrm>
            <a:off x="4109376" y="2658524"/>
            <a:ext cx="4724400" cy="3886200"/>
            <a:chOff x="4419596" y="2895603"/>
            <a:chExt cx="4724404" cy="3886200"/>
          </a:xfrm>
        </p:grpSpPr>
        <p:sp>
          <p:nvSpPr>
            <p:cNvPr id="47122" name="AutoShape 3">
              <a:extLst>
                <a:ext uri="{FF2B5EF4-FFF2-40B4-BE49-F238E27FC236}">
                  <a16:creationId xmlns:a16="http://schemas.microsoft.com/office/drawing/2014/main" id="{C5BBF609-AE1D-4D8E-9456-C45F984C8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796" y="3371850"/>
              <a:ext cx="3657600" cy="2895603"/>
            </a:xfrm>
            <a:custGeom>
              <a:avLst/>
              <a:gdLst>
                <a:gd name="T0" fmla="*/ 1828800 w 3657600"/>
                <a:gd name="T1" fmla="*/ 0 h 2895603"/>
                <a:gd name="T2" fmla="*/ 3657600 w 3657600"/>
                <a:gd name="T3" fmla="*/ 1447802 h 2895603"/>
                <a:gd name="T4" fmla="*/ 1828800 w 3657600"/>
                <a:gd name="T5" fmla="*/ 2895603 h 2895603"/>
                <a:gd name="T6" fmla="*/ 0 w 3657600"/>
                <a:gd name="T7" fmla="*/ 1447802 h 2895603"/>
                <a:gd name="T8" fmla="*/ 2884749 w 3657600"/>
                <a:gd name="T9" fmla="*/ 0 h 2895603"/>
                <a:gd name="T10" fmla="*/ 1442375 w 3657600"/>
                <a:gd name="T11" fmla="*/ 1447802 h 2895603"/>
                <a:gd name="T12" fmla="*/ 0 w 3657600"/>
                <a:gd name="T13" fmla="*/ 2895603 h 2895603"/>
                <a:gd name="T14" fmla="*/ 2884749 w 3657600"/>
                <a:gd name="T15" fmla="*/ 2895603 h 2895603"/>
                <a:gd name="T16" fmla="*/ 3657600 w 3657600"/>
                <a:gd name="T17" fmla="*/ 2895603 h 2895603"/>
                <a:gd name="T18" fmla="*/ 3271175 w 3657600"/>
                <a:gd name="T19" fmla="*/ 1447802 h 2895603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442375 w 3657600"/>
                <a:gd name="T31" fmla="*/ 1447802 h 2895603"/>
                <a:gd name="T32" fmla="*/ 3271175 w 3657600"/>
                <a:gd name="T33" fmla="*/ 2895603 h 2895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57600" h="2895603">
                  <a:moveTo>
                    <a:pt x="0" y="2895603"/>
                  </a:moveTo>
                  <a:lnTo>
                    <a:pt x="2884749" y="0"/>
                  </a:lnTo>
                  <a:lnTo>
                    <a:pt x="3657600" y="2895603"/>
                  </a:lnTo>
                  <a:lnTo>
                    <a:pt x="0" y="2895603"/>
                  </a:lnTo>
                  <a:close/>
                </a:path>
              </a:pathLst>
            </a:cu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Text Box 10">
              <a:extLst>
                <a:ext uri="{FF2B5EF4-FFF2-40B4-BE49-F238E27FC236}">
                  <a16:creationId xmlns:a16="http://schemas.microsoft.com/office/drawing/2014/main" id="{D40D738A-A3A9-46B8-9C72-C409931FA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374" y="2895603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7124" name="Text Box 11">
              <a:extLst>
                <a:ext uri="{FF2B5EF4-FFF2-40B4-BE49-F238E27FC236}">
                  <a16:creationId xmlns:a16="http://schemas.microsoft.com/office/drawing/2014/main" id="{B1B57D57-593B-437D-8E21-0143FF8B0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6267453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7125" name="Text Box 12">
              <a:extLst>
                <a:ext uri="{FF2B5EF4-FFF2-40B4-BE49-F238E27FC236}">
                  <a16:creationId xmlns:a16="http://schemas.microsoft.com/office/drawing/2014/main" id="{003586EE-5170-4D36-A99A-630C5CEE6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6" y="6038853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7126" name="Text Box 13">
              <a:extLst>
                <a:ext uri="{FF2B5EF4-FFF2-40B4-BE49-F238E27FC236}">
                  <a16:creationId xmlns:a16="http://schemas.microsoft.com/office/drawing/2014/main" id="{06827F9A-5399-41AD-B119-2B16F1895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196" y="4495803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 b  </a:t>
              </a:r>
            </a:p>
          </p:txBody>
        </p:sp>
        <p:sp>
          <p:nvSpPr>
            <p:cNvPr id="47127" name="Text Box 14">
              <a:extLst>
                <a:ext uri="{FF2B5EF4-FFF2-40B4-BE49-F238E27FC236}">
                  <a16:creationId xmlns:a16="http://schemas.microsoft.com/office/drawing/2014/main" id="{5A7E78E9-0307-4B8A-BBF6-0522545C2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996" y="6324603"/>
              <a:ext cx="12954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 a = 24</a:t>
              </a:r>
            </a:p>
          </p:txBody>
        </p:sp>
        <p:sp>
          <p:nvSpPr>
            <p:cNvPr id="47128" name="Text Box 15">
              <a:extLst>
                <a:ext uri="{FF2B5EF4-FFF2-40B4-BE49-F238E27FC236}">
                  <a16:creationId xmlns:a16="http://schemas.microsoft.com/office/drawing/2014/main" id="{8816B7FF-39ED-4F6A-820C-0CF4DFCF4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4267203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 c = 19 </a:t>
              </a:r>
            </a:p>
          </p:txBody>
        </p:sp>
        <p:sp>
          <p:nvSpPr>
            <p:cNvPr id="47129" name="Text Box 34">
              <a:extLst>
                <a:ext uri="{FF2B5EF4-FFF2-40B4-BE49-F238E27FC236}">
                  <a16:creationId xmlns:a16="http://schemas.microsoft.com/office/drawing/2014/main" id="{6B6240E9-C059-4A61-9AFA-990DD1574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996" y="57150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43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30" name="Text Box 86">
              <a:extLst>
                <a:ext uri="{FF2B5EF4-FFF2-40B4-BE49-F238E27FC236}">
                  <a16:creationId xmlns:a16="http://schemas.microsoft.com/office/drawing/2014/main" id="{F545E094-9CB8-428A-B55D-3AA028433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075" y="3638553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?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94">
            <a:extLst>
              <a:ext uri="{FF2B5EF4-FFF2-40B4-BE49-F238E27FC236}">
                <a16:creationId xmlns:a16="http://schemas.microsoft.com/office/drawing/2014/main" id="{1794FBB5-4F0F-4034-9980-3A45B6D8B2CD}"/>
              </a:ext>
            </a:extLst>
          </p:cNvPr>
          <p:cNvGrpSpPr>
            <a:grpSpLocks/>
          </p:cNvGrpSpPr>
          <p:nvPr/>
        </p:nvGrpSpPr>
        <p:grpSpPr bwMode="auto">
          <a:xfrm>
            <a:off x="2156749" y="4795836"/>
            <a:ext cx="3671888" cy="466725"/>
            <a:chOff x="1781178" y="4800600"/>
            <a:chExt cx="3671882" cy="466728"/>
          </a:xfrm>
        </p:grpSpPr>
        <p:grpSp>
          <p:nvGrpSpPr>
            <p:cNvPr id="47118" name="Group 65">
              <a:extLst>
                <a:ext uri="{FF2B5EF4-FFF2-40B4-BE49-F238E27FC236}">
                  <a16:creationId xmlns:a16="http://schemas.microsoft.com/office/drawing/2014/main" id="{BF4BFC7C-DD2F-4D25-BD57-2B63F3EFF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3" y="4800600"/>
              <a:ext cx="2786057" cy="466728"/>
              <a:chOff x="2667003" y="4800600"/>
              <a:chExt cx="2786057" cy="466728"/>
            </a:xfrm>
          </p:grpSpPr>
          <p:sp>
            <p:nvSpPr>
              <p:cNvPr id="47120" name="Text Box 63">
                <a:extLst>
                  <a:ext uri="{FF2B5EF4-FFF2-40B4-BE49-F238E27FC236}">
                    <a16:creationId xmlns:a16="http://schemas.microsoft.com/office/drawing/2014/main" id="{51B2C772-5AD9-46DD-A3B5-C025CA339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3" y="4810128"/>
                <a:ext cx="53339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=</a:t>
                </a:r>
              </a:p>
            </p:txBody>
          </p:sp>
          <p:sp>
            <p:nvSpPr>
              <p:cNvPr id="47121" name="Text Box 64">
                <a:extLst>
                  <a:ext uri="{FF2B5EF4-FFF2-40B4-BE49-F238E27FC236}">
                    <a16:creationId xmlns:a16="http://schemas.microsoft.com/office/drawing/2014/main" id="{83F65D83-A94E-4B04-B789-2986DD713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9464" y="4800600"/>
                <a:ext cx="213359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0.861 …..</a:t>
                </a:r>
              </a:p>
            </p:txBody>
          </p:sp>
        </p:grpSp>
        <p:sp>
          <p:nvSpPr>
            <p:cNvPr id="47119" name="Text Box 91">
              <a:extLst>
                <a:ext uri="{FF2B5EF4-FFF2-40B4-BE49-F238E27FC236}">
                  <a16:creationId xmlns:a16="http://schemas.microsoft.com/office/drawing/2014/main" id="{F653B3E9-0C1E-4F83-8407-79B11D377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178" y="4800600"/>
              <a:ext cx="9905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A</a:t>
              </a:r>
            </a:p>
          </p:txBody>
        </p:sp>
      </p:grpSp>
      <p:sp>
        <p:nvSpPr>
          <p:cNvPr id="63" name="Text Box 92">
            <a:extLst>
              <a:ext uri="{FF2B5EF4-FFF2-40B4-BE49-F238E27FC236}">
                <a16:creationId xmlns:a16="http://schemas.microsoft.com/office/drawing/2014/main" id="{AE1CBC8A-0FAE-4D26-8D07-DC0320E5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174" y="5405436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A = sin </a:t>
            </a:r>
            <a:r>
              <a:rPr lang="en-US" altLang="en-US" baseline="30000">
                <a:solidFill>
                  <a:srgbClr val="000000"/>
                </a:solidFill>
              </a:rPr>
              <a:t>–1 </a:t>
            </a:r>
            <a:r>
              <a:rPr lang="en-US" altLang="en-US">
                <a:solidFill>
                  <a:srgbClr val="000000"/>
                </a:solidFill>
              </a:rPr>
              <a:t>(0.861 ..)</a:t>
            </a:r>
          </a:p>
        </p:txBody>
      </p:sp>
      <p:sp>
        <p:nvSpPr>
          <p:cNvPr id="64" name="Text Box 93">
            <a:extLst>
              <a:ext uri="{FF2B5EF4-FFF2-40B4-BE49-F238E27FC236}">
                <a16:creationId xmlns:a16="http://schemas.microsoft.com/office/drawing/2014/main" id="{2238F500-75E1-4876-A613-D216F4334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224" y="6091236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 b="1">
                <a:solidFill>
                  <a:srgbClr val="000000"/>
                </a:solidFill>
              </a:rPr>
              <a:t>A = 59.48</a:t>
            </a:r>
            <a:r>
              <a:rPr lang="en-US" altLang="en-US" b="1" baseline="30000">
                <a:solidFill>
                  <a:srgbClr val="000000"/>
                </a:solidFill>
              </a:rPr>
              <a:t>0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3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C5C3672A-9F9B-4B2A-ABE2-6B4A0E88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89" y="2028920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Find the size of the acute angle marked B and give your answer correct to 1 d.p.</a:t>
            </a:r>
          </a:p>
        </p:txBody>
      </p:sp>
      <p:cxnSp>
        <p:nvCxnSpPr>
          <p:cNvPr id="48131" name="Straight Connector 2">
            <a:extLst>
              <a:ext uri="{FF2B5EF4-FFF2-40B4-BE49-F238E27FC236}">
                <a16:creationId xmlns:a16="http://schemas.microsoft.com/office/drawing/2014/main" id="{2A125170-36EA-4E0F-89A0-F75AEABB032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67225" y="3573463"/>
            <a:ext cx="1400175" cy="1439862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2" name="Straight Connector 3">
            <a:extLst>
              <a:ext uri="{FF2B5EF4-FFF2-40B4-BE49-F238E27FC236}">
                <a16:creationId xmlns:a16="http://schemas.microsoft.com/office/drawing/2014/main" id="{76870504-DE21-48D8-A9CC-ED3EB0436C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7225" y="5013325"/>
            <a:ext cx="2687638" cy="0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Straight Connector 4">
            <a:extLst>
              <a:ext uri="{FF2B5EF4-FFF2-40B4-BE49-F238E27FC236}">
                <a16:creationId xmlns:a16="http://schemas.microsoft.com/office/drawing/2014/main" id="{3711628F-F19A-4E68-8BA8-0BD5815E65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573463"/>
            <a:ext cx="1287463" cy="1439862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4" name="Arc 5">
            <a:extLst>
              <a:ext uri="{FF2B5EF4-FFF2-40B4-BE49-F238E27FC236}">
                <a16:creationId xmlns:a16="http://schemas.microsoft.com/office/drawing/2014/main" id="{362E6EE0-424F-40E2-AF39-08347FCC4C95}"/>
              </a:ext>
            </a:extLst>
          </p:cNvPr>
          <p:cNvSpPr>
            <a:spLocks/>
          </p:cNvSpPr>
          <p:nvPr/>
        </p:nvSpPr>
        <p:spPr bwMode="auto">
          <a:xfrm>
            <a:off x="5610225" y="3573463"/>
            <a:ext cx="441325" cy="358775"/>
          </a:xfrm>
          <a:custGeom>
            <a:avLst/>
            <a:gdLst>
              <a:gd name="T0" fmla="*/ 220663 w 441326"/>
              <a:gd name="T1" fmla="*/ 0 h 358773"/>
              <a:gd name="T2" fmla="*/ 441323 w 441326"/>
              <a:gd name="T3" fmla="*/ 179390 h 358773"/>
              <a:gd name="T4" fmla="*/ 220663 w 441326"/>
              <a:gd name="T5" fmla="*/ 358779 h 358773"/>
              <a:gd name="T6" fmla="*/ 0 w 441326"/>
              <a:gd name="T7" fmla="*/ 179390 h 358773"/>
              <a:gd name="T8" fmla="*/ 434146 w 441326"/>
              <a:gd name="T9" fmla="*/ 224767 h 358773"/>
              <a:gd name="T10" fmla="*/ 220663 w 441326"/>
              <a:gd name="T11" fmla="*/ 179390 h 358773"/>
              <a:gd name="T12" fmla="*/ 11090 w 441326"/>
              <a:gd name="T13" fmla="*/ 235544 h 358773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17694720 60000 65536"/>
              <a:gd name="T19" fmla="*/ 5898240 60000 65536"/>
              <a:gd name="T20" fmla="*/ 17694720 60000 65536"/>
              <a:gd name="T21" fmla="*/ 11090 w 441326"/>
              <a:gd name="T22" fmla="*/ 224764 h 358773"/>
              <a:gd name="T23" fmla="*/ 441326 w 441326"/>
              <a:gd name="T24" fmla="*/ 358773 h 3587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1326" h="358773" stroke="0">
                <a:moveTo>
                  <a:pt x="434149" y="224764"/>
                </a:moveTo>
                <a:lnTo>
                  <a:pt x="434149" y="224764"/>
                </a:lnTo>
                <a:cubicBezTo>
                  <a:pt x="408759" y="303706"/>
                  <a:pt x="321033" y="358773"/>
                  <a:pt x="220663" y="358773"/>
                </a:cubicBezTo>
                <a:cubicBezTo>
                  <a:pt x="125409" y="358773"/>
                  <a:pt x="40908" y="309084"/>
                  <a:pt x="11090" y="235540"/>
                </a:cubicBezTo>
                <a:lnTo>
                  <a:pt x="220663" y="179387"/>
                </a:lnTo>
                <a:lnTo>
                  <a:pt x="434149" y="224764"/>
                </a:lnTo>
                <a:close/>
              </a:path>
              <a:path w="441326" h="358773" fill="none">
                <a:moveTo>
                  <a:pt x="434149" y="224764"/>
                </a:moveTo>
                <a:lnTo>
                  <a:pt x="434149" y="224764"/>
                </a:lnTo>
                <a:cubicBezTo>
                  <a:pt x="408759" y="303706"/>
                  <a:pt x="321033" y="358773"/>
                  <a:pt x="220663" y="358773"/>
                </a:cubicBezTo>
                <a:cubicBezTo>
                  <a:pt x="125409" y="358773"/>
                  <a:pt x="40908" y="309084"/>
                  <a:pt x="11090" y="235540"/>
                </a:cubicBezTo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8135" name="Arc 6">
            <a:extLst>
              <a:ext uri="{FF2B5EF4-FFF2-40B4-BE49-F238E27FC236}">
                <a16:creationId xmlns:a16="http://schemas.microsoft.com/office/drawing/2014/main" id="{C829B1DB-EB23-4BE0-BF23-FB46EEE351A9}"/>
              </a:ext>
            </a:extLst>
          </p:cNvPr>
          <p:cNvSpPr>
            <a:spLocks/>
          </p:cNvSpPr>
          <p:nvPr/>
        </p:nvSpPr>
        <p:spPr bwMode="auto">
          <a:xfrm>
            <a:off x="4106863" y="4652963"/>
            <a:ext cx="863600" cy="792162"/>
          </a:xfrm>
          <a:custGeom>
            <a:avLst/>
            <a:gdLst>
              <a:gd name="T0" fmla="*/ 431807 w 863595"/>
              <a:gd name="T1" fmla="*/ 0 h 792163"/>
              <a:gd name="T2" fmla="*/ 863610 w 863595"/>
              <a:gd name="T3" fmla="*/ 396081 h 792163"/>
              <a:gd name="T4" fmla="*/ 431807 w 863595"/>
              <a:gd name="T5" fmla="*/ 792160 h 792163"/>
              <a:gd name="T6" fmla="*/ 0 w 863595"/>
              <a:gd name="T7" fmla="*/ 396081 h 792163"/>
              <a:gd name="T8" fmla="*/ 652791 w 863595"/>
              <a:gd name="T9" fmla="*/ 55799 h 792163"/>
              <a:gd name="T10" fmla="*/ 431807 w 863595"/>
              <a:gd name="T11" fmla="*/ 396081 h 792163"/>
              <a:gd name="T12" fmla="*/ 859793 w 863595"/>
              <a:gd name="T13" fmla="*/ 343532 h 792163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11796480 60000 65536"/>
              <a:gd name="T19" fmla="*/ 0 60000 65536"/>
              <a:gd name="T20" fmla="*/ 5898240 60000 65536"/>
              <a:gd name="T21" fmla="*/ 652779 w 863595"/>
              <a:gd name="T22" fmla="*/ 55799 h 792163"/>
              <a:gd name="T23" fmla="*/ 859778 w 863595"/>
              <a:gd name="T24" fmla="*/ 343532 h 792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3595" h="792163" stroke="0">
                <a:moveTo>
                  <a:pt x="652779" y="55799"/>
                </a:moveTo>
                <a:lnTo>
                  <a:pt x="652778" y="55799"/>
                </a:lnTo>
                <a:cubicBezTo>
                  <a:pt x="766048" y="117692"/>
                  <a:pt x="842285" y="223662"/>
                  <a:pt x="859777" y="343532"/>
                </a:cubicBezTo>
                <a:lnTo>
                  <a:pt x="431798" y="396082"/>
                </a:lnTo>
                <a:lnTo>
                  <a:pt x="652779" y="55799"/>
                </a:lnTo>
                <a:close/>
              </a:path>
              <a:path w="863595" h="792163" fill="none">
                <a:moveTo>
                  <a:pt x="652779" y="55799"/>
                </a:moveTo>
                <a:lnTo>
                  <a:pt x="652778" y="55799"/>
                </a:lnTo>
                <a:cubicBezTo>
                  <a:pt x="766048" y="117692"/>
                  <a:pt x="842285" y="223662"/>
                  <a:pt x="859777" y="343532"/>
                </a:cubicBezTo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8136" name="TextBox 20">
            <a:extLst>
              <a:ext uri="{FF2B5EF4-FFF2-40B4-BE49-F238E27FC236}">
                <a16:creationId xmlns:a16="http://schemas.microsoft.com/office/drawing/2014/main" id="{5181A1E6-C399-403F-B150-45C6BE35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38798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72°</a:t>
            </a:r>
          </a:p>
        </p:txBody>
      </p:sp>
      <p:sp>
        <p:nvSpPr>
          <p:cNvPr id="48137" name="TextBox 47">
            <a:extLst>
              <a:ext uri="{FF2B5EF4-FFF2-40B4-BE49-F238E27FC236}">
                <a16:creationId xmlns:a16="http://schemas.microsoft.com/office/drawing/2014/main" id="{7DE26D05-B70C-4827-91C0-34833218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5013325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9.8cm</a:t>
            </a:r>
          </a:p>
        </p:txBody>
      </p:sp>
      <p:sp>
        <p:nvSpPr>
          <p:cNvPr id="48138" name="TextBox 48">
            <a:extLst>
              <a:ext uri="{FF2B5EF4-FFF2-40B4-BE49-F238E27FC236}">
                <a16:creationId xmlns:a16="http://schemas.microsoft.com/office/drawing/2014/main" id="{59AAEE87-4A12-40B4-9C38-D51D4BEC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4613275"/>
            <a:ext cx="97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DCC83-90A7-4992-8611-7B56986F8863}"/>
              </a:ext>
            </a:extLst>
          </p:cNvPr>
          <p:cNvSpPr txBox="1">
            <a:spLocks noMove="1" noResize="1"/>
          </p:cNvSpPr>
          <p:nvPr/>
        </p:nvSpPr>
        <p:spPr bwMode="auto">
          <a:xfrm>
            <a:off x="684213" y="3352800"/>
            <a:ext cx="2295525" cy="809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20A81A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880E1B-A9A7-49F2-BFB5-144C8CCFEA8A}"/>
              </a:ext>
            </a:extLst>
          </p:cNvPr>
          <p:cNvSpPr txBox="1">
            <a:spLocks noMove="1" noResize="1"/>
          </p:cNvSpPr>
          <p:nvPr/>
        </p:nvSpPr>
        <p:spPr bwMode="auto">
          <a:xfrm>
            <a:off x="784225" y="4257675"/>
            <a:ext cx="3181350" cy="809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20A81A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5B06D-CB04-4C24-8B17-9C6EBDD2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5067300"/>
            <a:ext cx="3908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sin b = 0.7860…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24F1F-FAFC-4A29-9AAE-A862DE21DB91}"/>
              </a:ext>
            </a:extLst>
          </p:cNvPr>
          <p:cNvSpPr txBox="1">
            <a:spLocks noMove="1" noResize="1"/>
          </p:cNvSpPr>
          <p:nvPr/>
        </p:nvSpPr>
        <p:spPr bwMode="auto">
          <a:xfrm>
            <a:off x="784225" y="5597525"/>
            <a:ext cx="3908425" cy="523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20A81A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8143" name="TextBox 23">
            <a:extLst>
              <a:ext uri="{FF2B5EF4-FFF2-40B4-BE49-F238E27FC236}">
                <a16:creationId xmlns:a16="http://schemas.microsoft.com/office/drawing/2014/main" id="{9EDF4D2A-60A6-4575-BE80-103541E4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932238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8.1cm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B4501-9411-4FE9-8E90-CA6B82067262}"/>
              </a:ext>
            </a:extLst>
          </p:cNvPr>
          <p:cNvSpPr txBox="1">
            <a:spLocks noMove="1" noResize="1"/>
          </p:cNvSpPr>
          <p:nvPr/>
        </p:nvSpPr>
        <p:spPr bwMode="auto">
          <a:xfrm>
            <a:off x="784225" y="6051550"/>
            <a:ext cx="3908425" cy="523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20A81A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1387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3600400" cy="2952328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81642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6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CDFE9B9E-97B4-4432-8F96-ACFFAB266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/>
          <a:stretch/>
        </p:blipFill>
        <p:spPr bwMode="auto">
          <a:xfrm>
            <a:off x="1475953" y="1772816"/>
            <a:ext cx="6048375" cy="501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1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">
            <a:extLst>
              <a:ext uri="{FF2B5EF4-FFF2-40B4-BE49-F238E27FC236}">
                <a16:creationId xmlns:a16="http://schemas.microsoft.com/office/drawing/2014/main" id="{23B2EC82-A484-430D-B21A-2C3EF7AF9870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1398588"/>
            <a:ext cx="3178175" cy="4852987"/>
            <a:chOff x="4932035" y="1412775"/>
            <a:chExt cx="3178381" cy="4853790"/>
          </a:xfrm>
        </p:grpSpPr>
        <p:graphicFrame>
          <p:nvGraphicFramePr>
            <p:cNvPr id="52249" name="Object 5">
              <a:extLst>
                <a:ext uri="{FF2B5EF4-FFF2-40B4-BE49-F238E27FC236}">
                  <a16:creationId xmlns:a16="http://schemas.microsoft.com/office/drawing/2014/main" id="{025B25EC-BFF4-4F70-8E65-43FA69120E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2035" y="1978258"/>
            <a:ext cx="325434" cy="25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" name="Equation" r:id="rId3" imgW="228402" imgH="177646" progId="Equation.3">
                    <p:embed/>
                  </p:oleObj>
                </mc:Choice>
                <mc:Fallback>
                  <p:oleObj name="Equation" r:id="rId3" imgW="228402" imgH="177646" progId="Equation.3">
                    <p:embed/>
                    <p:pic>
                      <p:nvPicPr>
                        <p:cNvPr id="52249" name="Object 5">
                          <a:extLst>
                            <a:ext uri="{FF2B5EF4-FFF2-40B4-BE49-F238E27FC236}">
                              <a16:creationId xmlns:a16="http://schemas.microsoft.com/office/drawing/2014/main" id="{025B25EC-BFF4-4F70-8E65-43FA69120E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35" y="1978258"/>
                          <a:ext cx="325434" cy="252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2250" name="Picture 9">
              <a:extLst>
                <a:ext uri="{FF2B5EF4-FFF2-40B4-BE49-F238E27FC236}">
                  <a16:creationId xmlns:a16="http://schemas.microsoft.com/office/drawing/2014/main" id="{1D1DC075-E829-4736-B972-5A2B1DC4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479" y="1633264"/>
              <a:ext cx="2852937" cy="456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2251" name="Object 10">
              <a:extLst>
                <a:ext uri="{FF2B5EF4-FFF2-40B4-BE49-F238E27FC236}">
                  <a16:creationId xmlns:a16="http://schemas.microsoft.com/office/drawing/2014/main" id="{273F3E6E-F81A-4009-A361-FB50BDFE3E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6065" y="3859115"/>
            <a:ext cx="325434" cy="25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" name="Equation" r:id="rId6" imgW="228402" imgH="177646" progId="Equation.3">
                    <p:embed/>
                  </p:oleObj>
                </mc:Choice>
                <mc:Fallback>
                  <p:oleObj name="Equation" r:id="rId6" imgW="228402" imgH="177646" progId="Equation.3">
                    <p:embed/>
                    <p:pic>
                      <p:nvPicPr>
                        <p:cNvPr id="52251" name="Object 10">
                          <a:extLst>
                            <a:ext uri="{FF2B5EF4-FFF2-40B4-BE49-F238E27FC236}">
                              <a16:creationId xmlns:a16="http://schemas.microsoft.com/office/drawing/2014/main" id="{273F3E6E-F81A-4009-A361-FB50BDFE3E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6065" y="3859115"/>
                          <a:ext cx="325434" cy="252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2" name="Object 11">
              <a:extLst>
                <a:ext uri="{FF2B5EF4-FFF2-40B4-BE49-F238E27FC236}">
                  <a16:creationId xmlns:a16="http://schemas.microsoft.com/office/drawing/2014/main" id="{4FD92888-EA7F-475D-B963-17DC7D1835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73798" y="5153722"/>
            <a:ext cx="361946" cy="250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" name="Equation" r:id="rId8" imgW="253670" imgH="177569" progId="Equation.3">
                    <p:embed/>
                  </p:oleObj>
                </mc:Choice>
                <mc:Fallback>
                  <p:oleObj name="Equation" r:id="rId8" imgW="253670" imgH="177569" progId="Equation.3">
                    <p:embed/>
                    <p:pic>
                      <p:nvPicPr>
                        <p:cNvPr id="52252" name="Object 11">
                          <a:extLst>
                            <a:ext uri="{FF2B5EF4-FFF2-40B4-BE49-F238E27FC236}">
                              <a16:creationId xmlns:a16="http://schemas.microsoft.com/office/drawing/2014/main" id="{4FD92888-EA7F-475D-B963-17DC7D1835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3798" y="5153722"/>
                          <a:ext cx="361946" cy="250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3" name="Object 12">
              <a:extLst>
                <a:ext uri="{FF2B5EF4-FFF2-40B4-BE49-F238E27FC236}">
                  <a16:creationId xmlns:a16="http://schemas.microsoft.com/office/drawing/2014/main" id="{4AD79435-8922-4F06-BEEE-971B19D970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65844" y="6031620"/>
            <a:ext cx="215898" cy="2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" name="Equation" r:id="rId10" imgW="152268" imgH="164957" progId="Equation.3">
                    <p:embed/>
                  </p:oleObj>
                </mc:Choice>
                <mc:Fallback>
                  <p:oleObj name="Equation" r:id="rId10" imgW="152268" imgH="164957" progId="Equation.3">
                    <p:embed/>
                    <p:pic>
                      <p:nvPicPr>
                        <p:cNvPr id="52253" name="Object 12">
                          <a:extLst>
                            <a:ext uri="{FF2B5EF4-FFF2-40B4-BE49-F238E27FC236}">
                              <a16:creationId xmlns:a16="http://schemas.microsoft.com/office/drawing/2014/main" id="{4AD79435-8922-4F06-BEEE-971B19D970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5844" y="6031620"/>
                          <a:ext cx="215898" cy="23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4" name="Object 13">
              <a:extLst>
                <a:ext uri="{FF2B5EF4-FFF2-40B4-BE49-F238E27FC236}">
                  <a16:creationId xmlns:a16="http://schemas.microsoft.com/office/drawing/2014/main" id="{85D271C0-77E9-47F3-B3A6-6D3A9CBFB0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6065" y="2511719"/>
            <a:ext cx="217490" cy="2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52254" name="Object 13">
                          <a:extLst>
                            <a:ext uri="{FF2B5EF4-FFF2-40B4-BE49-F238E27FC236}">
                              <a16:creationId xmlns:a16="http://schemas.microsoft.com/office/drawing/2014/main" id="{85D271C0-77E9-47F3-B3A6-6D3A9CBFB0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6065" y="2511719"/>
                          <a:ext cx="217490" cy="23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5" name="Object 14">
              <a:extLst>
                <a:ext uri="{FF2B5EF4-FFF2-40B4-BE49-F238E27FC236}">
                  <a16:creationId xmlns:a16="http://schemas.microsoft.com/office/drawing/2014/main" id="{D63C8189-F3DB-43A1-9410-F6BE58EB25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7103" y="1412775"/>
            <a:ext cx="217490" cy="25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" name="Equation" r:id="rId14" imgW="152202" imgH="177569" progId="Equation.3">
                    <p:embed/>
                  </p:oleObj>
                </mc:Choice>
                <mc:Fallback>
                  <p:oleObj name="Equation" r:id="rId14" imgW="152202" imgH="177569" progId="Equation.3">
                    <p:embed/>
                    <p:pic>
                      <p:nvPicPr>
                        <p:cNvPr id="52255" name="Object 14">
                          <a:extLst>
                            <a:ext uri="{FF2B5EF4-FFF2-40B4-BE49-F238E27FC236}">
                              <a16:creationId xmlns:a16="http://schemas.microsoft.com/office/drawing/2014/main" id="{D63C8189-F3DB-43A1-9410-F6BE58EB25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103" y="1412775"/>
                          <a:ext cx="217490" cy="252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6" name="Object 15">
              <a:extLst>
                <a:ext uri="{FF2B5EF4-FFF2-40B4-BE49-F238E27FC236}">
                  <a16:creationId xmlns:a16="http://schemas.microsoft.com/office/drawing/2014/main" id="{A49145FC-D151-4FE8-8ACF-1F0CF712A1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73880" y="1743312"/>
            <a:ext cx="236536" cy="2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16" imgW="164885" imgH="164885" progId="Equation.3">
                    <p:embed/>
                  </p:oleObj>
                </mc:Choice>
                <mc:Fallback>
                  <p:oleObj name="Equation" r:id="rId16" imgW="164885" imgH="164885" progId="Equation.3">
                    <p:embed/>
                    <p:pic>
                      <p:nvPicPr>
                        <p:cNvPr id="52256" name="Object 15">
                          <a:extLst>
                            <a:ext uri="{FF2B5EF4-FFF2-40B4-BE49-F238E27FC236}">
                              <a16:creationId xmlns:a16="http://schemas.microsoft.com/office/drawing/2014/main" id="{A49145FC-D151-4FE8-8ACF-1F0CF712A1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3880" y="1743312"/>
                          <a:ext cx="236536" cy="23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7" name="Object 16">
              <a:extLst>
                <a:ext uri="{FF2B5EF4-FFF2-40B4-BE49-F238E27FC236}">
                  <a16:creationId xmlns:a16="http://schemas.microsoft.com/office/drawing/2014/main" id="{7998E055-104D-49A5-84C2-2F84C23B6A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81752" y="2378372"/>
            <a:ext cx="361946" cy="250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18" imgW="253670" imgH="177569" progId="Equation.3">
                    <p:embed/>
                  </p:oleObj>
                </mc:Choice>
                <mc:Fallback>
                  <p:oleObj name="Equation" r:id="rId18" imgW="253670" imgH="177569" progId="Equation.3">
                    <p:embed/>
                    <p:pic>
                      <p:nvPicPr>
                        <p:cNvPr id="52257" name="Object 16">
                          <a:extLst>
                            <a:ext uri="{FF2B5EF4-FFF2-40B4-BE49-F238E27FC236}">
                              <a16:creationId xmlns:a16="http://schemas.microsoft.com/office/drawing/2014/main" id="{7998E055-104D-49A5-84C2-2F84C23B6A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1752" y="2378372"/>
                          <a:ext cx="361946" cy="250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27" name="TextBox 11">
            <a:extLst>
              <a:ext uri="{FF2B5EF4-FFF2-40B4-BE49-F238E27FC236}">
                <a16:creationId xmlns:a16="http://schemas.microsoft.com/office/drawing/2014/main" id="{675B0093-C295-4C71-BABD-88F58281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3960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Quadrilateral ABCD is made up of two triangles ABD and BCD.</a:t>
            </a:r>
          </a:p>
          <a:p>
            <a:pPr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Use the sine rule to work out the length of x</a:t>
            </a:r>
          </a:p>
        </p:txBody>
      </p:sp>
      <p:sp>
        <p:nvSpPr>
          <p:cNvPr id="52228" name="Text Box 31">
            <a:extLst>
              <a:ext uri="{FF2B5EF4-FFF2-40B4-BE49-F238E27FC236}">
                <a16:creationId xmlns:a16="http://schemas.microsoft.com/office/drawing/2014/main" id="{B023166E-D2E3-4DF7-AFF6-2A948E7AB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1538288"/>
            <a:ext cx="10668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900"/>
              </a:spcBef>
            </a:pPr>
            <a:r>
              <a:rPr lang="en-US" altLang="en-US" sz="3200" baseline="30000">
                <a:solidFill>
                  <a:srgbClr val="000000"/>
                </a:solidFill>
              </a:rPr>
              <a:t>x</a:t>
            </a:r>
          </a:p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3F1F6567-BA65-4187-93B7-BC517EBBB741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3886200"/>
            <a:ext cx="2557462" cy="827088"/>
            <a:chOff x="642942" y="3886200"/>
            <a:chExt cx="2557458" cy="826532"/>
          </a:xfrm>
        </p:grpSpPr>
        <p:sp>
          <p:nvSpPr>
            <p:cNvPr id="52242" name="Text Box 31">
              <a:extLst>
                <a:ext uri="{FF2B5EF4-FFF2-40B4-BE49-F238E27FC236}">
                  <a16:creationId xmlns:a16="http://schemas.microsoft.com/office/drawing/2014/main" id="{451A5D4D-BF2B-48F8-BB86-9B2E49F88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886200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2243" name="Text Box 32">
              <a:extLst>
                <a:ext uri="{FF2B5EF4-FFF2-40B4-BE49-F238E27FC236}">
                  <a16:creationId xmlns:a16="http://schemas.microsoft.com/office/drawing/2014/main" id="{1E9947F8-F01D-4AFC-B3E7-F707FF642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42" y="4343400"/>
              <a:ext cx="1066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30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2244" name="Line 33">
              <a:extLst>
                <a:ext uri="{FF2B5EF4-FFF2-40B4-BE49-F238E27FC236}">
                  <a16:creationId xmlns:a16="http://schemas.microsoft.com/office/drawing/2014/main" id="{B0262149-9BC5-4098-8384-B773E3133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343400"/>
              <a:ext cx="533396" cy="0"/>
            </a:xfrm>
            <a:custGeom>
              <a:avLst/>
              <a:gdLst>
                <a:gd name="T0" fmla="*/ 266698 w 533396"/>
                <a:gd name="T1" fmla="*/ 533396 w 533396"/>
                <a:gd name="T2" fmla="*/ 266698 w 533396"/>
                <a:gd name="T3" fmla="*/ 0 w 533396"/>
                <a:gd name="T4" fmla="*/ 0 w 533396"/>
                <a:gd name="T5" fmla="*/ 533396 w 533396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33396"/>
                <a:gd name="T13" fmla="*/ 533396 w 53339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33396">
                  <a:moveTo>
                    <a:pt x="0" y="0"/>
                  </a:moveTo>
                  <a:lnTo>
                    <a:pt x="533396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Text Box 34">
              <a:extLst>
                <a:ext uri="{FF2B5EF4-FFF2-40B4-BE49-F238E27FC236}">
                  <a16:creationId xmlns:a16="http://schemas.microsoft.com/office/drawing/2014/main" id="{9A43AEBA-FC0B-4BE7-995B-AA8792109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886200"/>
              <a:ext cx="6096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2246" name="Text Box 35">
              <a:extLst>
                <a:ext uri="{FF2B5EF4-FFF2-40B4-BE49-F238E27FC236}">
                  <a16:creationId xmlns:a16="http://schemas.microsoft.com/office/drawing/2014/main" id="{5C4F1E40-38A1-40BC-87D6-0053FD872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343400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45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247" name="Line 36">
              <a:extLst>
                <a:ext uri="{FF2B5EF4-FFF2-40B4-BE49-F238E27FC236}">
                  <a16:creationId xmlns:a16="http://schemas.microsoft.com/office/drawing/2014/main" id="{861E8D36-903E-4294-A33B-A142DDB26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4" y="4343400"/>
              <a:ext cx="533396" cy="0"/>
            </a:xfrm>
            <a:custGeom>
              <a:avLst/>
              <a:gdLst>
                <a:gd name="T0" fmla="*/ 266698 w 533396"/>
                <a:gd name="T1" fmla="*/ 533396 w 533396"/>
                <a:gd name="T2" fmla="*/ 266698 w 533396"/>
                <a:gd name="T3" fmla="*/ 0 w 533396"/>
                <a:gd name="T4" fmla="*/ 0 w 533396"/>
                <a:gd name="T5" fmla="*/ 533396 w 533396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33396"/>
                <a:gd name="T13" fmla="*/ 533396 w 53339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33396">
                  <a:moveTo>
                    <a:pt x="0" y="0"/>
                  </a:moveTo>
                  <a:lnTo>
                    <a:pt x="533396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Text Box 37">
              <a:extLst>
                <a:ext uri="{FF2B5EF4-FFF2-40B4-BE49-F238E27FC236}">
                  <a16:creationId xmlns:a16="http://schemas.microsoft.com/office/drawing/2014/main" id="{159531C4-CD06-4CE2-B3CF-1D28D9181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19564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40" name="Text Box 38">
            <a:extLst>
              <a:ext uri="{FF2B5EF4-FFF2-40B4-BE49-F238E27FC236}">
                <a16:creationId xmlns:a16="http://schemas.microsoft.com/office/drawing/2014/main" id="{059234AA-923A-447D-B27D-A03E0012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Rearranging:</a:t>
            </a:r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7E1D62A7-AE0C-4A85-B694-95B005FB162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05400"/>
            <a:ext cx="2533650" cy="827088"/>
            <a:chOff x="1828800" y="5105395"/>
            <a:chExt cx="2533645" cy="826533"/>
          </a:xfrm>
        </p:grpSpPr>
        <p:sp>
          <p:nvSpPr>
            <p:cNvPr id="52235" name="Text Box 40">
              <a:extLst>
                <a:ext uri="{FF2B5EF4-FFF2-40B4-BE49-F238E27FC236}">
                  <a16:creationId xmlns:a16="http://schemas.microsoft.com/office/drawing/2014/main" id="{F500A893-DFBE-4B81-AF60-51FE76D45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276846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52236" name="Group 41">
              <a:extLst>
                <a:ext uri="{FF2B5EF4-FFF2-40B4-BE49-F238E27FC236}">
                  <a16:creationId xmlns:a16="http://schemas.microsoft.com/office/drawing/2014/main" id="{2387AC1F-2D12-48F6-9B1D-27C33979E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4668" y="5105395"/>
              <a:ext cx="1747777" cy="826533"/>
              <a:chOff x="2614668" y="5105395"/>
              <a:chExt cx="1747777" cy="826533"/>
            </a:xfrm>
          </p:grpSpPr>
          <p:sp>
            <p:nvSpPr>
              <p:cNvPr id="52238" name="Text Box 42">
                <a:extLst>
                  <a:ext uri="{FF2B5EF4-FFF2-40B4-BE49-F238E27FC236}">
                    <a16:creationId xmlns:a16="http://schemas.microsoft.com/office/drawing/2014/main" id="{296DA14A-3E67-4253-A316-157BFDE56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3250" y="5105396"/>
                <a:ext cx="10668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30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0</a:t>
                </a:r>
                <a:r>
                  <a:rPr lang="en-US" altLang="en-US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52239" name="Text Box 43">
                <a:extLst>
                  <a:ext uri="{FF2B5EF4-FFF2-40B4-BE49-F238E27FC236}">
                    <a16:creationId xmlns:a16="http://schemas.microsoft.com/office/drawing/2014/main" id="{FB6A02AD-27DD-4CDD-BB35-6CA226FC6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668" y="5105395"/>
                <a:ext cx="704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8  x</a:t>
                </a:r>
              </a:p>
            </p:txBody>
          </p:sp>
          <p:sp>
            <p:nvSpPr>
              <p:cNvPr id="52240" name="Text Box 44">
                <a:extLst>
                  <a:ext uri="{FF2B5EF4-FFF2-40B4-BE49-F238E27FC236}">
                    <a16:creationId xmlns:a16="http://schemas.microsoft.com/office/drawing/2014/main" id="{9BA00DFB-DBF9-470C-B6FB-00022B7BF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846" y="5562596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45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2241" name="Line 45">
                <a:extLst>
                  <a:ext uri="{FF2B5EF4-FFF2-40B4-BE49-F238E27FC236}">
                    <a16:creationId xmlns:a16="http://schemas.microsoft.com/office/drawing/2014/main" id="{0F4E8121-DF06-4072-9BB3-93EF223E5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0" y="5562596"/>
                <a:ext cx="1595435" cy="0"/>
              </a:xfrm>
              <a:custGeom>
                <a:avLst/>
                <a:gdLst>
                  <a:gd name="T0" fmla="*/ 797718 w 1595435"/>
                  <a:gd name="T1" fmla="*/ 1595435 w 1595435"/>
                  <a:gd name="T2" fmla="*/ 797718 w 1595435"/>
                  <a:gd name="T3" fmla="*/ 0 w 1595435"/>
                  <a:gd name="T4" fmla="*/ 0 w 1595435"/>
                  <a:gd name="T5" fmla="*/ 1595435 w 1595435"/>
                  <a:gd name="T6" fmla="*/ 17694720 60000 65536"/>
                  <a:gd name="T7" fmla="*/ 0 60000 65536"/>
                  <a:gd name="T8" fmla="*/ 5898240 60000 65536"/>
                  <a:gd name="T9" fmla="*/ 11796480 60000 65536"/>
                  <a:gd name="T10" fmla="*/ 5898240 60000 65536"/>
                  <a:gd name="T11" fmla="*/ 17694720 60000 65536"/>
                  <a:gd name="T12" fmla="*/ 0 w 1595435"/>
                  <a:gd name="T13" fmla="*/ 1595435 w 1595435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595435">
                    <a:moveTo>
                      <a:pt x="0" y="0"/>
                    </a:moveTo>
                    <a:lnTo>
                      <a:pt x="1595435" y="1"/>
                    </a:lnTo>
                  </a:path>
                </a:pathLst>
              </a:custGeom>
              <a:noFill/>
              <a:ln w="952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37" name="Text Box 46">
              <a:extLst>
                <a:ext uri="{FF2B5EF4-FFF2-40B4-BE49-F238E27FC236}">
                  <a16:creationId xmlns:a16="http://schemas.microsoft.com/office/drawing/2014/main" id="{FC91AA76-9D83-4882-8AD0-E9F7D0697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850" y="5338760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id="{C65FD2B9-EE0F-401D-9DAB-B19B99B475EA}"/>
              </a:ext>
            </a:extLst>
          </p:cNvPr>
          <p:cNvGrpSpPr>
            <a:grpSpLocks/>
          </p:cNvGrpSpPr>
          <p:nvPr/>
        </p:nvGrpSpPr>
        <p:grpSpPr bwMode="auto">
          <a:xfrm>
            <a:off x="2278063" y="6183313"/>
            <a:ext cx="2376487" cy="457200"/>
            <a:chOff x="2278420" y="6183434"/>
            <a:chExt cx="2375662" cy="457200"/>
          </a:xfrm>
        </p:grpSpPr>
        <p:sp>
          <p:nvSpPr>
            <p:cNvPr id="52233" name="Text Box 48">
              <a:extLst>
                <a:ext uri="{FF2B5EF4-FFF2-40B4-BE49-F238E27FC236}">
                  <a16:creationId xmlns:a16="http://schemas.microsoft.com/office/drawing/2014/main" id="{A045D6AF-BFCF-413E-AB24-9FC55B5AE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420" y="6183434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52234" name="Text Box 49">
              <a:extLst>
                <a:ext uri="{FF2B5EF4-FFF2-40B4-BE49-F238E27FC236}">
                  <a16:creationId xmlns:a16="http://schemas.microsoft.com/office/drawing/2014/main" id="{50805071-A10B-4CC9-958D-2BFDFA416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486" y="6183434"/>
              <a:ext cx="2133596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5.7 (1 dp)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349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">
            <a:extLst>
              <a:ext uri="{FF2B5EF4-FFF2-40B4-BE49-F238E27FC236}">
                <a16:creationId xmlns:a16="http://schemas.microsoft.com/office/drawing/2014/main" id="{C0E36CD0-8FB9-482A-A3DA-635A2C21C0CB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412875"/>
            <a:ext cx="3178175" cy="4852988"/>
            <a:chOff x="4932035" y="1412775"/>
            <a:chExt cx="3178381" cy="4853790"/>
          </a:xfrm>
        </p:grpSpPr>
        <p:graphicFrame>
          <p:nvGraphicFramePr>
            <p:cNvPr id="53259" name="Object 5">
              <a:extLst>
                <a:ext uri="{FF2B5EF4-FFF2-40B4-BE49-F238E27FC236}">
                  <a16:creationId xmlns:a16="http://schemas.microsoft.com/office/drawing/2014/main" id="{CDCA3C19-49C2-4197-82B6-91E8DD6D65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2035" y="1978258"/>
            <a:ext cx="325434" cy="25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" name="Equation" r:id="rId3" imgW="228402" imgH="177646" progId="Equation.3">
                    <p:embed/>
                  </p:oleObj>
                </mc:Choice>
                <mc:Fallback>
                  <p:oleObj name="Equation" r:id="rId3" imgW="228402" imgH="177646" progId="Equation.3">
                    <p:embed/>
                    <p:pic>
                      <p:nvPicPr>
                        <p:cNvPr id="53259" name="Object 5">
                          <a:extLst>
                            <a:ext uri="{FF2B5EF4-FFF2-40B4-BE49-F238E27FC236}">
                              <a16:creationId xmlns:a16="http://schemas.microsoft.com/office/drawing/2014/main" id="{CDCA3C19-49C2-4197-82B6-91E8DD6D65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35" y="1978258"/>
                          <a:ext cx="325434" cy="252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3260" name="Picture 9">
              <a:extLst>
                <a:ext uri="{FF2B5EF4-FFF2-40B4-BE49-F238E27FC236}">
                  <a16:creationId xmlns:a16="http://schemas.microsoft.com/office/drawing/2014/main" id="{74619771-B9D8-4669-A10D-3533A828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479" y="1633264"/>
              <a:ext cx="2852937" cy="456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3261" name="Object 10">
              <a:extLst>
                <a:ext uri="{FF2B5EF4-FFF2-40B4-BE49-F238E27FC236}">
                  <a16:creationId xmlns:a16="http://schemas.microsoft.com/office/drawing/2014/main" id="{E0FDCCED-AAE3-41FF-9508-751A63F465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6065" y="3859115"/>
            <a:ext cx="325434" cy="25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" name="Equation" r:id="rId6" imgW="228402" imgH="177646" progId="Equation.3">
                    <p:embed/>
                  </p:oleObj>
                </mc:Choice>
                <mc:Fallback>
                  <p:oleObj name="Equation" r:id="rId6" imgW="228402" imgH="177646" progId="Equation.3">
                    <p:embed/>
                    <p:pic>
                      <p:nvPicPr>
                        <p:cNvPr id="53261" name="Object 10">
                          <a:extLst>
                            <a:ext uri="{FF2B5EF4-FFF2-40B4-BE49-F238E27FC236}">
                              <a16:creationId xmlns:a16="http://schemas.microsoft.com/office/drawing/2014/main" id="{E0FDCCED-AAE3-41FF-9508-751A63F465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6065" y="3859115"/>
                          <a:ext cx="325434" cy="252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2" name="Object 11">
              <a:extLst>
                <a:ext uri="{FF2B5EF4-FFF2-40B4-BE49-F238E27FC236}">
                  <a16:creationId xmlns:a16="http://schemas.microsoft.com/office/drawing/2014/main" id="{373FED27-69F5-4786-AB42-97EC9E9B84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73798" y="5153722"/>
            <a:ext cx="361946" cy="250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" name="Equation" r:id="rId8" imgW="253670" imgH="177569" progId="Equation.3">
                    <p:embed/>
                  </p:oleObj>
                </mc:Choice>
                <mc:Fallback>
                  <p:oleObj name="Equation" r:id="rId8" imgW="253670" imgH="177569" progId="Equation.3">
                    <p:embed/>
                    <p:pic>
                      <p:nvPicPr>
                        <p:cNvPr id="53262" name="Object 11">
                          <a:extLst>
                            <a:ext uri="{FF2B5EF4-FFF2-40B4-BE49-F238E27FC236}">
                              <a16:creationId xmlns:a16="http://schemas.microsoft.com/office/drawing/2014/main" id="{373FED27-69F5-4786-AB42-97EC9E9B84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3798" y="5153722"/>
                          <a:ext cx="361946" cy="250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3" name="Object 12">
              <a:extLst>
                <a:ext uri="{FF2B5EF4-FFF2-40B4-BE49-F238E27FC236}">
                  <a16:creationId xmlns:a16="http://schemas.microsoft.com/office/drawing/2014/main" id="{74DF4ECC-650C-497A-B01D-2A05399DFD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65844" y="6031620"/>
            <a:ext cx="215898" cy="2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7" name="Equation" r:id="rId10" imgW="152268" imgH="164957" progId="Equation.3">
                    <p:embed/>
                  </p:oleObj>
                </mc:Choice>
                <mc:Fallback>
                  <p:oleObj name="Equation" r:id="rId10" imgW="152268" imgH="164957" progId="Equation.3">
                    <p:embed/>
                    <p:pic>
                      <p:nvPicPr>
                        <p:cNvPr id="53263" name="Object 12">
                          <a:extLst>
                            <a:ext uri="{FF2B5EF4-FFF2-40B4-BE49-F238E27FC236}">
                              <a16:creationId xmlns:a16="http://schemas.microsoft.com/office/drawing/2014/main" id="{74DF4ECC-650C-497A-B01D-2A05399DFD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5844" y="6031620"/>
                          <a:ext cx="215898" cy="23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4" name="Object 13">
              <a:extLst>
                <a:ext uri="{FF2B5EF4-FFF2-40B4-BE49-F238E27FC236}">
                  <a16:creationId xmlns:a16="http://schemas.microsoft.com/office/drawing/2014/main" id="{5F0D4D46-F80D-4E10-A6CB-0D94F6D0E9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6065" y="2511719"/>
            <a:ext cx="217490" cy="2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8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53264" name="Object 13">
                          <a:extLst>
                            <a:ext uri="{FF2B5EF4-FFF2-40B4-BE49-F238E27FC236}">
                              <a16:creationId xmlns:a16="http://schemas.microsoft.com/office/drawing/2014/main" id="{5F0D4D46-F80D-4E10-A6CB-0D94F6D0E9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6065" y="2511719"/>
                          <a:ext cx="217490" cy="23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5" name="Object 14">
              <a:extLst>
                <a:ext uri="{FF2B5EF4-FFF2-40B4-BE49-F238E27FC236}">
                  <a16:creationId xmlns:a16="http://schemas.microsoft.com/office/drawing/2014/main" id="{B758D5F6-19D4-497D-AC6B-D2A2339F94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7103" y="1412775"/>
            <a:ext cx="217490" cy="252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" name="Equation" r:id="rId14" imgW="152202" imgH="177569" progId="Equation.3">
                    <p:embed/>
                  </p:oleObj>
                </mc:Choice>
                <mc:Fallback>
                  <p:oleObj name="Equation" r:id="rId14" imgW="152202" imgH="177569" progId="Equation.3">
                    <p:embed/>
                    <p:pic>
                      <p:nvPicPr>
                        <p:cNvPr id="53265" name="Object 14">
                          <a:extLst>
                            <a:ext uri="{FF2B5EF4-FFF2-40B4-BE49-F238E27FC236}">
                              <a16:creationId xmlns:a16="http://schemas.microsoft.com/office/drawing/2014/main" id="{B758D5F6-19D4-497D-AC6B-D2A2339F94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103" y="1412775"/>
                          <a:ext cx="217490" cy="252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6" name="Object 15">
              <a:extLst>
                <a:ext uri="{FF2B5EF4-FFF2-40B4-BE49-F238E27FC236}">
                  <a16:creationId xmlns:a16="http://schemas.microsoft.com/office/drawing/2014/main" id="{093F9A0E-A9C8-4873-8272-794250E66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73880" y="1743312"/>
            <a:ext cx="236536" cy="234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" name="Equation" r:id="rId16" imgW="164885" imgH="164885" progId="Equation.3">
                    <p:embed/>
                  </p:oleObj>
                </mc:Choice>
                <mc:Fallback>
                  <p:oleObj name="Equation" r:id="rId16" imgW="164885" imgH="164885" progId="Equation.3">
                    <p:embed/>
                    <p:pic>
                      <p:nvPicPr>
                        <p:cNvPr id="53266" name="Object 15">
                          <a:extLst>
                            <a:ext uri="{FF2B5EF4-FFF2-40B4-BE49-F238E27FC236}">
                              <a16:creationId xmlns:a16="http://schemas.microsoft.com/office/drawing/2014/main" id="{093F9A0E-A9C8-4873-8272-794250E66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3880" y="1743312"/>
                          <a:ext cx="236536" cy="2349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7" name="Object 16">
              <a:extLst>
                <a:ext uri="{FF2B5EF4-FFF2-40B4-BE49-F238E27FC236}">
                  <a16:creationId xmlns:a16="http://schemas.microsoft.com/office/drawing/2014/main" id="{5A945813-893A-40AA-91F4-ECB5985EAC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81752" y="2378372"/>
            <a:ext cx="361946" cy="250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1" name="Equation" r:id="rId18" imgW="253670" imgH="177569" progId="Equation.3">
                    <p:embed/>
                  </p:oleObj>
                </mc:Choice>
                <mc:Fallback>
                  <p:oleObj name="Equation" r:id="rId18" imgW="253670" imgH="177569" progId="Equation.3">
                    <p:embed/>
                    <p:pic>
                      <p:nvPicPr>
                        <p:cNvPr id="53267" name="Object 16">
                          <a:extLst>
                            <a:ext uri="{FF2B5EF4-FFF2-40B4-BE49-F238E27FC236}">
                              <a16:creationId xmlns:a16="http://schemas.microsoft.com/office/drawing/2014/main" id="{5A945813-893A-40AA-91F4-ECB5985EAC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1752" y="2378372"/>
                          <a:ext cx="361946" cy="250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1" name="TextBox 11">
            <a:extLst>
              <a:ext uri="{FF2B5EF4-FFF2-40B4-BE49-F238E27FC236}">
                <a16:creationId xmlns:a16="http://schemas.microsoft.com/office/drawing/2014/main" id="{7F1E0F0F-CF80-4182-A88F-5B7C5F70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3960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endParaRPr lang="en-GB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Quadrilateral ABCD is made up of two triangles ABD and BCD.</a:t>
            </a:r>
          </a:p>
          <a:p>
            <a:pPr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Use the sine rule to work out the length of x</a:t>
            </a:r>
          </a:p>
        </p:txBody>
      </p:sp>
      <p:sp>
        <p:nvSpPr>
          <p:cNvPr id="53252" name="Text Box 33">
            <a:extLst>
              <a:ext uri="{FF2B5EF4-FFF2-40B4-BE49-F238E27FC236}">
                <a16:creationId xmlns:a16="http://schemas.microsoft.com/office/drawing/2014/main" id="{AA916585-E07F-4E18-BEFE-8A2F76EB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2105025"/>
            <a:ext cx="88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5.7m</a:t>
            </a:r>
          </a:p>
        </p:txBody>
      </p:sp>
      <p:sp>
        <p:nvSpPr>
          <p:cNvPr id="53253" name="Text Box 31">
            <a:extLst>
              <a:ext uri="{FF2B5EF4-FFF2-40B4-BE49-F238E27FC236}">
                <a16:creationId xmlns:a16="http://schemas.microsoft.com/office/drawing/2014/main" id="{10294010-F9DA-439E-BD5B-B5D975A7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1549400"/>
            <a:ext cx="106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900"/>
              </a:spcBef>
            </a:pPr>
            <a:r>
              <a:rPr lang="en-US" altLang="en-US" sz="3200" baseline="30000">
                <a:solidFill>
                  <a:srgbClr val="000000"/>
                </a:solidFill>
              </a:rPr>
              <a:t>x</a:t>
            </a:r>
          </a:p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BC0E4E66-2E8D-4B9F-AA5D-62BA984D4A3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26983" y="3900795"/>
            <a:ext cx="2871229" cy="400110"/>
          </a:xfrm>
          <a:prstGeom prst="rect">
            <a:avLst/>
          </a:prstGeom>
          <a:blipFill rotWithShape="0">
            <a:blip r:embed="rId20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D7815A0-14F5-485D-A39C-8623A5AEA7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26983" y="4413156"/>
            <a:ext cx="2871229" cy="400110"/>
          </a:xfrm>
          <a:prstGeom prst="rect">
            <a:avLst/>
          </a:prstGeom>
          <a:blipFill rotWithShape="0">
            <a:blip r:embed="rId2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C71A3E30-4FD4-4678-B857-86DA65297D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21744" y="4889290"/>
            <a:ext cx="2871229" cy="400110"/>
          </a:xfrm>
          <a:prstGeom prst="rect">
            <a:avLst/>
          </a:prstGeom>
          <a:blipFill rotWithShape="0">
            <a:blip r:embed="rId22"/>
            <a:stretch>
              <a:fillRect l="-2123" t="-7576" b="-2575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98609283-3825-47FA-913A-02A7DD11F8E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09619" y="5403992"/>
            <a:ext cx="2871229" cy="400110"/>
          </a:xfrm>
          <a:prstGeom prst="rect">
            <a:avLst/>
          </a:prstGeom>
          <a:blipFill rotWithShape="0">
            <a:blip r:embed="rId2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3196562D-B811-4788-9CAD-1DEE0AEECC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633704" y="5894376"/>
            <a:ext cx="1519809" cy="400110"/>
          </a:xfrm>
          <a:prstGeom prst="rect">
            <a:avLst/>
          </a:prstGeom>
          <a:blipFill rotWithShape="0">
            <a:blip r:embed="rId24"/>
            <a:stretch>
              <a:fillRect l="-4418" t="-9091" b="-2575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6933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>
            <a:extLst>
              <a:ext uri="{FF2B5EF4-FFF2-40B4-BE49-F238E27FC236}">
                <a16:creationId xmlns:a16="http://schemas.microsoft.com/office/drawing/2014/main" id="{C65AC065-5108-47B4-B801-68E12F147B58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492375"/>
            <a:ext cx="3784600" cy="1757363"/>
            <a:chOff x="2483766" y="2492892"/>
            <a:chExt cx="3784601" cy="1757366"/>
          </a:xfrm>
        </p:grpSpPr>
        <p:sp>
          <p:nvSpPr>
            <p:cNvPr id="54310" name="Freeform 9">
              <a:extLst>
                <a:ext uri="{FF2B5EF4-FFF2-40B4-BE49-F238E27FC236}">
                  <a16:creationId xmlns:a16="http://schemas.microsoft.com/office/drawing/2014/main" id="{3720B75F-E363-44AB-9CDD-F1CF1398F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766" y="2492892"/>
              <a:ext cx="3784601" cy="1711327"/>
            </a:xfrm>
            <a:custGeom>
              <a:avLst/>
              <a:gdLst>
                <a:gd name="T0" fmla="*/ 2147483646 w 2384"/>
                <a:gd name="T1" fmla="*/ 0 h 1078"/>
                <a:gd name="T2" fmla="*/ 2147483646 w 2384"/>
                <a:gd name="T3" fmla="*/ 2147483646 h 1078"/>
                <a:gd name="T4" fmla="*/ 2147483646 w 2384"/>
                <a:gd name="T5" fmla="*/ 2147483646 h 1078"/>
                <a:gd name="T6" fmla="*/ 0 w 2384"/>
                <a:gd name="T7" fmla="*/ 2147483646 h 1078"/>
                <a:gd name="T8" fmla="*/ 0 w 2384"/>
                <a:gd name="T9" fmla="*/ 0 h 1078"/>
                <a:gd name="T10" fmla="*/ 2147483646 w 2384"/>
                <a:gd name="T11" fmla="*/ 2147483646 h 1078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2384"/>
                <a:gd name="T19" fmla="*/ 0 h 1078"/>
                <a:gd name="T20" fmla="*/ 2384 w 2384"/>
                <a:gd name="T21" fmla="*/ 1078 h 10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4" h="1078">
                  <a:moveTo>
                    <a:pt x="0" y="0"/>
                  </a:moveTo>
                  <a:lnTo>
                    <a:pt x="2384" y="1078"/>
                  </a:lnTo>
                </a:path>
              </a:pathLst>
            </a:custGeom>
            <a:noFill/>
            <a:ln w="9528" cap="flat">
              <a:solidFill>
                <a:srgbClr val="ED7D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Text Box 11">
              <a:extLst>
                <a:ext uri="{FF2B5EF4-FFF2-40B4-BE49-F238E27FC236}">
                  <a16:creationId xmlns:a16="http://schemas.microsoft.com/office/drawing/2014/main" id="{00976385-0515-4C9E-AB53-219A527E4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6370" y="3945462"/>
              <a:ext cx="496884" cy="30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800"/>
                </a:spcBef>
              </a:pPr>
              <a:r>
                <a:rPr lang="en-GB" altLang="en-US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25</a:t>
              </a:r>
              <a:r>
                <a:rPr lang="en-GB" altLang="en-US" sz="1400" baseline="30000">
                  <a:solidFill>
                    <a:srgbClr val="000000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 sz="1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F254FD6D-9CEF-4630-BC00-FB00E4FBE466}"/>
              </a:ext>
            </a:extLst>
          </p:cNvPr>
          <p:cNvGrpSpPr>
            <a:grpSpLocks/>
          </p:cNvGrpSpPr>
          <p:nvPr/>
        </p:nvGrpSpPr>
        <p:grpSpPr bwMode="auto">
          <a:xfrm>
            <a:off x="4986338" y="4241800"/>
            <a:ext cx="1295400" cy="304800"/>
            <a:chOff x="4985665" y="4242322"/>
            <a:chExt cx="1295403" cy="304796"/>
          </a:xfrm>
        </p:grpSpPr>
        <p:sp>
          <p:nvSpPr>
            <p:cNvPr id="54307" name="Text Box 17">
              <a:extLst>
                <a:ext uri="{FF2B5EF4-FFF2-40B4-BE49-F238E27FC236}">
                  <a16:creationId xmlns:a16="http://schemas.microsoft.com/office/drawing/2014/main" id="{6A548A5D-A9F5-453C-B1EB-8FE44FEF9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9518" y="4242322"/>
              <a:ext cx="660397" cy="30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800"/>
                </a:spcBef>
              </a:pPr>
              <a:r>
                <a:rPr lang="en-GB" altLang="en-US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15 m</a:t>
              </a:r>
            </a:p>
          </p:txBody>
        </p:sp>
        <p:sp>
          <p:nvSpPr>
            <p:cNvPr id="54308" name="Line 18">
              <a:extLst>
                <a:ext uri="{FF2B5EF4-FFF2-40B4-BE49-F238E27FC236}">
                  <a16:creationId xmlns:a16="http://schemas.microsoft.com/office/drawing/2014/main" id="{6947933F-D045-45FB-BAED-95EDBBE15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67" y="4388370"/>
              <a:ext cx="469901" cy="0"/>
            </a:xfrm>
            <a:custGeom>
              <a:avLst/>
              <a:gdLst>
                <a:gd name="T0" fmla="*/ 234951 w 469901"/>
                <a:gd name="T1" fmla="*/ 469901 w 469901"/>
                <a:gd name="T2" fmla="*/ 234951 w 469901"/>
                <a:gd name="T3" fmla="*/ 0 w 469901"/>
                <a:gd name="T4" fmla="*/ 0 w 469901"/>
                <a:gd name="T5" fmla="*/ 469901 w 46990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469901"/>
                <a:gd name="T13" fmla="*/ 469901 w 46990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69901">
                  <a:moveTo>
                    <a:pt x="0" y="0"/>
                  </a:moveTo>
                  <a:lnTo>
                    <a:pt x="469901" y="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Line 19">
              <a:extLst>
                <a:ext uri="{FF2B5EF4-FFF2-40B4-BE49-F238E27FC236}">
                  <a16:creationId xmlns:a16="http://schemas.microsoft.com/office/drawing/2014/main" id="{38C1F450-2707-4ED3-B927-2B495EFE01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85665" y="4407417"/>
              <a:ext cx="425452" cy="0"/>
            </a:xfrm>
            <a:custGeom>
              <a:avLst/>
              <a:gdLst>
                <a:gd name="T0" fmla="*/ 212726 w 425452"/>
                <a:gd name="T1" fmla="*/ 425452 w 425452"/>
                <a:gd name="T2" fmla="*/ 212726 w 425452"/>
                <a:gd name="T3" fmla="*/ 0 w 425452"/>
                <a:gd name="T4" fmla="*/ 0 w 425452"/>
                <a:gd name="T5" fmla="*/ 425452 w 425452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425452"/>
                <a:gd name="T13" fmla="*/ 425452 w 425452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25452">
                  <a:moveTo>
                    <a:pt x="0" y="0"/>
                  </a:moveTo>
                  <a:lnTo>
                    <a:pt x="425452" y="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9F5D9B94-E56E-4D29-AB51-ECC8BD8B7082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455863"/>
            <a:ext cx="7605712" cy="2036762"/>
            <a:chOff x="769266" y="2456380"/>
            <a:chExt cx="7605714" cy="2036761"/>
          </a:xfrm>
        </p:grpSpPr>
        <p:graphicFrame>
          <p:nvGraphicFramePr>
            <p:cNvPr id="54299" name="Object 2">
              <a:extLst>
                <a:ext uri="{FF2B5EF4-FFF2-40B4-BE49-F238E27FC236}">
                  <a16:creationId xmlns:a16="http://schemas.microsoft.com/office/drawing/2014/main" id="{83ADA425-83A2-4999-9001-B4AC88368E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2647" y="2456380"/>
            <a:ext cx="1585917" cy="1754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5" r:id="rId3" imgW="876476" imgH="952324" progId="">
                    <p:embed/>
                  </p:oleObj>
                </mc:Choice>
                <mc:Fallback>
                  <p:oleObj r:id="rId3" imgW="876476" imgH="952324" progId="">
                    <p:embed/>
                    <p:pic>
                      <p:nvPicPr>
                        <p:cNvPr id="54299" name="Object 2">
                          <a:extLst>
                            <a:ext uri="{FF2B5EF4-FFF2-40B4-BE49-F238E27FC236}">
                              <a16:creationId xmlns:a16="http://schemas.microsoft.com/office/drawing/2014/main" id="{83ADA425-83A2-4999-9001-B4AC88368E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2647" y="2456380"/>
                          <a:ext cx="1585917" cy="1754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300" name="Group 23">
              <a:extLst>
                <a:ext uri="{FF2B5EF4-FFF2-40B4-BE49-F238E27FC236}">
                  <a16:creationId xmlns:a16="http://schemas.microsoft.com/office/drawing/2014/main" id="{2083CBAC-1E0A-49BE-A23E-3BEDB1078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266" y="3904186"/>
              <a:ext cx="7605714" cy="588955"/>
              <a:chOff x="769266" y="3904186"/>
              <a:chExt cx="7605714" cy="588955"/>
            </a:xfrm>
          </p:grpSpPr>
          <p:graphicFrame>
            <p:nvGraphicFramePr>
              <p:cNvPr id="54301" name="Object 3">
                <a:extLst>
                  <a:ext uri="{FF2B5EF4-FFF2-40B4-BE49-F238E27FC236}">
                    <a16:creationId xmlns:a16="http://schemas.microsoft.com/office/drawing/2014/main" id="{4594E8BF-E8DB-4224-95E7-A7BD796EA2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252493" y="3904186"/>
              <a:ext cx="123828" cy="300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6" r:id="rId5" imgW="132522" imgH="324678" progId="">
                      <p:embed/>
                    </p:oleObj>
                  </mc:Choice>
                  <mc:Fallback>
                    <p:oleObj r:id="rId5" imgW="132522" imgH="324678" progId="">
                      <p:embed/>
                      <p:pic>
                        <p:nvPicPr>
                          <p:cNvPr id="54301" name="Object 3">
                            <a:extLst>
                              <a:ext uri="{FF2B5EF4-FFF2-40B4-BE49-F238E27FC236}">
                                <a16:creationId xmlns:a16="http://schemas.microsoft.com/office/drawing/2014/main" id="{4594E8BF-E8DB-4224-95E7-A7BD796EA2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52493" y="3904186"/>
                            <a:ext cx="123828" cy="3000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02" name="Object 13">
                <a:extLst>
                  <a:ext uri="{FF2B5EF4-FFF2-40B4-BE49-F238E27FC236}">
                    <a16:creationId xmlns:a16="http://schemas.microsoft.com/office/drawing/2014/main" id="{014C22C1-B9C8-4D5D-8283-66DCEABEA81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57090" y="3904186"/>
              <a:ext cx="123828" cy="300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7" r:id="rId7" imgW="132522" imgH="324678" progId="">
                      <p:embed/>
                    </p:oleObj>
                  </mc:Choice>
                  <mc:Fallback>
                    <p:oleObj r:id="rId7" imgW="132522" imgH="324678" progId="">
                      <p:embed/>
                      <p:pic>
                        <p:nvPicPr>
                          <p:cNvPr id="54302" name="Object 13">
                            <a:extLst>
                              <a:ext uri="{FF2B5EF4-FFF2-40B4-BE49-F238E27FC236}">
                                <a16:creationId xmlns:a16="http://schemas.microsoft.com/office/drawing/2014/main" id="{014C22C1-B9C8-4D5D-8283-66DCEABEA81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7090" y="3904186"/>
                            <a:ext cx="123828" cy="3000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4303" name="Group 22">
                <a:extLst>
                  <a:ext uri="{FF2B5EF4-FFF2-40B4-BE49-F238E27FC236}">
                    <a16:creationId xmlns:a16="http://schemas.microsoft.com/office/drawing/2014/main" id="{41DBB93C-3535-44C6-8C72-05859EFBB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9266" y="4150242"/>
                <a:ext cx="7605714" cy="342899"/>
                <a:chOff x="769266" y="4150242"/>
                <a:chExt cx="7605714" cy="342899"/>
              </a:xfrm>
            </p:grpSpPr>
            <p:sp>
              <p:nvSpPr>
                <p:cNvPr id="54304" name="Line 8">
                  <a:extLst>
                    <a:ext uri="{FF2B5EF4-FFF2-40B4-BE49-F238E27FC236}">
                      <a16:creationId xmlns:a16="http://schemas.microsoft.com/office/drawing/2014/main" id="{C3803E18-BE15-4259-BFE7-0E581A9A8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266" y="4196282"/>
                  <a:ext cx="7605714" cy="0"/>
                </a:xfrm>
                <a:custGeom>
                  <a:avLst/>
                  <a:gdLst>
                    <a:gd name="T0" fmla="*/ 3802857 w 7605714"/>
                    <a:gd name="T1" fmla="*/ 7605714 w 7605714"/>
                    <a:gd name="T2" fmla="*/ 3802857 w 7605714"/>
                    <a:gd name="T3" fmla="*/ 0 w 7605714"/>
                    <a:gd name="T4" fmla="*/ 0 w 7605714"/>
                    <a:gd name="T5" fmla="*/ 7605714 w 7605714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w 7605714"/>
                    <a:gd name="T13" fmla="*/ 7605714 w 7605714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7605714">
                      <a:moveTo>
                        <a:pt x="0" y="0"/>
                      </a:moveTo>
                      <a:lnTo>
                        <a:pt x="7605714" y="1"/>
                      </a:lnTo>
                    </a:path>
                  </a:pathLst>
                </a:custGeom>
                <a:noFill/>
                <a:ln w="952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05" name="Text Box 14">
                  <a:extLst>
                    <a:ext uri="{FF2B5EF4-FFF2-40B4-BE49-F238E27FC236}">
                      <a16:creationId xmlns:a16="http://schemas.microsoft.com/office/drawing/2014/main" id="{3CC2619C-E566-4B17-816C-746839D577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044" y="4150242"/>
                  <a:ext cx="374647" cy="304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hangingPunct="1">
                    <a:spcBef>
                      <a:spcPts val="800"/>
                    </a:spcBef>
                  </a:pPr>
                  <a:r>
                    <a:rPr lang="en-GB" altLang="en-US" sz="1400">
                      <a:solidFill>
                        <a:srgbClr val="ED7D31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  <p:sp>
              <p:nvSpPr>
                <p:cNvPr id="54306" name="Text Box 15">
                  <a:extLst>
                    <a:ext uri="{FF2B5EF4-FFF2-40B4-BE49-F238E27FC236}">
                      <a16:creationId xmlns:a16="http://schemas.microsoft.com/office/drawing/2014/main" id="{9481EB72-5382-40C3-A60B-14C3606516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5789" y="4188345"/>
                  <a:ext cx="374647" cy="304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hangingPunct="1">
                    <a:spcBef>
                      <a:spcPts val="800"/>
                    </a:spcBef>
                  </a:pPr>
                  <a:r>
                    <a:rPr lang="en-GB" altLang="en-US" sz="1400">
                      <a:solidFill>
                        <a:srgbClr val="ED7D31"/>
                      </a:solidFill>
                      <a:latin typeface="Comic Sans MS" panose="030F0702030302020204" pitchFamily="66" charset="0"/>
                    </a:rPr>
                    <a:t>D</a:t>
                  </a:r>
                </a:p>
              </p:txBody>
            </p:sp>
          </p:grpSp>
        </p:grpSp>
      </p:grpSp>
      <p:grpSp>
        <p:nvGrpSpPr>
          <p:cNvPr id="18" name="Group 38">
            <a:extLst>
              <a:ext uri="{FF2B5EF4-FFF2-40B4-BE49-F238E27FC236}">
                <a16:creationId xmlns:a16="http://schemas.microsoft.com/office/drawing/2014/main" id="{E21A888C-66F1-4415-9A39-591DC0A4F57B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2220913"/>
            <a:ext cx="498475" cy="2316162"/>
            <a:chOff x="2307552" y="2221434"/>
            <a:chExt cx="498485" cy="2316156"/>
          </a:xfrm>
        </p:grpSpPr>
        <p:sp>
          <p:nvSpPr>
            <p:cNvPr id="54295" name="Text Box 31">
              <a:extLst>
                <a:ext uri="{FF2B5EF4-FFF2-40B4-BE49-F238E27FC236}">
                  <a16:creationId xmlns:a16="http://schemas.microsoft.com/office/drawing/2014/main" id="{F55D2F2C-DA73-4094-9E5C-BF6EFF41B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552" y="2221434"/>
              <a:ext cx="406395" cy="30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800"/>
                </a:spcBef>
              </a:pPr>
              <a:r>
                <a:rPr lang="en-GB" altLang="en-US" sz="1400">
                  <a:solidFill>
                    <a:srgbClr val="ED7D31"/>
                  </a:solidFill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54296" name="Text Box 32">
              <a:extLst>
                <a:ext uri="{FF2B5EF4-FFF2-40B4-BE49-F238E27FC236}">
                  <a16:creationId xmlns:a16="http://schemas.microsoft.com/office/drawing/2014/main" id="{FAF33401-C837-45D3-95AC-C23B9D556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073" y="4232794"/>
              <a:ext cx="406395" cy="30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800"/>
                </a:spcBef>
              </a:pPr>
              <a:r>
                <a:rPr lang="en-GB" altLang="en-US" sz="1400">
                  <a:solidFill>
                    <a:srgbClr val="ED7D3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54297" name="Rectangle 36">
              <a:extLst>
                <a:ext uri="{FF2B5EF4-FFF2-40B4-BE49-F238E27FC236}">
                  <a16:creationId xmlns:a16="http://schemas.microsoft.com/office/drawing/2014/main" id="{01BAFD75-E257-49D0-9C73-C648FC53F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84" y="4008958"/>
              <a:ext cx="209553" cy="190496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298" name="Line 37">
              <a:extLst>
                <a:ext uri="{FF2B5EF4-FFF2-40B4-BE49-F238E27FC236}">
                  <a16:creationId xmlns:a16="http://schemas.microsoft.com/office/drawing/2014/main" id="{6EE6318E-AAFF-4556-9AC5-E1AE7607B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373" y="2483373"/>
              <a:ext cx="0" cy="1720845"/>
            </a:xfrm>
            <a:custGeom>
              <a:avLst/>
              <a:gdLst>
                <a:gd name="T0" fmla="*/ 0 h 1720845"/>
                <a:gd name="T1" fmla="*/ 860423 h 1720845"/>
                <a:gd name="T2" fmla="*/ 1720845 h 1720845"/>
                <a:gd name="T3" fmla="*/ 860423 h 1720845"/>
                <a:gd name="T4" fmla="*/ 0 h 1720845"/>
                <a:gd name="T5" fmla="*/ 1720845 h 1720845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1720845"/>
                <a:gd name="T13" fmla="*/ 1720845 h 1720845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720845">
                  <a:moveTo>
                    <a:pt x="0" y="0"/>
                  </a:moveTo>
                  <a:lnTo>
                    <a:pt x="1" y="1720845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39">
            <a:extLst>
              <a:ext uri="{FF2B5EF4-FFF2-40B4-BE49-F238E27FC236}">
                <a16:creationId xmlns:a16="http://schemas.microsoft.com/office/drawing/2014/main" id="{3EBF9AAA-2DA9-44BE-BDDF-E4B6AA45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610100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Angle TDA =</a:t>
            </a:r>
          </a:p>
        </p:txBody>
      </p:sp>
      <p:grpSp>
        <p:nvGrpSpPr>
          <p:cNvPr id="24" name="Group 43">
            <a:extLst>
              <a:ext uri="{FF2B5EF4-FFF2-40B4-BE49-F238E27FC236}">
                <a16:creationId xmlns:a16="http://schemas.microsoft.com/office/drawing/2014/main" id="{2203293D-F534-4842-8DF0-FB15E6F0A075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3887788"/>
            <a:ext cx="790575" cy="352425"/>
            <a:chOff x="4609435" y="3888312"/>
            <a:chExt cx="790572" cy="352418"/>
          </a:xfrm>
        </p:grpSpPr>
        <p:sp>
          <p:nvSpPr>
            <p:cNvPr id="54293" name="Freeform 42" descr="Parchment">
              <a:extLst>
                <a:ext uri="{FF2B5EF4-FFF2-40B4-BE49-F238E27FC236}">
                  <a16:creationId xmlns:a16="http://schemas.microsoft.com/office/drawing/2014/main" id="{D452DD94-6AC9-4F1A-8F21-954E864C2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35" y="3888312"/>
              <a:ext cx="538160" cy="295278"/>
            </a:xfrm>
            <a:custGeom>
              <a:avLst/>
              <a:gdLst>
                <a:gd name="T0" fmla="*/ 2147483646 w 339"/>
                <a:gd name="T1" fmla="*/ 0 h 186"/>
                <a:gd name="T2" fmla="*/ 2147483646 w 339"/>
                <a:gd name="T3" fmla="*/ 2147483646 h 186"/>
                <a:gd name="T4" fmla="*/ 2147483646 w 339"/>
                <a:gd name="T5" fmla="*/ 2147483646 h 186"/>
                <a:gd name="T6" fmla="*/ 0 w 339"/>
                <a:gd name="T7" fmla="*/ 2147483646 h 186"/>
                <a:gd name="T8" fmla="*/ 0 w 339"/>
                <a:gd name="T9" fmla="*/ 2147483646 h 186"/>
                <a:gd name="T10" fmla="*/ 2147483646 w 339"/>
                <a:gd name="T11" fmla="*/ 2147483646 h 186"/>
                <a:gd name="T12" fmla="*/ 2147483646 w 339"/>
                <a:gd name="T13" fmla="*/ 2147483646 h 186"/>
                <a:gd name="T14" fmla="*/ 2147483646 w 339"/>
                <a:gd name="T15" fmla="*/ 0 h 186"/>
                <a:gd name="T16" fmla="*/ 0 w 339"/>
                <a:gd name="T17" fmla="*/ 2147483646 h 18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9"/>
                <a:gd name="T28" fmla="*/ 0 h 186"/>
                <a:gd name="T29" fmla="*/ 339 w 339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9" h="186">
                  <a:moveTo>
                    <a:pt x="0" y="3"/>
                  </a:moveTo>
                  <a:lnTo>
                    <a:pt x="234" y="186"/>
                  </a:lnTo>
                  <a:lnTo>
                    <a:pt x="339" y="186"/>
                  </a:lnTo>
                  <a:lnTo>
                    <a:pt x="309" y="0"/>
                  </a:lnTo>
                  <a:lnTo>
                    <a:pt x="0" y="3"/>
                  </a:ln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Text Box 40" descr="Parchment">
              <a:extLst>
                <a:ext uri="{FF2B5EF4-FFF2-40B4-BE49-F238E27FC236}">
                  <a16:creationId xmlns:a16="http://schemas.microsoft.com/office/drawing/2014/main" id="{BEB51172-C50E-4BE9-8636-1087B2056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743" y="3935934"/>
              <a:ext cx="576264" cy="30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800"/>
                </a:spcBef>
              </a:pPr>
              <a:r>
                <a:rPr lang="en-GB" altLang="en-US" sz="1400">
                  <a:solidFill>
                    <a:srgbClr val="FF0000"/>
                  </a:solidFill>
                  <a:latin typeface="Comic Sans MS" panose="030F0702030302020204" pitchFamily="66" charset="0"/>
                </a:rPr>
                <a:t>145</a:t>
              </a:r>
              <a:r>
                <a:rPr lang="en-GB" altLang="en-US" sz="1400" baseline="30000">
                  <a:solidFill>
                    <a:srgbClr val="FF0000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 sz="14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Text Box 44">
            <a:extLst>
              <a:ext uri="{FF2B5EF4-FFF2-40B4-BE49-F238E27FC236}">
                <a16:creationId xmlns:a16="http://schemas.microsoft.com/office/drawing/2014/main" id="{0A6F45DF-F39D-445C-8AEA-6A739A0E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991100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Angle DTA =</a:t>
            </a:r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F6D9542D-8F7B-4A6F-B2A4-41252BD19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290195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8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GB" altLang="en-US" sz="14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altLang="en-US" sz="1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9" name="Object 47">
            <a:extLst>
              <a:ext uri="{FF2B5EF4-FFF2-40B4-BE49-F238E27FC236}">
                <a16:creationId xmlns:a16="http://schemas.microsoft.com/office/drawing/2014/main" id="{983CD122-E880-4ABA-8BA8-F2D9863037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3" y="5424488"/>
          <a:ext cx="16129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r:id="rId9" imgW="1155199" imgH="406224" progId="">
                  <p:embed/>
                </p:oleObj>
              </mc:Choice>
              <mc:Fallback>
                <p:oleObj r:id="rId9" imgW="1155199" imgH="406224" progId="">
                  <p:embed/>
                  <p:pic>
                    <p:nvPicPr>
                      <p:cNvPr id="29" name="Object 47">
                        <a:extLst>
                          <a:ext uri="{FF2B5EF4-FFF2-40B4-BE49-F238E27FC236}">
                            <a16:creationId xmlns:a16="http://schemas.microsoft.com/office/drawing/2014/main" id="{983CD122-E880-4ABA-8BA8-F2D986303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5424488"/>
                        <a:ext cx="16129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8">
            <a:extLst>
              <a:ext uri="{FF2B5EF4-FFF2-40B4-BE49-F238E27FC236}">
                <a16:creationId xmlns:a16="http://schemas.microsoft.com/office/drawing/2014/main" id="{3F2639EC-3F1B-46E8-9251-3B20DD5A8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3" y="6045200"/>
          <a:ext cx="23749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r:id="rId11" imgW="1701800" imgH="419100" progId="">
                  <p:embed/>
                </p:oleObj>
              </mc:Choice>
              <mc:Fallback>
                <p:oleObj r:id="rId11" imgW="1701800" imgH="419100" progId="">
                  <p:embed/>
                  <p:pic>
                    <p:nvPicPr>
                      <p:cNvPr id="30" name="Object 48">
                        <a:extLst>
                          <a:ext uri="{FF2B5EF4-FFF2-40B4-BE49-F238E27FC236}">
                            <a16:creationId xmlns:a16="http://schemas.microsoft.com/office/drawing/2014/main" id="{3F2639EC-3F1B-46E8-9251-3B20DD5A8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6045200"/>
                        <a:ext cx="23749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54">
            <a:extLst>
              <a:ext uri="{FF2B5EF4-FFF2-40B4-BE49-F238E27FC236}">
                <a16:creationId xmlns:a16="http://schemas.microsoft.com/office/drawing/2014/main" id="{35E45362-46EA-4E17-B8D8-0E462A868C27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2479675"/>
            <a:ext cx="2514600" cy="1762125"/>
            <a:chOff x="2471065" y="2480200"/>
            <a:chExt cx="2514600" cy="1762121"/>
          </a:xfrm>
        </p:grpSpPr>
        <p:sp>
          <p:nvSpPr>
            <p:cNvPr id="54291" name="Freeform 10">
              <a:extLst>
                <a:ext uri="{FF2B5EF4-FFF2-40B4-BE49-F238E27FC236}">
                  <a16:creationId xmlns:a16="http://schemas.microsoft.com/office/drawing/2014/main" id="{BE3BE111-AFC8-45CC-9AFE-62CD0606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065" y="2480200"/>
              <a:ext cx="2514600" cy="1724028"/>
            </a:xfrm>
            <a:custGeom>
              <a:avLst/>
              <a:gdLst>
                <a:gd name="T0" fmla="*/ 2147483646 w 1584"/>
                <a:gd name="T1" fmla="*/ 0 h 1086"/>
                <a:gd name="T2" fmla="*/ 2147483646 w 1584"/>
                <a:gd name="T3" fmla="*/ 2147483646 h 1086"/>
                <a:gd name="T4" fmla="*/ 2147483646 w 1584"/>
                <a:gd name="T5" fmla="*/ 2147483646 h 1086"/>
                <a:gd name="T6" fmla="*/ 0 w 1584"/>
                <a:gd name="T7" fmla="*/ 2147483646 h 1086"/>
                <a:gd name="T8" fmla="*/ 0 w 1584"/>
                <a:gd name="T9" fmla="*/ 0 h 1086"/>
                <a:gd name="T10" fmla="*/ 2147483646 w 1584"/>
                <a:gd name="T11" fmla="*/ 2147483646 h 1086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1584"/>
                <a:gd name="T19" fmla="*/ 0 h 1086"/>
                <a:gd name="T20" fmla="*/ 1584 w 1584"/>
                <a:gd name="T21" fmla="*/ 1086 h 10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" h="1086">
                  <a:moveTo>
                    <a:pt x="0" y="0"/>
                  </a:moveTo>
                  <a:lnTo>
                    <a:pt x="1584" y="1086"/>
                  </a:lnTo>
                </a:path>
              </a:pathLst>
            </a:custGeom>
            <a:noFill/>
            <a:ln w="12701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Text Box 12">
              <a:extLst>
                <a:ext uri="{FF2B5EF4-FFF2-40B4-BE49-F238E27FC236}">
                  <a16:creationId xmlns:a16="http://schemas.microsoft.com/office/drawing/2014/main" id="{81B28FDD-43E9-4A06-B521-A2FEC338D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0669" y="3937525"/>
              <a:ext cx="501648" cy="30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800"/>
                </a:spcBef>
              </a:pPr>
              <a:r>
                <a:rPr lang="en-GB" altLang="en-US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35</a:t>
              </a:r>
              <a:r>
                <a:rPr lang="en-GB" altLang="en-US" sz="1400" baseline="30000">
                  <a:solidFill>
                    <a:srgbClr val="000000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 sz="1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" name="Text Box 49">
            <a:extLst>
              <a:ext uri="{FF2B5EF4-FFF2-40B4-BE49-F238E27FC236}">
                <a16:creationId xmlns:a16="http://schemas.microsoft.com/office/drawing/2014/main" id="{61660DAF-0DC7-4EC3-B8E7-04BC9632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33210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8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36.5</a:t>
            </a:r>
          </a:p>
        </p:txBody>
      </p:sp>
      <p:graphicFrame>
        <p:nvGraphicFramePr>
          <p:cNvPr id="35" name="Object 50">
            <a:extLst>
              <a:ext uri="{FF2B5EF4-FFF2-40B4-BE49-F238E27FC236}">
                <a16:creationId xmlns:a16="http://schemas.microsoft.com/office/drawing/2014/main" id="{F489D773-AD68-4099-B32A-D0D3E5339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9350" y="4891088"/>
          <a:ext cx="13827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r:id="rId13" imgW="990170" imgH="406224" progId="">
                  <p:embed/>
                </p:oleObj>
              </mc:Choice>
              <mc:Fallback>
                <p:oleObj r:id="rId13" imgW="990170" imgH="406224" progId="">
                  <p:embed/>
                  <p:pic>
                    <p:nvPicPr>
                      <p:cNvPr id="35" name="Object 50">
                        <a:extLst>
                          <a:ext uri="{FF2B5EF4-FFF2-40B4-BE49-F238E27FC236}">
                            <a16:creationId xmlns:a16="http://schemas.microsoft.com/office/drawing/2014/main" id="{F489D773-AD68-4099-B32A-D0D3E5339A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4891088"/>
                        <a:ext cx="13827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1">
            <a:extLst>
              <a:ext uri="{FF2B5EF4-FFF2-40B4-BE49-F238E27FC236}">
                <a16:creationId xmlns:a16="http://schemas.microsoft.com/office/drawing/2014/main" id="{74C579C0-9507-455C-A3DF-16822451A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8225" y="5641975"/>
          <a:ext cx="27844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r:id="rId15" imgW="1993900" imgH="203200" progId="">
                  <p:embed/>
                </p:oleObj>
              </mc:Choice>
              <mc:Fallback>
                <p:oleObj r:id="rId15" imgW="1993900" imgH="203200" progId="">
                  <p:embed/>
                  <p:pic>
                    <p:nvPicPr>
                      <p:cNvPr id="36" name="Object 51">
                        <a:extLst>
                          <a:ext uri="{FF2B5EF4-FFF2-40B4-BE49-F238E27FC236}">
                            <a16:creationId xmlns:a16="http://schemas.microsoft.com/office/drawing/2014/main" id="{74C579C0-9507-455C-A3DF-16822451A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641975"/>
                        <a:ext cx="27844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55">
            <a:extLst>
              <a:ext uri="{FF2B5EF4-FFF2-40B4-BE49-F238E27FC236}">
                <a16:creationId xmlns:a16="http://schemas.microsoft.com/office/drawing/2014/main" id="{5B03802B-898E-4191-9C90-525310AE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4624388"/>
            <a:ext cx="1798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180 – 35 = 145</a:t>
            </a:r>
            <a:r>
              <a:rPr lang="en-GB" altLang="en-US" baseline="3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AD128C27-DC11-4635-930D-BFB201D7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4992688"/>
            <a:ext cx="176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180 – 170 = 10</a:t>
            </a:r>
            <a:r>
              <a:rPr lang="en-GB" altLang="en-US" baseline="3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4290" name="Rectangle 1">
            <a:extLst>
              <a:ext uri="{FF2B5EF4-FFF2-40B4-BE49-F238E27FC236}">
                <a16:creationId xmlns:a16="http://schemas.microsoft.com/office/drawing/2014/main" id="{3BC131AA-CE5F-47F5-B5BF-283FBD9D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3950"/>
            <a:ext cx="7916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spcBef>
                <a:spcPts val="1200"/>
              </a:spcBef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The angle of elevation of the top of a building measured from point A is 25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. At point D which is 15m closer to the building, the angle of elevation is 35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 Calculate the height of the building.</a:t>
            </a:r>
          </a:p>
        </p:txBody>
      </p:sp>
    </p:spTree>
    <p:extLst>
      <p:ext uri="{BB962C8B-B14F-4D97-AF65-F5344CB8AC3E}">
        <p14:creationId xmlns:p14="http://schemas.microsoft.com/office/powerpoint/2010/main" val="1959824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4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226C-DEAE-44BB-8FEE-00292E46C2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582" y="1027113"/>
            <a:ext cx="8229600" cy="9223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Pythagoras, Sin, Cos or Tan?</a:t>
            </a:r>
          </a:p>
        </p:txBody>
      </p:sp>
      <p:pic>
        <p:nvPicPr>
          <p:cNvPr id="43011" name="Picture 2" descr="http://www.cimt.plymouth.ac.uk/projects/mepres/book8/bk8i3/s4q4.gif">
            <a:extLst>
              <a:ext uri="{FF2B5EF4-FFF2-40B4-BE49-F238E27FC236}">
                <a16:creationId xmlns:a16="http://schemas.microsoft.com/office/drawing/2014/main" id="{E8E62F91-9063-403B-A468-23659A86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7" y="1560513"/>
            <a:ext cx="2160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ttp://www.cimt.plymouth.ac.uk/projects/mepres/book9/bk9i15/s1e2.png">
            <a:extLst>
              <a:ext uri="{FF2B5EF4-FFF2-40B4-BE49-F238E27FC236}">
                <a16:creationId xmlns:a16="http://schemas.microsoft.com/office/drawing/2014/main" id="{03893EE0-72DC-488E-9E8F-FF8A2E5C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07" y="4584700"/>
            <a:ext cx="3086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http://www.cimt.plymouth.ac.uk/projects/mepres/step-up/sect4/cheg2.gif">
            <a:extLst>
              <a:ext uri="{FF2B5EF4-FFF2-40B4-BE49-F238E27FC236}">
                <a16:creationId xmlns:a16="http://schemas.microsoft.com/office/drawing/2014/main" id="{83509237-5FD0-4082-A752-A604BE6D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07" y="1704975"/>
            <a:ext cx="27400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http://www.cimt.plymouth.ac.uk/projects/mepres/book9/bk9i15/s4e1.png">
            <a:extLst>
              <a:ext uri="{FF2B5EF4-FFF2-40B4-BE49-F238E27FC236}">
                <a16:creationId xmlns:a16="http://schemas.microsoft.com/office/drawing/2014/main" id="{C288F798-AD32-4147-8A3B-4316D543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4" y="4175125"/>
            <a:ext cx="2305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E46D55DD-A8DE-411D-96D6-D2A788F9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57" y="2136775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4B692238-F68A-4C3F-BF65-226E1E7B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369" y="465931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3017" name="Picture 10" descr="http://www.cimt.plymouth.ac.uk/projects/mepres/book9/bk9i15/s3e2.png">
            <a:extLst>
              <a:ext uri="{FF2B5EF4-FFF2-40B4-BE49-F238E27FC236}">
                <a16:creationId xmlns:a16="http://schemas.microsoft.com/office/drawing/2014/main" id="{6FB16520-5D72-49CC-897D-2786DF34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94" y="1704975"/>
            <a:ext cx="2454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2" descr="http://www.cimt.plymouth.ac.uk/projects/mepres/step-up/sect4/cheg1.gif">
            <a:extLst>
              <a:ext uri="{FF2B5EF4-FFF2-40B4-BE49-F238E27FC236}">
                <a16:creationId xmlns:a16="http://schemas.microsoft.com/office/drawing/2014/main" id="{8FC4ABCF-FBD4-4C79-843D-E56FD54B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94" y="4729163"/>
            <a:ext cx="2525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57FEC8-FF46-4E81-85E4-28D9B26C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3721100"/>
            <a:ext cx="1871663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Pythagoras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F8D0B-31E8-412A-B63F-01054A5F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944" y="3721100"/>
            <a:ext cx="2376488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Sin – Missing 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D1491-88A3-4D28-8E22-69E30ADA3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132" y="3721100"/>
            <a:ext cx="252095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Tan – Missing Side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8DD797-5DC1-4D56-AF59-95C74FF9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94" y="6457950"/>
            <a:ext cx="252095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Tan – Missing angle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64C1F-07AF-4E1A-8BEA-93C965A9D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844" y="6457950"/>
            <a:ext cx="2016125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Pythagoras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E499E-6078-47FB-A70C-BCE98A9E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57" y="6457950"/>
            <a:ext cx="2016125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Neither...?</a:t>
            </a:r>
          </a:p>
        </p:txBody>
      </p:sp>
      <p:sp>
        <p:nvSpPr>
          <p:cNvPr id="43025" name="TextBox 18">
            <a:extLst>
              <a:ext uri="{FF2B5EF4-FFF2-40B4-BE49-F238E27FC236}">
                <a16:creationId xmlns:a16="http://schemas.microsoft.com/office/drawing/2014/main" id="{BEBFF65F-F038-4BBA-B492-6F65C4BF2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9" y="1560513"/>
            <a:ext cx="50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43026" name="TextBox 19">
            <a:extLst>
              <a:ext uri="{FF2B5EF4-FFF2-40B4-BE49-F238E27FC236}">
                <a16:creationId xmlns:a16="http://schemas.microsoft.com/office/drawing/2014/main" id="{DCDB4CCB-6060-42E9-9A09-B09D49B8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44" y="15605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</a:p>
        </p:txBody>
      </p:sp>
      <p:sp>
        <p:nvSpPr>
          <p:cNvPr id="43027" name="TextBox 20">
            <a:extLst>
              <a:ext uri="{FF2B5EF4-FFF2-40B4-BE49-F238E27FC236}">
                <a16:creationId xmlns:a16="http://schemas.microsoft.com/office/drawing/2014/main" id="{FE6F5A52-C5B4-493E-B94C-4D2B9465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594" y="1614488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43028" name="TextBox 21">
            <a:extLst>
              <a:ext uri="{FF2B5EF4-FFF2-40B4-BE49-F238E27FC236}">
                <a16:creationId xmlns:a16="http://schemas.microsoft.com/office/drawing/2014/main" id="{2B9EAF37-0998-4DC6-87AE-A5D61BA1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82" y="4297363"/>
            <a:ext cx="574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4)</a:t>
            </a:r>
          </a:p>
        </p:txBody>
      </p:sp>
      <p:sp>
        <p:nvSpPr>
          <p:cNvPr id="43029" name="TextBox 22">
            <a:extLst>
              <a:ext uri="{FF2B5EF4-FFF2-40B4-BE49-F238E27FC236}">
                <a16:creationId xmlns:a16="http://schemas.microsoft.com/office/drawing/2014/main" id="{13E14639-729F-453A-A2CE-5866D367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507" y="4297363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5)</a:t>
            </a:r>
          </a:p>
        </p:txBody>
      </p:sp>
      <p:sp>
        <p:nvSpPr>
          <p:cNvPr id="43030" name="TextBox 23">
            <a:extLst>
              <a:ext uri="{FF2B5EF4-FFF2-40B4-BE49-F238E27FC236}">
                <a16:creationId xmlns:a16="http://schemas.microsoft.com/office/drawing/2014/main" id="{700D3FED-532E-4924-BDCB-2AC1B5A36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57" y="4349750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8725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33351-683B-4751-AF69-024782445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5118100"/>
            <a:ext cx="813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We can use this formula to find missing sides or angles of non-right-angled triangles</a:t>
            </a:r>
          </a:p>
        </p:txBody>
      </p:sp>
      <p:grpSp>
        <p:nvGrpSpPr>
          <p:cNvPr id="40963" name="Group 14">
            <a:extLst>
              <a:ext uri="{FF2B5EF4-FFF2-40B4-BE49-F238E27FC236}">
                <a16:creationId xmlns:a16="http://schemas.microsoft.com/office/drawing/2014/main" id="{E4873B32-6BA7-4A19-B3F0-9B6A639C0643}"/>
              </a:ext>
            </a:extLst>
          </p:cNvPr>
          <p:cNvGrpSpPr>
            <a:grpSpLocks/>
          </p:cNvGrpSpPr>
          <p:nvPr/>
        </p:nvGrpSpPr>
        <p:grpSpPr bwMode="auto">
          <a:xfrm>
            <a:off x="4025900" y="1193800"/>
            <a:ext cx="4967288" cy="2740025"/>
            <a:chOff x="4025572" y="1193932"/>
            <a:chExt cx="4967286" cy="2739121"/>
          </a:xfrm>
        </p:grpSpPr>
        <p:cxnSp>
          <p:nvCxnSpPr>
            <p:cNvPr id="40969" name="Straight Connector 3">
              <a:extLst>
                <a:ext uri="{FF2B5EF4-FFF2-40B4-BE49-F238E27FC236}">
                  <a16:creationId xmlns:a16="http://schemas.microsoft.com/office/drawing/2014/main" id="{A5AE2905-4E69-4758-96D8-AEF5EA900A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62134" y="1762249"/>
              <a:ext cx="1184276" cy="1647832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0" name="Straight Connector 4">
              <a:extLst>
                <a:ext uri="{FF2B5EF4-FFF2-40B4-BE49-F238E27FC236}">
                  <a16:creationId xmlns:a16="http://schemas.microsoft.com/office/drawing/2014/main" id="{2E7C5476-3A8B-4025-9905-0BD46746D7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6410" y="1762249"/>
              <a:ext cx="2728908" cy="1647832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1" name="Straight Connector 5">
              <a:extLst>
                <a:ext uri="{FF2B5EF4-FFF2-40B4-BE49-F238E27FC236}">
                  <a16:creationId xmlns:a16="http://schemas.microsoft.com/office/drawing/2014/main" id="{0ABDBBB7-A1CC-49A0-A4B3-3E3043D873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62134" y="3410081"/>
              <a:ext cx="3913184" cy="0"/>
            </a:xfrm>
            <a:prstGeom prst="straightConnector1">
              <a:avLst/>
            </a:prstGeom>
            <a:noFill/>
            <a:ln w="1904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2" name="TextBox 8">
              <a:extLst>
                <a:ext uri="{FF2B5EF4-FFF2-40B4-BE49-F238E27FC236}">
                  <a16:creationId xmlns:a16="http://schemas.microsoft.com/office/drawing/2014/main" id="{329E8AF9-AF39-437A-B484-A001F6D05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137" y="2057966"/>
              <a:ext cx="61782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r>
                <a:rPr lang="en-GB" altLang="en-US" sz="28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40973" name="TextBox 9">
              <a:extLst>
                <a:ext uri="{FF2B5EF4-FFF2-40B4-BE49-F238E27FC236}">
                  <a16:creationId xmlns:a16="http://schemas.microsoft.com/office/drawing/2014/main" id="{0D6132F8-1DC9-46E6-A489-FB88B0DE7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480" y="2057966"/>
              <a:ext cx="61782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r>
                <a:rPr lang="en-GB" altLang="en-US" sz="28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40974" name="TextBox 10">
              <a:extLst>
                <a:ext uri="{FF2B5EF4-FFF2-40B4-BE49-F238E27FC236}">
                  <a16:creationId xmlns:a16="http://schemas.microsoft.com/office/drawing/2014/main" id="{FE7704DE-F4C7-40D4-81A2-75F50F95C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9682" y="3409834"/>
              <a:ext cx="61782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r>
                <a:rPr lang="en-GB" altLang="en-US" sz="28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40975" name="TextBox 11">
              <a:extLst>
                <a:ext uri="{FF2B5EF4-FFF2-40B4-BE49-F238E27FC236}">
                  <a16:creationId xmlns:a16="http://schemas.microsoft.com/office/drawing/2014/main" id="{983CF6F5-5B1D-483B-B440-FC0C36A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5572" y="3178728"/>
              <a:ext cx="61782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r>
                <a:rPr lang="en-GB" altLang="en-US" sz="2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40976" name="TextBox 12">
              <a:extLst>
                <a:ext uri="{FF2B5EF4-FFF2-40B4-BE49-F238E27FC236}">
                  <a16:creationId xmlns:a16="http://schemas.microsoft.com/office/drawing/2014/main" id="{1AB45F58-95C6-4893-9434-B1CE43C1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035" y="3178728"/>
              <a:ext cx="61782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r>
                <a:rPr lang="en-GB" altLang="en-US" sz="2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40977" name="TextBox 13">
              <a:extLst>
                <a:ext uri="{FF2B5EF4-FFF2-40B4-BE49-F238E27FC236}">
                  <a16:creationId xmlns:a16="http://schemas.microsoft.com/office/drawing/2014/main" id="{76A8DC24-7640-4752-9ECC-C24B16DDA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3378" y="1193932"/>
              <a:ext cx="61782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/>
              <a:r>
                <a:rPr lang="en-GB" altLang="en-US" sz="2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sp>
        <p:nvSpPr>
          <p:cNvPr id="13" name="Rectangle 17">
            <a:extLst>
              <a:ext uri="{FF2B5EF4-FFF2-40B4-BE49-F238E27FC236}">
                <a16:creationId xmlns:a16="http://schemas.microsoft.com/office/drawing/2014/main" id="{8C7294B7-E24F-4E50-9884-C02C77AC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1420813"/>
            <a:ext cx="329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sin A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 = </a:t>
            </a:r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sin B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 = </a:t>
            </a:r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sin C</a:t>
            </a:r>
          </a:p>
          <a:p>
            <a:pPr hangingPunct="1"/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  a	    b	     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59EF7-2E65-4E8E-AB65-3EF87A53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5650" y="2463800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/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...is the same as...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FA75636-D366-43D0-A034-F18A09651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3292475"/>
            <a:ext cx="311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  a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 = </a:t>
            </a:r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  b  </a:t>
            </a: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= </a:t>
            </a:r>
            <a:r>
              <a:rPr lang="en-GB" altLang="en-US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  c  </a:t>
            </a:r>
          </a:p>
          <a:p>
            <a:pPr hangingPunct="1"/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Sin A  sin B   sin 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F120D-BA9B-489C-A226-D8CB044D0AEA}"/>
              </a:ext>
            </a:extLst>
          </p:cNvPr>
          <p:cNvSpPr/>
          <p:nvPr/>
        </p:nvSpPr>
        <p:spPr>
          <a:xfrm>
            <a:off x="425450" y="1193800"/>
            <a:ext cx="3502025" cy="127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94529B-F2D5-4E07-B614-FF2946DAE591}"/>
              </a:ext>
            </a:extLst>
          </p:cNvPr>
          <p:cNvSpPr/>
          <p:nvPr/>
        </p:nvSpPr>
        <p:spPr>
          <a:xfrm>
            <a:off x="412750" y="3140075"/>
            <a:ext cx="3502025" cy="127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92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2" y="1340767"/>
            <a:ext cx="8147438" cy="54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5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A9E9912D-CA46-44B0-8CDD-DF686CE9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64568"/>
            <a:ext cx="428466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748F18FF-9DDC-407C-B178-C1F34C41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864568"/>
            <a:ext cx="3911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>
            <a:extLst>
              <a:ext uri="{FF2B5EF4-FFF2-40B4-BE49-F238E27FC236}">
                <a16:creationId xmlns:a16="http://schemas.microsoft.com/office/drawing/2014/main" id="{1243F9FA-F7E2-4A65-85A4-D01F9020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64893"/>
            <a:ext cx="33686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1D8AC063-D66A-4D62-BE47-24846A06625C}"/>
              </a:ext>
            </a:extLst>
          </p:cNvPr>
          <p:cNvSpPr/>
          <p:nvPr/>
        </p:nvSpPr>
        <p:spPr>
          <a:xfrm>
            <a:off x="3090863" y="4248993"/>
            <a:ext cx="2808287" cy="249237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87" y="1161861"/>
            <a:ext cx="435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we use the Sine rule?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0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http://www.cimt.plymouth.ac.uk/projects/mepres/step-up/sect4/cheg1.gif">
            <a:extLst>
              <a:ext uri="{FF2B5EF4-FFF2-40B4-BE49-F238E27FC236}">
                <a16:creationId xmlns:a16="http://schemas.microsoft.com/office/drawing/2014/main" id="{65C5A97E-2170-4820-984D-674491A9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2405063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www.cimt.plymouth.ac.uk/projects/mepres/step-up/sect4/egcosinerule1.gif">
            <a:extLst>
              <a:ext uri="{FF2B5EF4-FFF2-40B4-BE49-F238E27FC236}">
                <a16:creationId xmlns:a16="http://schemas.microsoft.com/office/drawing/2014/main" id="{62960620-A7F6-46C8-AFE3-EB0F3F43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1728787" cy="3303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6" descr="http://www.cimt.plymouth.ac.uk/projects/mepres/step-up/sect4/pqsinerule2.gif">
            <a:extLst>
              <a:ext uri="{FF2B5EF4-FFF2-40B4-BE49-F238E27FC236}">
                <a16:creationId xmlns:a16="http://schemas.microsoft.com/office/drawing/2014/main" id="{FD485C48-75BC-405B-A4B8-914A00B5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268413"/>
            <a:ext cx="2897188" cy="1512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8" descr="http://www.cimt.plymouth.ac.uk/projects/mepres/step-up/sect4/pqsinerule1.gif">
            <a:extLst>
              <a:ext uri="{FF2B5EF4-FFF2-40B4-BE49-F238E27FC236}">
                <a16:creationId xmlns:a16="http://schemas.microsoft.com/office/drawing/2014/main" id="{B63AFEDF-6003-45CB-8015-C2F8A9BF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3095625" cy="158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10" descr="http://www.cimt.plymouth.ac.uk/projects/mepres/step-up/sect4/egcosinerule2.gif">
            <a:extLst>
              <a:ext uri="{FF2B5EF4-FFF2-40B4-BE49-F238E27FC236}">
                <a16:creationId xmlns:a16="http://schemas.microsoft.com/office/drawing/2014/main" id="{DEB1C707-B9F9-46B0-BB0F-F78F2E76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79938"/>
            <a:ext cx="2303462" cy="208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11">
            <a:extLst>
              <a:ext uri="{FF2B5EF4-FFF2-40B4-BE49-F238E27FC236}">
                <a16:creationId xmlns:a16="http://schemas.microsoft.com/office/drawing/2014/main" id="{CB1AE522-AB5A-471D-80C7-D7C8B9F0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941888"/>
            <a:ext cx="26146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2">
            <a:extLst>
              <a:ext uri="{FF2B5EF4-FFF2-40B4-BE49-F238E27FC236}">
                <a16:creationId xmlns:a16="http://schemas.microsoft.com/office/drawing/2014/main" id="{1DE57ACC-BE2A-4F0B-9C3A-A8DC8885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2409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EF62C48-0BB7-440B-A214-9D44C3835FC6}"/>
              </a:ext>
            </a:extLst>
          </p:cNvPr>
          <p:cNvSpPr/>
          <p:nvPr/>
        </p:nvSpPr>
        <p:spPr>
          <a:xfrm>
            <a:off x="2627313" y="3068638"/>
            <a:ext cx="3168650" cy="1944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021DCF-8B91-4D24-A307-D001211DDBC2}"/>
              </a:ext>
            </a:extLst>
          </p:cNvPr>
          <p:cNvSpPr/>
          <p:nvPr/>
        </p:nvSpPr>
        <p:spPr>
          <a:xfrm>
            <a:off x="-180975" y="1196975"/>
            <a:ext cx="3168650" cy="1944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EA76B5-FE12-4ED2-BECC-72B97345A8AA}"/>
              </a:ext>
            </a:extLst>
          </p:cNvPr>
          <p:cNvSpPr/>
          <p:nvPr/>
        </p:nvSpPr>
        <p:spPr>
          <a:xfrm>
            <a:off x="2843213" y="1052513"/>
            <a:ext cx="3168650" cy="1944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6CBA67E-4EC8-48FF-BB3C-0B5038B1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136032"/>
            <a:ext cx="501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Example: Finding a side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C7AC5F9-0983-4F75-8BCC-DCD8ECCB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821832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To use the Sine Rule to find a side you have to know two angles and one more side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08F74D6-7B0C-44F1-BF32-0386FE76A58B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1916832"/>
            <a:ext cx="3276600" cy="914400"/>
            <a:chOff x="685800" y="1295403"/>
            <a:chExt cx="3276606" cy="914400"/>
          </a:xfrm>
        </p:grpSpPr>
        <p:grpSp>
          <p:nvGrpSpPr>
            <p:cNvPr id="45090" name="Group 6">
              <a:extLst>
                <a:ext uri="{FF2B5EF4-FFF2-40B4-BE49-F238E27FC236}">
                  <a16:creationId xmlns:a16="http://schemas.microsoft.com/office/drawing/2014/main" id="{03D8BE0E-167B-4029-B605-2A630CD16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1295403"/>
              <a:ext cx="838203" cy="914400"/>
              <a:chOff x="685800" y="1295403"/>
              <a:chExt cx="838203" cy="914400"/>
            </a:xfrm>
          </p:grpSpPr>
          <p:sp>
            <p:nvSpPr>
              <p:cNvPr id="45101" name="Text Box 7">
                <a:extLst>
                  <a:ext uri="{FF2B5EF4-FFF2-40B4-BE49-F238E27FC236}">
                    <a16:creationId xmlns:a16="http://schemas.microsoft.com/office/drawing/2014/main" id="{A943A201-0A16-46CE-BE6F-46823BF7E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3" y="1295403"/>
                <a:ext cx="6096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45102" name="Text Box 8">
                <a:extLst>
                  <a:ext uri="{FF2B5EF4-FFF2-40B4-BE49-F238E27FC236}">
                    <a16:creationId xmlns:a16="http://schemas.microsoft.com/office/drawing/2014/main" id="{90268111-0B1C-49A4-B7D2-46C28F65C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1752603"/>
                <a:ext cx="8382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A</a:t>
                </a:r>
              </a:p>
            </p:txBody>
          </p:sp>
          <p:sp>
            <p:nvSpPr>
              <p:cNvPr id="45103" name="Line 9">
                <a:extLst>
                  <a:ext uri="{FF2B5EF4-FFF2-40B4-BE49-F238E27FC236}">
                    <a16:creationId xmlns:a16="http://schemas.microsoft.com/office/drawing/2014/main" id="{987ADD8F-3848-4713-9F41-53A48753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996" y="1752603"/>
                <a:ext cx="533396" cy="0"/>
              </a:xfrm>
              <a:custGeom>
                <a:avLst/>
                <a:gdLst>
                  <a:gd name="T0" fmla="*/ 266698 w 533396"/>
                  <a:gd name="T1" fmla="*/ 533396 w 533396"/>
                  <a:gd name="T2" fmla="*/ 266698 w 533396"/>
                  <a:gd name="T3" fmla="*/ 0 w 533396"/>
                  <a:gd name="T4" fmla="*/ 0 w 533396"/>
                  <a:gd name="T5" fmla="*/ 533396 w 533396"/>
                  <a:gd name="T6" fmla="*/ 17694720 60000 65536"/>
                  <a:gd name="T7" fmla="*/ 0 60000 65536"/>
                  <a:gd name="T8" fmla="*/ 5898240 60000 65536"/>
                  <a:gd name="T9" fmla="*/ 11796480 60000 65536"/>
                  <a:gd name="T10" fmla="*/ 5898240 60000 65536"/>
                  <a:gd name="T11" fmla="*/ 17694720 60000 65536"/>
                  <a:gd name="T12" fmla="*/ 0 w 533396"/>
                  <a:gd name="T13" fmla="*/ 533396 w 53339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533396">
                    <a:moveTo>
                      <a:pt x="0" y="0"/>
                    </a:moveTo>
                    <a:lnTo>
                      <a:pt x="533396" y="1"/>
                    </a:lnTo>
                  </a:path>
                </a:pathLst>
              </a:custGeom>
              <a:noFill/>
              <a:ln w="952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91" name="Group 10">
              <a:extLst>
                <a:ext uri="{FF2B5EF4-FFF2-40B4-BE49-F238E27FC236}">
                  <a16:creationId xmlns:a16="http://schemas.microsoft.com/office/drawing/2014/main" id="{AD104B26-6049-40AE-80D2-00824C61B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996" y="1295403"/>
              <a:ext cx="838203" cy="914400"/>
              <a:chOff x="1904996" y="1295403"/>
              <a:chExt cx="838203" cy="914400"/>
            </a:xfrm>
          </p:grpSpPr>
          <p:sp>
            <p:nvSpPr>
              <p:cNvPr id="45098" name="Text Box 11">
                <a:extLst>
                  <a:ext uri="{FF2B5EF4-FFF2-40B4-BE49-F238E27FC236}">
                    <a16:creationId xmlns:a16="http://schemas.microsoft.com/office/drawing/2014/main" id="{32CA0CD6-CE65-49A9-A230-DDCC5FEC27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596" y="1295403"/>
                <a:ext cx="6096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5099" name="Text Box 12">
                <a:extLst>
                  <a:ext uri="{FF2B5EF4-FFF2-40B4-BE49-F238E27FC236}">
                    <a16:creationId xmlns:a16="http://schemas.microsoft.com/office/drawing/2014/main" id="{E582F31C-72BB-4886-A387-AA4C3BE4F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4996" y="1752603"/>
                <a:ext cx="8382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B</a:t>
                </a:r>
              </a:p>
            </p:txBody>
          </p:sp>
          <p:sp>
            <p:nvSpPr>
              <p:cNvPr id="45100" name="Line 13">
                <a:extLst>
                  <a:ext uri="{FF2B5EF4-FFF2-40B4-BE49-F238E27FC236}">
                    <a16:creationId xmlns:a16="http://schemas.microsoft.com/office/drawing/2014/main" id="{3ED37295-7C8F-4CC9-9DD8-DB51D4BD7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03" y="1752603"/>
                <a:ext cx="533396" cy="0"/>
              </a:xfrm>
              <a:custGeom>
                <a:avLst/>
                <a:gdLst>
                  <a:gd name="T0" fmla="*/ 266698 w 533396"/>
                  <a:gd name="T1" fmla="*/ 533396 w 533396"/>
                  <a:gd name="T2" fmla="*/ 266698 w 533396"/>
                  <a:gd name="T3" fmla="*/ 0 w 533396"/>
                  <a:gd name="T4" fmla="*/ 0 w 533396"/>
                  <a:gd name="T5" fmla="*/ 533396 w 533396"/>
                  <a:gd name="T6" fmla="*/ 17694720 60000 65536"/>
                  <a:gd name="T7" fmla="*/ 0 60000 65536"/>
                  <a:gd name="T8" fmla="*/ 5898240 60000 65536"/>
                  <a:gd name="T9" fmla="*/ 11796480 60000 65536"/>
                  <a:gd name="T10" fmla="*/ 5898240 60000 65536"/>
                  <a:gd name="T11" fmla="*/ 17694720 60000 65536"/>
                  <a:gd name="T12" fmla="*/ 0 w 533396"/>
                  <a:gd name="T13" fmla="*/ 533396 w 53339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533396">
                    <a:moveTo>
                      <a:pt x="0" y="0"/>
                    </a:moveTo>
                    <a:lnTo>
                      <a:pt x="533396" y="1"/>
                    </a:lnTo>
                  </a:path>
                </a:pathLst>
              </a:custGeom>
              <a:noFill/>
              <a:ln w="952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92" name="Group 14">
              <a:extLst>
                <a:ext uri="{FF2B5EF4-FFF2-40B4-BE49-F238E27FC236}">
                  <a16:creationId xmlns:a16="http://schemas.microsoft.com/office/drawing/2014/main" id="{A8A7AA9A-74C9-454E-9925-998724292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3" y="1295403"/>
              <a:ext cx="838203" cy="914400"/>
              <a:chOff x="3124203" y="1295403"/>
              <a:chExt cx="838203" cy="914400"/>
            </a:xfrm>
          </p:grpSpPr>
          <p:sp>
            <p:nvSpPr>
              <p:cNvPr id="45095" name="Text Box 15">
                <a:extLst>
                  <a:ext uri="{FF2B5EF4-FFF2-40B4-BE49-F238E27FC236}">
                    <a16:creationId xmlns:a16="http://schemas.microsoft.com/office/drawing/2014/main" id="{896AD6D7-B518-4422-8BDB-C8CB28B59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3" y="1295403"/>
                <a:ext cx="6096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5096" name="Text Box 16">
                <a:extLst>
                  <a:ext uri="{FF2B5EF4-FFF2-40B4-BE49-F238E27FC236}">
                    <a16:creationId xmlns:a16="http://schemas.microsoft.com/office/drawing/2014/main" id="{E5CBB31A-F08C-4256-9F50-5C042A9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3" y="1752603"/>
                <a:ext cx="8382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C</a:t>
                </a:r>
              </a:p>
            </p:txBody>
          </p:sp>
          <p:sp>
            <p:nvSpPr>
              <p:cNvPr id="45097" name="Line 17">
                <a:extLst>
                  <a:ext uri="{FF2B5EF4-FFF2-40B4-BE49-F238E27FC236}">
                    <a16:creationId xmlns:a16="http://schemas.microsoft.com/office/drawing/2014/main" id="{33686478-9E1E-4F6D-86F9-B0519DA8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692" y="1752603"/>
                <a:ext cx="533396" cy="0"/>
              </a:xfrm>
              <a:custGeom>
                <a:avLst/>
                <a:gdLst>
                  <a:gd name="T0" fmla="*/ 266698 w 533396"/>
                  <a:gd name="T1" fmla="*/ 533396 w 533396"/>
                  <a:gd name="T2" fmla="*/ 266698 w 533396"/>
                  <a:gd name="T3" fmla="*/ 0 w 533396"/>
                  <a:gd name="T4" fmla="*/ 0 w 533396"/>
                  <a:gd name="T5" fmla="*/ 533396 w 533396"/>
                  <a:gd name="T6" fmla="*/ 17694720 60000 65536"/>
                  <a:gd name="T7" fmla="*/ 0 60000 65536"/>
                  <a:gd name="T8" fmla="*/ 5898240 60000 65536"/>
                  <a:gd name="T9" fmla="*/ 11796480 60000 65536"/>
                  <a:gd name="T10" fmla="*/ 5898240 60000 65536"/>
                  <a:gd name="T11" fmla="*/ 17694720 60000 65536"/>
                  <a:gd name="T12" fmla="*/ 0 w 533396"/>
                  <a:gd name="T13" fmla="*/ 533396 w 53339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533396">
                    <a:moveTo>
                      <a:pt x="0" y="0"/>
                    </a:moveTo>
                    <a:lnTo>
                      <a:pt x="533396" y="1"/>
                    </a:lnTo>
                  </a:path>
                </a:pathLst>
              </a:custGeom>
              <a:noFill/>
              <a:ln w="952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93" name="Text Box 18">
              <a:extLst>
                <a:ext uri="{FF2B5EF4-FFF2-40B4-BE49-F238E27FC236}">
                  <a16:creationId xmlns:a16="http://schemas.microsoft.com/office/drawing/2014/main" id="{81D39B50-0E72-4A6A-86C9-C39315198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0" y="1528767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45094" name="Text Box 19">
              <a:extLst>
                <a:ext uri="{FF2B5EF4-FFF2-40B4-BE49-F238E27FC236}">
                  <a16:creationId xmlns:a16="http://schemas.microsoft.com/office/drawing/2014/main" id="{17F5A2FC-BD96-4710-9255-378EA04A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153" y="1538285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AA9CCA9D-838F-4DEF-9871-A96CF6C55BE7}"/>
              </a:ext>
            </a:extLst>
          </p:cNvPr>
          <p:cNvGrpSpPr>
            <a:grpSpLocks/>
          </p:cNvGrpSpPr>
          <p:nvPr/>
        </p:nvGrpSpPr>
        <p:grpSpPr bwMode="auto">
          <a:xfrm>
            <a:off x="4491659" y="1840626"/>
            <a:ext cx="4419600" cy="3886200"/>
            <a:chOff x="4724403" y="1143000"/>
            <a:chExt cx="4419596" cy="3886200"/>
          </a:xfrm>
        </p:grpSpPr>
        <p:sp>
          <p:nvSpPr>
            <p:cNvPr id="45082" name="AutoShape 21">
              <a:extLst>
                <a:ext uri="{FF2B5EF4-FFF2-40B4-BE49-F238E27FC236}">
                  <a16:creationId xmlns:a16="http://schemas.microsoft.com/office/drawing/2014/main" id="{EA4BB151-1474-4492-8F1B-880D64937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3" y="1619246"/>
              <a:ext cx="3657600" cy="2895603"/>
            </a:xfrm>
            <a:custGeom>
              <a:avLst/>
              <a:gdLst>
                <a:gd name="T0" fmla="*/ 1828800 w 3657600"/>
                <a:gd name="T1" fmla="*/ 0 h 2895603"/>
                <a:gd name="T2" fmla="*/ 3657600 w 3657600"/>
                <a:gd name="T3" fmla="*/ 1447802 h 2895603"/>
                <a:gd name="T4" fmla="*/ 1828800 w 3657600"/>
                <a:gd name="T5" fmla="*/ 2895603 h 2895603"/>
                <a:gd name="T6" fmla="*/ 0 w 3657600"/>
                <a:gd name="T7" fmla="*/ 1447802 h 2895603"/>
                <a:gd name="T8" fmla="*/ 2884749 w 3657600"/>
                <a:gd name="T9" fmla="*/ 0 h 2895603"/>
                <a:gd name="T10" fmla="*/ 1442375 w 3657600"/>
                <a:gd name="T11" fmla="*/ 1447802 h 2895603"/>
                <a:gd name="T12" fmla="*/ 0 w 3657600"/>
                <a:gd name="T13" fmla="*/ 2895603 h 2895603"/>
                <a:gd name="T14" fmla="*/ 2884749 w 3657600"/>
                <a:gd name="T15" fmla="*/ 2895603 h 2895603"/>
                <a:gd name="T16" fmla="*/ 3657600 w 3657600"/>
                <a:gd name="T17" fmla="*/ 2895603 h 2895603"/>
                <a:gd name="T18" fmla="*/ 3271175 w 3657600"/>
                <a:gd name="T19" fmla="*/ 1447802 h 2895603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1796480 60000 65536"/>
                <a:gd name="T26" fmla="*/ 5898240 60000 65536"/>
                <a:gd name="T27" fmla="*/ 5898240 60000 65536"/>
                <a:gd name="T28" fmla="*/ 5898240 60000 65536"/>
                <a:gd name="T29" fmla="*/ 0 60000 65536"/>
                <a:gd name="T30" fmla="*/ 1442375 w 3657600"/>
                <a:gd name="T31" fmla="*/ 1447802 h 2895603"/>
                <a:gd name="T32" fmla="*/ 3271175 w 3657600"/>
                <a:gd name="T33" fmla="*/ 2895603 h 2895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57600" h="2895603">
                  <a:moveTo>
                    <a:pt x="0" y="2895603"/>
                  </a:moveTo>
                  <a:lnTo>
                    <a:pt x="2884749" y="0"/>
                  </a:lnTo>
                  <a:lnTo>
                    <a:pt x="3657600" y="2895603"/>
                  </a:lnTo>
                  <a:lnTo>
                    <a:pt x="0" y="2895603"/>
                  </a:lnTo>
                  <a:close/>
                </a:path>
              </a:pathLst>
            </a:cu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Text Box 22">
              <a:extLst>
                <a:ext uri="{FF2B5EF4-FFF2-40B4-BE49-F238E27FC236}">
                  <a16:creationId xmlns:a16="http://schemas.microsoft.com/office/drawing/2014/main" id="{FB678BB6-61BE-4E56-B4FE-CA51531CE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7171" y="11430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5084" name="Text Box 23">
              <a:extLst>
                <a:ext uri="{FF2B5EF4-FFF2-40B4-BE49-F238E27FC236}">
                  <a16:creationId xmlns:a16="http://schemas.microsoft.com/office/drawing/2014/main" id="{86B25DEF-A76A-4AAC-BF7F-70FD6297D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4396" y="4514850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5085" name="Text Box 24">
              <a:extLst>
                <a:ext uri="{FF2B5EF4-FFF2-40B4-BE49-F238E27FC236}">
                  <a16:creationId xmlns:a16="http://schemas.microsoft.com/office/drawing/2014/main" id="{94D13F47-A9F9-4ADD-A3F8-A61B22D7B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3" y="4286249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5086" name="Text Box 25">
              <a:extLst>
                <a:ext uri="{FF2B5EF4-FFF2-40B4-BE49-F238E27FC236}">
                  <a16:creationId xmlns:a16="http://schemas.microsoft.com/office/drawing/2014/main" id="{C7AA65FB-CF35-4FEC-94B7-049C2928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2" y="2641983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12cm </a:t>
              </a:r>
            </a:p>
          </p:txBody>
        </p:sp>
        <p:sp>
          <p:nvSpPr>
            <p:cNvPr id="45087" name="Text Box 26">
              <a:extLst>
                <a:ext uri="{FF2B5EF4-FFF2-40B4-BE49-F238E27FC236}">
                  <a16:creationId xmlns:a16="http://schemas.microsoft.com/office/drawing/2014/main" id="{843FDFB5-568A-4179-BCC2-682ED6BA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3" y="45720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 a = ?</a:t>
              </a:r>
            </a:p>
          </p:txBody>
        </p:sp>
        <p:sp>
          <p:nvSpPr>
            <p:cNvPr id="45088" name="Text Box 28">
              <a:extLst>
                <a:ext uri="{FF2B5EF4-FFF2-40B4-BE49-F238E27FC236}">
                  <a16:creationId xmlns:a16="http://schemas.microsoft.com/office/drawing/2014/main" id="{3B0522B5-87EC-4B1E-9CD3-79A12D6E5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4760" y="2033589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53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5089" name="Text Box 29">
              <a:extLst>
                <a:ext uri="{FF2B5EF4-FFF2-40B4-BE49-F238E27FC236}">
                  <a16:creationId xmlns:a16="http://schemas.microsoft.com/office/drawing/2014/main" id="{45D67FD8-8C30-43DA-9965-457189136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196" y="3962396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71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FC75FBA8-50BC-4809-949A-E5CA069100F4}"/>
              </a:ext>
            </a:extLst>
          </p:cNvPr>
          <p:cNvGrpSpPr>
            <a:grpSpLocks/>
          </p:cNvGrpSpPr>
          <p:nvPr/>
        </p:nvGrpSpPr>
        <p:grpSpPr bwMode="auto">
          <a:xfrm>
            <a:off x="1000746" y="4507632"/>
            <a:ext cx="2557462" cy="914400"/>
            <a:chOff x="642942" y="3886200"/>
            <a:chExt cx="2557458" cy="914400"/>
          </a:xfrm>
        </p:grpSpPr>
        <p:sp>
          <p:nvSpPr>
            <p:cNvPr id="45075" name="Text Box 31">
              <a:extLst>
                <a:ext uri="{FF2B5EF4-FFF2-40B4-BE49-F238E27FC236}">
                  <a16:creationId xmlns:a16="http://schemas.microsoft.com/office/drawing/2014/main" id="{635D8F5D-4F00-4A24-8079-BB6D0AAFB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886200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5076" name="Text Box 32">
              <a:extLst>
                <a:ext uri="{FF2B5EF4-FFF2-40B4-BE49-F238E27FC236}">
                  <a16:creationId xmlns:a16="http://schemas.microsoft.com/office/drawing/2014/main" id="{29E06471-E572-4CD1-8F00-1EAF212BB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42" y="4343400"/>
              <a:ext cx="10668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53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5077" name="Line 33">
              <a:extLst>
                <a:ext uri="{FF2B5EF4-FFF2-40B4-BE49-F238E27FC236}">
                  <a16:creationId xmlns:a16="http://schemas.microsoft.com/office/drawing/2014/main" id="{F332D359-0F36-4EC6-B567-7A9CD33F3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3" y="4343400"/>
              <a:ext cx="533396" cy="0"/>
            </a:xfrm>
            <a:custGeom>
              <a:avLst/>
              <a:gdLst>
                <a:gd name="T0" fmla="*/ 266698 w 533396"/>
                <a:gd name="T1" fmla="*/ 533396 w 533396"/>
                <a:gd name="T2" fmla="*/ 266698 w 533396"/>
                <a:gd name="T3" fmla="*/ 0 w 533396"/>
                <a:gd name="T4" fmla="*/ 0 w 533396"/>
                <a:gd name="T5" fmla="*/ 533396 w 533396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33396"/>
                <a:gd name="T13" fmla="*/ 533396 w 53339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33396">
                  <a:moveTo>
                    <a:pt x="0" y="0"/>
                  </a:moveTo>
                  <a:lnTo>
                    <a:pt x="533396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Text Box 34">
              <a:extLst>
                <a:ext uri="{FF2B5EF4-FFF2-40B4-BE49-F238E27FC236}">
                  <a16:creationId xmlns:a16="http://schemas.microsoft.com/office/drawing/2014/main" id="{A5F232F1-206C-4579-B56C-A1C6894D1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886200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45079" name="Text Box 35">
              <a:extLst>
                <a:ext uri="{FF2B5EF4-FFF2-40B4-BE49-F238E27FC236}">
                  <a16:creationId xmlns:a16="http://schemas.microsoft.com/office/drawing/2014/main" id="{C54BD977-44D8-433F-89B9-5BACDA40B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3434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sin 71</a:t>
              </a:r>
              <a:r>
                <a:rPr lang="en-US" altLang="en-US" baseline="30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5080" name="Line 36">
              <a:extLst>
                <a:ext uri="{FF2B5EF4-FFF2-40B4-BE49-F238E27FC236}">
                  <a16:creationId xmlns:a16="http://schemas.microsoft.com/office/drawing/2014/main" id="{F2185636-E005-4763-AD47-AA6BB65ED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4" y="4343400"/>
              <a:ext cx="533396" cy="0"/>
            </a:xfrm>
            <a:custGeom>
              <a:avLst/>
              <a:gdLst>
                <a:gd name="T0" fmla="*/ 266698 w 533396"/>
                <a:gd name="T1" fmla="*/ 533396 w 533396"/>
                <a:gd name="T2" fmla="*/ 266698 w 533396"/>
                <a:gd name="T3" fmla="*/ 0 w 533396"/>
                <a:gd name="T4" fmla="*/ 0 w 533396"/>
                <a:gd name="T5" fmla="*/ 533396 w 533396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33396"/>
                <a:gd name="T13" fmla="*/ 533396 w 53339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33396">
                  <a:moveTo>
                    <a:pt x="0" y="0"/>
                  </a:moveTo>
                  <a:lnTo>
                    <a:pt x="533396" y="1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Text Box 37">
              <a:extLst>
                <a:ext uri="{FF2B5EF4-FFF2-40B4-BE49-F238E27FC236}">
                  <a16:creationId xmlns:a16="http://schemas.microsoft.com/office/drawing/2014/main" id="{942D6B84-19D4-4759-B640-1159E2CF2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19564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37" name="Text Box 38">
            <a:extLst>
              <a:ext uri="{FF2B5EF4-FFF2-40B4-BE49-F238E27FC236}">
                <a16:creationId xmlns:a16="http://schemas.microsoft.com/office/drawing/2014/main" id="{B5D8A319-7AE2-4565-8610-7463F1CB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8" y="5955432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100"/>
              </a:spcBef>
            </a:pPr>
            <a:r>
              <a:rPr lang="en-US" altLang="en-US">
                <a:solidFill>
                  <a:srgbClr val="000000"/>
                </a:solidFill>
              </a:rPr>
              <a:t>Rearranging:</a:t>
            </a:r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E7E62C27-25FE-4A48-8428-4D14B9D2EFFF}"/>
              </a:ext>
            </a:extLst>
          </p:cNvPr>
          <p:cNvGrpSpPr>
            <a:grpSpLocks/>
          </p:cNvGrpSpPr>
          <p:nvPr/>
        </p:nvGrpSpPr>
        <p:grpSpPr bwMode="auto">
          <a:xfrm>
            <a:off x="2186608" y="5726832"/>
            <a:ext cx="2533650" cy="914400"/>
            <a:chOff x="1828800" y="5105395"/>
            <a:chExt cx="2533645" cy="914401"/>
          </a:xfrm>
        </p:grpSpPr>
        <p:sp>
          <p:nvSpPr>
            <p:cNvPr id="45068" name="Text Box 40">
              <a:extLst>
                <a:ext uri="{FF2B5EF4-FFF2-40B4-BE49-F238E27FC236}">
                  <a16:creationId xmlns:a16="http://schemas.microsoft.com/office/drawing/2014/main" id="{E1781C22-5251-4342-8460-54047684F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276846"/>
              <a:ext cx="6096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45069" name="Group 41">
              <a:extLst>
                <a:ext uri="{FF2B5EF4-FFF2-40B4-BE49-F238E27FC236}">
                  <a16:creationId xmlns:a16="http://schemas.microsoft.com/office/drawing/2014/main" id="{D4542BCC-194C-4004-9921-48D482739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4668" y="5105395"/>
              <a:ext cx="1747777" cy="914401"/>
              <a:chOff x="2614668" y="5105395"/>
              <a:chExt cx="1747777" cy="914401"/>
            </a:xfrm>
          </p:grpSpPr>
          <p:sp>
            <p:nvSpPr>
              <p:cNvPr id="45071" name="Text Box 42">
                <a:extLst>
                  <a:ext uri="{FF2B5EF4-FFF2-40B4-BE49-F238E27FC236}">
                    <a16:creationId xmlns:a16="http://schemas.microsoft.com/office/drawing/2014/main" id="{C6A65994-EA54-4BB3-BD8F-4F3E8AD9E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3250" y="5105396"/>
                <a:ext cx="106680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53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0</a:t>
                </a:r>
                <a:r>
                  <a:rPr lang="en-US" altLang="en-US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45072" name="Text Box 43">
                <a:extLst>
                  <a:ext uri="{FF2B5EF4-FFF2-40B4-BE49-F238E27FC236}">
                    <a16:creationId xmlns:a16="http://schemas.microsoft.com/office/drawing/2014/main" id="{7D112771-B8ED-443D-AB38-964235E70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4668" y="5105395"/>
                <a:ext cx="704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12  x</a:t>
                </a:r>
              </a:p>
            </p:txBody>
          </p:sp>
          <p:sp>
            <p:nvSpPr>
              <p:cNvPr id="45073" name="Text Box 44">
                <a:extLst>
                  <a:ext uri="{FF2B5EF4-FFF2-40B4-BE49-F238E27FC236}">
                    <a16:creationId xmlns:a16="http://schemas.microsoft.com/office/drawing/2014/main" id="{0446DD74-952A-4984-918D-2EA81E9E1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846" y="5562596"/>
                <a:ext cx="1143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hangingPunct="1">
                  <a:spcBef>
                    <a:spcPts val="1100"/>
                  </a:spcBef>
                </a:pPr>
                <a:r>
                  <a:rPr lang="en-US" altLang="en-US">
                    <a:solidFill>
                      <a:srgbClr val="000000"/>
                    </a:solidFill>
                  </a:rPr>
                  <a:t>sin 71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074" name="Line 45">
                <a:extLst>
                  <a:ext uri="{FF2B5EF4-FFF2-40B4-BE49-F238E27FC236}">
                    <a16:creationId xmlns:a16="http://schemas.microsoft.com/office/drawing/2014/main" id="{7F37E58D-C4B8-4C2D-B0FB-1D1055A6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0" y="5562596"/>
                <a:ext cx="1595435" cy="0"/>
              </a:xfrm>
              <a:custGeom>
                <a:avLst/>
                <a:gdLst>
                  <a:gd name="T0" fmla="*/ 797718 w 1595435"/>
                  <a:gd name="T1" fmla="*/ 1595435 w 1595435"/>
                  <a:gd name="T2" fmla="*/ 797718 w 1595435"/>
                  <a:gd name="T3" fmla="*/ 0 w 1595435"/>
                  <a:gd name="T4" fmla="*/ 0 w 1595435"/>
                  <a:gd name="T5" fmla="*/ 1595435 w 1595435"/>
                  <a:gd name="T6" fmla="*/ 17694720 60000 65536"/>
                  <a:gd name="T7" fmla="*/ 0 60000 65536"/>
                  <a:gd name="T8" fmla="*/ 5898240 60000 65536"/>
                  <a:gd name="T9" fmla="*/ 11796480 60000 65536"/>
                  <a:gd name="T10" fmla="*/ 5898240 60000 65536"/>
                  <a:gd name="T11" fmla="*/ 17694720 60000 65536"/>
                  <a:gd name="T12" fmla="*/ 0 w 1595435"/>
                  <a:gd name="T13" fmla="*/ 1595435 w 1595435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595435">
                    <a:moveTo>
                      <a:pt x="0" y="0"/>
                    </a:moveTo>
                    <a:lnTo>
                      <a:pt x="1595435" y="1"/>
                    </a:lnTo>
                  </a:path>
                </a:pathLst>
              </a:custGeom>
              <a:noFill/>
              <a:ln w="952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70" name="Text Box 46">
              <a:extLst>
                <a:ext uri="{FF2B5EF4-FFF2-40B4-BE49-F238E27FC236}">
                  <a16:creationId xmlns:a16="http://schemas.microsoft.com/office/drawing/2014/main" id="{FB303679-2B10-4806-B7DC-19DDD4116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850" y="5338760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947EE6EA-F744-4DD1-91B2-D7410B6924C1}"/>
              </a:ext>
            </a:extLst>
          </p:cNvPr>
          <p:cNvGrpSpPr>
            <a:grpSpLocks/>
          </p:cNvGrpSpPr>
          <p:nvPr/>
        </p:nvGrpSpPr>
        <p:grpSpPr bwMode="auto">
          <a:xfrm>
            <a:off x="5158408" y="5945907"/>
            <a:ext cx="2786063" cy="466725"/>
            <a:chOff x="4800600" y="5324478"/>
            <a:chExt cx="2786056" cy="466718"/>
          </a:xfrm>
        </p:grpSpPr>
        <p:sp>
          <p:nvSpPr>
            <p:cNvPr id="45066" name="Text Box 48">
              <a:extLst>
                <a:ext uri="{FF2B5EF4-FFF2-40B4-BE49-F238E27FC236}">
                  <a16:creationId xmlns:a16="http://schemas.microsoft.com/office/drawing/2014/main" id="{40AD6171-587D-47A8-A0CF-63F6C4E60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5333996"/>
              <a:ext cx="5333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45067" name="Text Box 49">
              <a:extLst>
                <a:ext uri="{FF2B5EF4-FFF2-40B4-BE49-F238E27FC236}">
                  <a16:creationId xmlns:a16="http://schemas.microsoft.com/office/drawing/2014/main" id="{0BF3C446-12AE-4BF9-B1E1-CE8B0974E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3060" y="5324478"/>
              <a:ext cx="213359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hangingPunct="1">
                <a:spcBef>
                  <a:spcPts val="11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10.14 (2 dp)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5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id="{B635E5EB-7BDE-4334-BA71-718C4763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046287"/>
            <a:ext cx="740437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Find the length of the side marked a and give your answer correct to 3 </a:t>
            </a:r>
            <a:r>
              <a:rPr lang="en-GB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s.f.</a:t>
            </a:r>
            <a:endParaRPr lang="en-GB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6083" name="Straight Connector 2">
            <a:extLst>
              <a:ext uri="{FF2B5EF4-FFF2-40B4-BE49-F238E27FC236}">
                <a16:creationId xmlns:a16="http://schemas.microsoft.com/office/drawing/2014/main" id="{FC55BF36-7AB8-4E8F-AB5A-AA5072724A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92650" y="3043238"/>
            <a:ext cx="503238" cy="1439862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4" name="Straight Connector 3">
            <a:extLst>
              <a:ext uri="{FF2B5EF4-FFF2-40B4-BE49-F238E27FC236}">
                <a16:creationId xmlns:a16="http://schemas.microsoft.com/office/drawing/2014/main" id="{3C7B1781-092F-45BC-AA5A-63EFC868D7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2650" y="4483100"/>
            <a:ext cx="2303463" cy="0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Straight Connector 4">
            <a:extLst>
              <a:ext uri="{FF2B5EF4-FFF2-40B4-BE49-F238E27FC236}">
                <a16:creationId xmlns:a16="http://schemas.microsoft.com/office/drawing/2014/main" id="{98ABD333-B37A-4048-AC43-DA99C3BC13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5888" y="3043238"/>
            <a:ext cx="1800225" cy="1439862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6" name="Arc 5">
            <a:extLst>
              <a:ext uri="{FF2B5EF4-FFF2-40B4-BE49-F238E27FC236}">
                <a16:creationId xmlns:a16="http://schemas.microsoft.com/office/drawing/2014/main" id="{9CCEA72D-8963-4AD8-A91F-6F8788435F2B}"/>
              </a:ext>
            </a:extLst>
          </p:cNvPr>
          <p:cNvSpPr>
            <a:spLocks/>
          </p:cNvSpPr>
          <p:nvPr/>
        </p:nvSpPr>
        <p:spPr bwMode="auto">
          <a:xfrm>
            <a:off x="5045075" y="3003550"/>
            <a:ext cx="368300" cy="320675"/>
          </a:xfrm>
          <a:custGeom>
            <a:avLst/>
            <a:gdLst>
              <a:gd name="T0" fmla="*/ 184149 w 368302"/>
              <a:gd name="T1" fmla="*/ 0 h 320670"/>
              <a:gd name="T2" fmla="*/ 368298 w 368302"/>
              <a:gd name="T3" fmla="*/ 160341 h 320670"/>
              <a:gd name="T4" fmla="*/ 184149 w 368302"/>
              <a:gd name="T5" fmla="*/ 320680 h 320670"/>
              <a:gd name="T6" fmla="*/ 0 w 368302"/>
              <a:gd name="T7" fmla="*/ 160341 h 320670"/>
              <a:gd name="T8" fmla="*/ 363044 w 368302"/>
              <a:gd name="T9" fmla="*/ 198367 h 320670"/>
              <a:gd name="T10" fmla="*/ 184149 w 368302"/>
              <a:gd name="T11" fmla="*/ 160341 h 320670"/>
              <a:gd name="T12" fmla="*/ 49307 w 368302"/>
              <a:gd name="T13" fmla="*/ 269537 h 320670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17694720 60000 65536"/>
              <a:gd name="T19" fmla="*/ 5898240 60000 65536"/>
              <a:gd name="T20" fmla="*/ 17694720 60000 65536"/>
              <a:gd name="T21" fmla="*/ 49307 w 368302"/>
              <a:gd name="T22" fmla="*/ 198361 h 320670"/>
              <a:gd name="T23" fmla="*/ 368302 w 368302"/>
              <a:gd name="T24" fmla="*/ 320670 h 3206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8302" h="320670" stroke="0">
                <a:moveTo>
                  <a:pt x="363048" y="198361"/>
                </a:moveTo>
                <a:lnTo>
                  <a:pt x="363048" y="198361"/>
                </a:lnTo>
                <a:cubicBezTo>
                  <a:pt x="342917" y="270155"/>
                  <a:pt x="269031" y="320670"/>
                  <a:pt x="184151" y="320670"/>
                </a:cubicBezTo>
                <a:cubicBezTo>
                  <a:pt x="132995" y="320670"/>
                  <a:pt x="84146" y="302143"/>
                  <a:pt x="49307" y="269529"/>
                </a:cubicBezTo>
                <a:lnTo>
                  <a:pt x="184151" y="160335"/>
                </a:lnTo>
                <a:lnTo>
                  <a:pt x="363048" y="198361"/>
                </a:lnTo>
                <a:close/>
              </a:path>
              <a:path w="368302" h="320670" fill="none">
                <a:moveTo>
                  <a:pt x="363048" y="198361"/>
                </a:moveTo>
                <a:lnTo>
                  <a:pt x="363048" y="198361"/>
                </a:lnTo>
                <a:cubicBezTo>
                  <a:pt x="342917" y="270155"/>
                  <a:pt x="269031" y="320670"/>
                  <a:pt x="184151" y="320670"/>
                </a:cubicBezTo>
                <a:cubicBezTo>
                  <a:pt x="132995" y="320670"/>
                  <a:pt x="84146" y="302143"/>
                  <a:pt x="49307" y="269529"/>
                </a:cubicBezTo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6087" name="Arc 6">
            <a:extLst>
              <a:ext uri="{FF2B5EF4-FFF2-40B4-BE49-F238E27FC236}">
                <a16:creationId xmlns:a16="http://schemas.microsoft.com/office/drawing/2014/main" id="{6D181FED-185E-479B-ABE9-DADDCA2FF81F}"/>
              </a:ext>
            </a:extLst>
          </p:cNvPr>
          <p:cNvSpPr>
            <a:spLocks/>
          </p:cNvSpPr>
          <p:nvPr/>
        </p:nvSpPr>
        <p:spPr bwMode="auto">
          <a:xfrm>
            <a:off x="6564313" y="4087813"/>
            <a:ext cx="865187" cy="792162"/>
          </a:xfrm>
          <a:custGeom>
            <a:avLst/>
            <a:gdLst>
              <a:gd name="T0" fmla="*/ 432595 w 865186"/>
              <a:gd name="T1" fmla="*/ 0 h 792163"/>
              <a:gd name="T2" fmla="*/ 865188 w 865186"/>
              <a:gd name="T3" fmla="*/ 396081 h 792163"/>
              <a:gd name="T4" fmla="*/ 432595 w 865186"/>
              <a:gd name="T5" fmla="*/ 792161 h 792163"/>
              <a:gd name="T6" fmla="*/ 0 w 865186"/>
              <a:gd name="T7" fmla="*/ 396081 h 792163"/>
              <a:gd name="T8" fmla="*/ 314 w 865186"/>
              <a:gd name="T9" fmla="*/ 411175 h 792163"/>
              <a:gd name="T10" fmla="*/ 432595 w 865186"/>
              <a:gd name="T11" fmla="*/ 396081 h 792163"/>
              <a:gd name="T12" fmla="*/ 118872 w 865186"/>
              <a:gd name="T13" fmla="*/ 123368 h 792163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865186"/>
              <a:gd name="T22" fmla="*/ 123368 h 792163"/>
              <a:gd name="T23" fmla="*/ 118872 w 865186"/>
              <a:gd name="T24" fmla="*/ 411177 h 792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5186" h="792163" stroke="0">
                <a:moveTo>
                  <a:pt x="314" y="411177"/>
                </a:moveTo>
                <a:lnTo>
                  <a:pt x="314" y="411176"/>
                </a:lnTo>
                <a:cubicBezTo>
                  <a:pt x="104" y="406147"/>
                  <a:pt x="0" y="401114"/>
                  <a:pt x="0" y="396081"/>
                </a:cubicBezTo>
                <a:cubicBezTo>
                  <a:pt x="0" y="294589"/>
                  <a:pt x="42550" y="196970"/>
                  <a:pt x="118871" y="123367"/>
                </a:cubicBezTo>
                <a:lnTo>
                  <a:pt x="432593" y="396082"/>
                </a:lnTo>
                <a:lnTo>
                  <a:pt x="314" y="411177"/>
                </a:lnTo>
                <a:close/>
              </a:path>
              <a:path w="865186" h="792163" fill="none">
                <a:moveTo>
                  <a:pt x="314" y="411177"/>
                </a:moveTo>
                <a:lnTo>
                  <a:pt x="314" y="411176"/>
                </a:lnTo>
                <a:cubicBezTo>
                  <a:pt x="104" y="406147"/>
                  <a:pt x="0" y="401114"/>
                  <a:pt x="0" y="396081"/>
                </a:cubicBezTo>
                <a:cubicBezTo>
                  <a:pt x="0" y="294589"/>
                  <a:pt x="42550" y="196970"/>
                  <a:pt x="118871" y="123367"/>
                </a:cubicBezTo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6088" name="TextBox 20">
            <a:extLst>
              <a:ext uri="{FF2B5EF4-FFF2-40B4-BE49-F238E27FC236}">
                <a16:creationId xmlns:a16="http://schemas.microsoft.com/office/drawing/2014/main" id="{CB4A5ED5-5141-4DC2-81FE-052692C9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1312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68°</a:t>
            </a:r>
          </a:p>
        </p:txBody>
      </p:sp>
      <p:sp>
        <p:nvSpPr>
          <p:cNvPr id="46089" name="TextBox 46">
            <a:extLst>
              <a:ext uri="{FF2B5EF4-FFF2-40B4-BE49-F238E27FC236}">
                <a16:creationId xmlns:a16="http://schemas.microsoft.com/office/drawing/2014/main" id="{DB021FE0-9D27-45FF-AD2A-54CF442D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41148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38°</a:t>
            </a:r>
          </a:p>
        </p:txBody>
      </p:sp>
      <p:sp>
        <p:nvSpPr>
          <p:cNvPr id="46090" name="TextBox 47">
            <a:extLst>
              <a:ext uri="{FF2B5EF4-FFF2-40B4-BE49-F238E27FC236}">
                <a16:creationId xmlns:a16="http://schemas.microsoft.com/office/drawing/2014/main" id="{82B16949-BDF7-479F-92E1-DA79991F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4831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9.4cm</a:t>
            </a:r>
          </a:p>
        </p:txBody>
      </p:sp>
      <p:sp>
        <p:nvSpPr>
          <p:cNvPr id="46091" name="TextBox 48">
            <a:extLst>
              <a:ext uri="{FF2B5EF4-FFF2-40B4-BE49-F238E27FC236}">
                <a16:creationId xmlns:a16="http://schemas.microsoft.com/office/drawing/2014/main" id="{1659928E-0F5E-424E-B699-35B7357B2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3578225"/>
            <a:ext cx="97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C6003-A836-4EE7-8FF9-D35270F9B98F}"/>
              </a:ext>
            </a:extLst>
          </p:cNvPr>
          <p:cNvSpPr txBox="1">
            <a:spLocks noMove="1" noResize="1"/>
          </p:cNvSpPr>
          <p:nvPr/>
        </p:nvSpPr>
        <p:spPr bwMode="auto">
          <a:xfrm>
            <a:off x="684213" y="3352800"/>
            <a:ext cx="2500312" cy="792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20A81A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B9835-109C-48FD-A62B-523E11AEEEE3}"/>
              </a:ext>
            </a:extLst>
          </p:cNvPr>
          <p:cNvSpPr txBox="1">
            <a:spLocks noMove="1" noResize="1"/>
          </p:cNvSpPr>
          <p:nvPr/>
        </p:nvSpPr>
        <p:spPr bwMode="auto">
          <a:xfrm>
            <a:off x="784225" y="4257675"/>
            <a:ext cx="2568575" cy="809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20A81A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9B190-41D5-47D5-931A-C2D6AF0D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211763"/>
            <a:ext cx="3908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a = 6.2417…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19DA1C-2B01-4592-86D3-2DAED6A4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732463"/>
            <a:ext cx="390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a = 6.24 cm (3 s.f.)</a:t>
            </a:r>
          </a:p>
        </p:txBody>
      </p:sp>
    </p:spTree>
    <p:extLst>
      <p:ext uri="{BB962C8B-B14F-4D97-AF65-F5344CB8AC3E}">
        <p14:creationId xmlns:p14="http://schemas.microsoft.com/office/powerpoint/2010/main" val="847841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C25A5DE5-E7D0-4CD0-967A-1BF171C3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945679"/>
            <a:ext cx="5821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Find the length of the side marked a and give your answer correct to 3 </a:t>
            </a:r>
            <a:r>
              <a:rPr lang="en-GB" altLang="en-US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s.f.</a:t>
            </a:r>
            <a:endParaRPr lang="en-GB" alt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339" name="Straight Connector 2">
            <a:extLst>
              <a:ext uri="{FF2B5EF4-FFF2-40B4-BE49-F238E27FC236}">
                <a16:creationId xmlns:a16="http://schemas.microsoft.com/office/drawing/2014/main" id="{E77B2E10-EAE4-4FE4-AE06-3293DD8D75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92650" y="3064311"/>
            <a:ext cx="503238" cy="1439862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0" name="Straight Connector 3">
            <a:extLst>
              <a:ext uri="{FF2B5EF4-FFF2-40B4-BE49-F238E27FC236}">
                <a16:creationId xmlns:a16="http://schemas.microsoft.com/office/drawing/2014/main" id="{6733CF39-25CE-4BE7-8B68-F896962C2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2650" y="4504173"/>
            <a:ext cx="2303463" cy="0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4">
            <a:extLst>
              <a:ext uri="{FF2B5EF4-FFF2-40B4-BE49-F238E27FC236}">
                <a16:creationId xmlns:a16="http://schemas.microsoft.com/office/drawing/2014/main" id="{9A85B1B8-7819-439B-A86D-3C490892CB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5888" y="3064311"/>
            <a:ext cx="1800225" cy="1439862"/>
          </a:xfrm>
          <a:prstGeom prst="straightConnector1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Arc 5">
            <a:extLst>
              <a:ext uri="{FF2B5EF4-FFF2-40B4-BE49-F238E27FC236}">
                <a16:creationId xmlns:a16="http://schemas.microsoft.com/office/drawing/2014/main" id="{5A6F146E-D8B9-42D1-85A9-A6B96C5FDBEE}"/>
              </a:ext>
            </a:extLst>
          </p:cNvPr>
          <p:cNvSpPr>
            <a:spLocks/>
          </p:cNvSpPr>
          <p:nvPr/>
        </p:nvSpPr>
        <p:spPr bwMode="auto">
          <a:xfrm>
            <a:off x="5045075" y="3024623"/>
            <a:ext cx="368300" cy="320675"/>
          </a:xfrm>
          <a:custGeom>
            <a:avLst/>
            <a:gdLst>
              <a:gd name="T0" fmla="*/ 184148 w 368302"/>
              <a:gd name="T1" fmla="*/ 0 h 320670"/>
              <a:gd name="T2" fmla="*/ 368296 w 368302"/>
              <a:gd name="T3" fmla="*/ 160344 h 320670"/>
              <a:gd name="T4" fmla="*/ 184148 w 368302"/>
              <a:gd name="T5" fmla="*/ 320685 h 320670"/>
              <a:gd name="T6" fmla="*/ 0 w 368302"/>
              <a:gd name="T7" fmla="*/ 160344 h 320670"/>
              <a:gd name="T8" fmla="*/ 363042 w 368302"/>
              <a:gd name="T9" fmla="*/ 198370 h 320670"/>
              <a:gd name="T10" fmla="*/ 184148 w 368302"/>
              <a:gd name="T11" fmla="*/ 160344 h 320670"/>
              <a:gd name="T12" fmla="*/ 49307 w 368302"/>
              <a:gd name="T13" fmla="*/ 269541 h 320670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17694720 60000 65536"/>
              <a:gd name="T19" fmla="*/ 5898240 60000 65536"/>
              <a:gd name="T20" fmla="*/ 17694720 60000 65536"/>
              <a:gd name="T21" fmla="*/ 49307 w 368302"/>
              <a:gd name="T22" fmla="*/ 198361 h 320670"/>
              <a:gd name="T23" fmla="*/ 368302 w 368302"/>
              <a:gd name="T24" fmla="*/ 320670 h 3206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8302" h="320670" stroke="0">
                <a:moveTo>
                  <a:pt x="363048" y="198361"/>
                </a:moveTo>
                <a:lnTo>
                  <a:pt x="363048" y="198361"/>
                </a:lnTo>
                <a:cubicBezTo>
                  <a:pt x="342917" y="270155"/>
                  <a:pt x="269031" y="320670"/>
                  <a:pt x="184151" y="320670"/>
                </a:cubicBezTo>
                <a:cubicBezTo>
                  <a:pt x="132995" y="320670"/>
                  <a:pt x="84146" y="302143"/>
                  <a:pt x="49307" y="269529"/>
                </a:cubicBezTo>
                <a:lnTo>
                  <a:pt x="184151" y="160335"/>
                </a:lnTo>
                <a:lnTo>
                  <a:pt x="363048" y="198361"/>
                </a:lnTo>
                <a:close/>
              </a:path>
              <a:path w="368302" h="320670" fill="none">
                <a:moveTo>
                  <a:pt x="363048" y="198361"/>
                </a:moveTo>
                <a:lnTo>
                  <a:pt x="363048" y="198361"/>
                </a:lnTo>
                <a:cubicBezTo>
                  <a:pt x="342917" y="270155"/>
                  <a:pt x="269031" y="320670"/>
                  <a:pt x="184151" y="320670"/>
                </a:cubicBezTo>
                <a:cubicBezTo>
                  <a:pt x="132995" y="320670"/>
                  <a:pt x="84146" y="302143"/>
                  <a:pt x="49307" y="269529"/>
                </a:cubicBezTo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3" name="Arc 6">
            <a:extLst>
              <a:ext uri="{FF2B5EF4-FFF2-40B4-BE49-F238E27FC236}">
                <a16:creationId xmlns:a16="http://schemas.microsoft.com/office/drawing/2014/main" id="{AFE5BCAD-42BE-4404-912F-51A9648D9B76}"/>
              </a:ext>
            </a:extLst>
          </p:cNvPr>
          <p:cNvSpPr>
            <a:spLocks/>
          </p:cNvSpPr>
          <p:nvPr/>
        </p:nvSpPr>
        <p:spPr bwMode="auto">
          <a:xfrm>
            <a:off x="6564313" y="4108886"/>
            <a:ext cx="865187" cy="792162"/>
          </a:xfrm>
          <a:custGeom>
            <a:avLst/>
            <a:gdLst>
              <a:gd name="T0" fmla="*/ 432596 w 865186"/>
              <a:gd name="T1" fmla="*/ 0 h 792163"/>
              <a:gd name="T2" fmla="*/ 865189 w 865186"/>
              <a:gd name="T3" fmla="*/ 396081 h 792163"/>
              <a:gd name="T4" fmla="*/ 432596 w 865186"/>
              <a:gd name="T5" fmla="*/ 792160 h 792163"/>
              <a:gd name="T6" fmla="*/ 0 w 865186"/>
              <a:gd name="T7" fmla="*/ 396081 h 792163"/>
              <a:gd name="T8" fmla="*/ 314 w 865186"/>
              <a:gd name="T9" fmla="*/ 411174 h 792163"/>
              <a:gd name="T10" fmla="*/ 432596 w 865186"/>
              <a:gd name="T11" fmla="*/ 396081 h 792163"/>
              <a:gd name="T12" fmla="*/ 118872 w 865186"/>
              <a:gd name="T13" fmla="*/ 123368 h 792163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865186"/>
              <a:gd name="T22" fmla="*/ 123368 h 792163"/>
              <a:gd name="T23" fmla="*/ 118872 w 865186"/>
              <a:gd name="T24" fmla="*/ 411177 h 792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5186" h="792163" stroke="0">
                <a:moveTo>
                  <a:pt x="314" y="411177"/>
                </a:moveTo>
                <a:lnTo>
                  <a:pt x="314" y="411176"/>
                </a:lnTo>
                <a:cubicBezTo>
                  <a:pt x="104" y="406147"/>
                  <a:pt x="0" y="401114"/>
                  <a:pt x="0" y="396081"/>
                </a:cubicBezTo>
                <a:cubicBezTo>
                  <a:pt x="0" y="294589"/>
                  <a:pt x="42550" y="196970"/>
                  <a:pt x="118871" y="123367"/>
                </a:cubicBezTo>
                <a:lnTo>
                  <a:pt x="432593" y="396082"/>
                </a:lnTo>
                <a:lnTo>
                  <a:pt x="314" y="411177"/>
                </a:lnTo>
                <a:close/>
              </a:path>
              <a:path w="865186" h="792163" fill="none">
                <a:moveTo>
                  <a:pt x="314" y="411177"/>
                </a:moveTo>
                <a:lnTo>
                  <a:pt x="314" y="411176"/>
                </a:lnTo>
                <a:cubicBezTo>
                  <a:pt x="104" y="406147"/>
                  <a:pt x="0" y="401114"/>
                  <a:pt x="0" y="396081"/>
                </a:cubicBezTo>
                <a:cubicBezTo>
                  <a:pt x="0" y="294589"/>
                  <a:pt x="42550" y="196970"/>
                  <a:pt x="118871" y="123367"/>
                </a:cubicBezTo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4" name="TextBox 20">
            <a:extLst>
              <a:ext uri="{FF2B5EF4-FFF2-40B4-BE49-F238E27FC236}">
                <a16:creationId xmlns:a16="http://schemas.microsoft.com/office/drawing/2014/main" id="{C99FD6E3-5275-439D-958F-E1A179E3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434198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71°</a:t>
            </a:r>
          </a:p>
        </p:txBody>
      </p:sp>
      <p:sp>
        <p:nvSpPr>
          <p:cNvPr id="14345" name="TextBox 46">
            <a:extLst>
              <a:ext uri="{FF2B5EF4-FFF2-40B4-BE49-F238E27FC236}">
                <a16:creationId xmlns:a16="http://schemas.microsoft.com/office/drawing/2014/main" id="{B536810B-FB99-4383-984D-E9170029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4135873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32°</a:t>
            </a:r>
          </a:p>
        </p:txBody>
      </p:sp>
      <p:sp>
        <p:nvSpPr>
          <p:cNvPr id="14346" name="TextBox 47">
            <a:extLst>
              <a:ext uri="{FF2B5EF4-FFF2-40B4-BE49-F238E27FC236}">
                <a16:creationId xmlns:a16="http://schemas.microsoft.com/office/drawing/2014/main" id="{FA4B4F95-C1E6-43F3-A975-1677480F3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504173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5.6cm</a:t>
            </a:r>
          </a:p>
        </p:txBody>
      </p:sp>
      <p:sp>
        <p:nvSpPr>
          <p:cNvPr id="14347" name="TextBox 48">
            <a:extLst>
              <a:ext uri="{FF2B5EF4-FFF2-40B4-BE49-F238E27FC236}">
                <a16:creationId xmlns:a16="http://schemas.microsoft.com/office/drawing/2014/main" id="{D9901A9A-7875-4BC0-BDFC-CA057700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3599298"/>
            <a:ext cx="97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0DCEA-A9DB-4144-9EA6-5DC16D49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232836"/>
            <a:ext cx="3908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/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a = 3.14cm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7A1521-0D8F-4B8C-91F9-1C0E125E09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39432" y="2269583"/>
            <a:ext cx="3908425" cy="939103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7D46D3-87A7-4721-9A70-A2BDA181E6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81546" y="3210163"/>
            <a:ext cx="3908425" cy="93910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A7CC1-876E-4CC6-AA27-D16876815D2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0375" y="4299466"/>
            <a:ext cx="3908425" cy="710066"/>
          </a:xfrm>
          <a:prstGeom prst="rect">
            <a:avLst/>
          </a:prstGeom>
          <a:blipFill rotWithShape="0">
            <a:blip r:embed="rId4"/>
            <a:stretch>
              <a:fillRect l="-3276" b="-111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4173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5288</TotalTime>
  <Words>480</Words>
  <Application>Microsoft Office PowerPoint</Application>
  <PresentationFormat>On-screen Show (4:3)</PresentationFormat>
  <Paragraphs>156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Calibri</vt:lpstr>
      <vt:lpstr>Comic Sans MS</vt:lpstr>
      <vt:lpstr>Times New Roman</vt:lpstr>
      <vt:lpstr>Wingdings</vt:lpstr>
      <vt:lpstr>Custom Design</vt:lpstr>
      <vt:lpstr>1_Custom Design</vt:lpstr>
      <vt:lpstr>Equation</vt:lpstr>
      <vt:lpstr>PowerPoint Presentation</vt:lpstr>
      <vt:lpstr>Pythagoras, Sin, Cos or Tan?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kmccaffrey@birkenheadparkschool.com</dc:creator>
  <cp:lastModifiedBy>Lucinda Loon</cp:lastModifiedBy>
  <cp:revision>114</cp:revision>
  <cp:lastPrinted>2016-11-21T08:19:16Z</cp:lastPrinted>
  <dcterms:created xsi:type="dcterms:W3CDTF">2010-11-01T14:37:27Z</dcterms:created>
  <dcterms:modified xsi:type="dcterms:W3CDTF">2020-09-25T11:51:44Z</dcterms:modified>
</cp:coreProperties>
</file>