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84" r:id="rId3"/>
    <p:sldId id="256" r:id="rId4"/>
    <p:sldId id="270" r:id="rId5"/>
    <p:sldId id="267" r:id="rId6"/>
    <p:sldId id="268" r:id="rId7"/>
    <p:sldId id="269" r:id="rId8"/>
    <p:sldId id="278" r:id="rId9"/>
    <p:sldId id="279" r:id="rId10"/>
    <p:sldId id="274" r:id="rId11"/>
    <p:sldId id="277" r:id="rId12"/>
    <p:sldId id="271" r:id="rId13"/>
    <p:sldId id="273" r:id="rId14"/>
    <p:sldId id="272" r:id="rId15"/>
    <p:sldId id="276" r:id="rId16"/>
    <p:sldId id="275" r:id="rId17"/>
    <p:sldId id="280" r:id="rId18"/>
    <p:sldId id="281" r:id="rId19"/>
    <p:sldId id="282" r:id="rId20"/>
    <p:sldId id="286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65" autoAdjust="0"/>
  </p:normalViewPr>
  <p:slideViewPr>
    <p:cSldViewPr>
      <p:cViewPr varScale="1">
        <p:scale>
          <a:sx n="72" d="100"/>
          <a:sy n="72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657D-924F-4033-92BB-907507670DB8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5C950-B472-43F6-95F1-97C3B574D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2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 smtClean="0"/>
              <a:t>Udhiu</a:t>
            </a:r>
            <a:endParaRPr lang="en-GB" dirty="0" smtClean="0"/>
          </a:p>
          <a:p>
            <a:pPr marL="228600" indent="-228600">
              <a:buAutoNum type="arabicPeriod"/>
            </a:pPr>
            <a:r>
              <a:rPr lang="en-GB" dirty="0" smtClean="0"/>
              <a:t>Lk</a:t>
            </a:r>
          </a:p>
          <a:p>
            <a:pPr marL="228600" indent="-228600">
              <a:buAutoNum type="arabicPeriod"/>
            </a:pPr>
            <a:r>
              <a:rPr lang="en-GB" dirty="0" smtClean="0"/>
              <a:t>G</a:t>
            </a:r>
          </a:p>
          <a:p>
            <a:pPr marL="228600" indent="-228600">
              <a:buAutoNum type="arabicPeriod"/>
            </a:pPr>
            <a:r>
              <a:rPr lang="en-GB" dirty="0" smtClean="0"/>
              <a:t>Type/economic</a:t>
            </a:r>
            <a:r>
              <a:rPr lang="en-GB" baseline="0" dirty="0" smtClean="0"/>
              <a:t> development/ population growth/severity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2B07D-348D-49BE-A48F-5484034F67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4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 smtClean="0"/>
              <a:t>Udhiu</a:t>
            </a:r>
            <a:endParaRPr lang="en-GB" dirty="0" smtClean="0"/>
          </a:p>
          <a:p>
            <a:pPr marL="228600" indent="-228600">
              <a:buAutoNum type="arabicPeriod"/>
            </a:pPr>
            <a:r>
              <a:rPr lang="en-GB" dirty="0" smtClean="0"/>
              <a:t>Lk</a:t>
            </a:r>
          </a:p>
          <a:p>
            <a:pPr marL="228600" indent="-228600">
              <a:buAutoNum type="arabicPeriod"/>
            </a:pPr>
            <a:r>
              <a:rPr lang="en-GB" dirty="0" smtClean="0"/>
              <a:t>G</a:t>
            </a:r>
          </a:p>
          <a:p>
            <a:pPr marL="228600" indent="-228600">
              <a:buAutoNum type="arabicPeriod"/>
            </a:pPr>
            <a:r>
              <a:rPr lang="en-GB" dirty="0" smtClean="0"/>
              <a:t>Type/economic</a:t>
            </a:r>
            <a:r>
              <a:rPr lang="en-GB" baseline="0" dirty="0" smtClean="0"/>
              <a:t> development/ population growth/severity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2B07D-348D-49BE-A48F-5484034F67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9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from Las Vegas- Eiffel tower replica,</a:t>
            </a:r>
            <a:r>
              <a:rPr lang="en-GB" baseline="0" dirty="0" smtClean="0"/>
              <a:t> Little Venice replica, </a:t>
            </a:r>
            <a:r>
              <a:rPr lang="en-GB" baseline="0" dirty="0" err="1" smtClean="0"/>
              <a:t>Trevi</a:t>
            </a:r>
            <a:r>
              <a:rPr lang="en-GB" baseline="0" dirty="0" smtClean="0"/>
              <a:t> fountain Rome replica. (10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5C950-B472-43F6-95F1-97C3B574D1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99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6" y="4715142"/>
            <a:ext cx="5438130" cy="446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91398" rIns="91398" bIns="91398" anchor="ctr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61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A633-9333-4A1A-97CF-DA9CA9FF60DB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D77-40C6-477B-B4C8-B539E5BC2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80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A633-9333-4A1A-97CF-DA9CA9FF60DB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D77-40C6-477B-B4C8-B539E5BC2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0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A633-9333-4A1A-97CF-DA9CA9FF60DB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D77-40C6-477B-B4C8-B539E5BC2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A633-9333-4A1A-97CF-DA9CA9FF60DB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D77-40C6-477B-B4C8-B539E5BC2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26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A633-9333-4A1A-97CF-DA9CA9FF60DB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D77-40C6-477B-B4C8-B539E5BC2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0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A633-9333-4A1A-97CF-DA9CA9FF60DB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D77-40C6-477B-B4C8-B539E5BC2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19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A633-9333-4A1A-97CF-DA9CA9FF60DB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D77-40C6-477B-B4C8-B539E5BC2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A633-9333-4A1A-97CF-DA9CA9FF60DB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D77-40C6-477B-B4C8-B539E5BC2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43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A633-9333-4A1A-97CF-DA9CA9FF60DB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D77-40C6-477B-B4C8-B539E5BC2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2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A633-9333-4A1A-97CF-DA9CA9FF60DB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D77-40C6-477B-B4C8-B539E5BC2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4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A633-9333-4A1A-97CF-DA9CA9FF60DB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D77-40C6-477B-B4C8-B539E5BC2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6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CA633-9333-4A1A-97CF-DA9CA9FF60DB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ABD77-40C6-477B-B4C8-B539E5BC2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6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Jrr4-wqIU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v1zd23f-E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v1zd23f-E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8907" r="19942" b="16950"/>
          <a:stretch/>
        </p:blipFill>
        <p:spPr>
          <a:xfrm>
            <a:off x="3616981" y="790342"/>
            <a:ext cx="4461374" cy="47051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8493">
            <a:off x="-138170" y="1552174"/>
            <a:ext cx="3685347" cy="2383966"/>
          </a:xfrm>
        </p:spPr>
        <p:txBody>
          <a:bodyPr>
            <a:noAutofit/>
          </a:bodyPr>
          <a:lstStyle/>
          <a:p>
            <a:r>
              <a:rPr lang="en-GB" sz="33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Do now task </a:t>
            </a: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GB" sz="21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How much can you remember? </a:t>
            </a: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8218" t="64504" r="11382" b="28406"/>
          <a:stretch/>
        </p:blipFill>
        <p:spPr>
          <a:xfrm>
            <a:off x="2902105" y="5394442"/>
            <a:ext cx="6212414" cy="491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4296" y="1520976"/>
            <a:ext cx="37959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endParaRPr lang="en-GB" dirty="0"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Why is the nutrient cycle so important in the tropical rainforest? </a:t>
            </a:r>
          </a:p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Give 2 natural causes of climate change </a:t>
            </a:r>
          </a:p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Where are tropical storms located (distributed?) 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4. Give the 4 factors that will affect the hazard risk </a:t>
            </a:r>
          </a:p>
          <a:p>
            <a:pPr marL="257175" indent="-257175">
              <a:buAutoNum type="arabicPeriod"/>
            </a:pPr>
            <a:endParaRPr lang="en-GB" sz="1350" dirty="0"/>
          </a:p>
          <a:p>
            <a:endParaRPr lang="en-GB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6358" y="3780486"/>
            <a:ext cx="267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Pencil cases out</a:t>
            </a:r>
          </a:p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Conduct cards in pencil cases</a:t>
            </a:r>
          </a:p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Coats and bags off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ShockwaveFlash1" r:id="rId2" imgW="3311640" imgH="1368360"/>
        </mc:Choice>
        <mc:Fallback>
          <p:control name="ShockwaveFlash1" r:id="rId2" imgW="3311640" imgH="1368360">
            <p:pic>
              <p:nvPicPr>
                <p:cNvPr id="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57049" y="4881282"/>
                  <a:ext cx="2483644" cy="10263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027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32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916832"/>
            <a:ext cx="5832648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www.youtube.com/watch?v=PJrr4-wqIUM</a:t>
            </a:r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r>
              <a:rPr lang="en-GB" sz="2000" b="1" u="sng" dirty="0" smtClean="0"/>
              <a:t>Task:</a:t>
            </a:r>
            <a:r>
              <a:rPr lang="en-GB" sz="2000" dirty="0" smtClean="0"/>
              <a:t> Watch the video for 4 minutes and write down…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 3 points about why the Colorado River is so </a:t>
            </a:r>
            <a:r>
              <a:rPr lang="en-GB" sz="2000" dirty="0"/>
              <a:t> </a:t>
            </a:r>
            <a:r>
              <a:rPr lang="en-GB" sz="2000" dirty="0" smtClean="0"/>
              <a:t>important for development in the Western Desert.</a:t>
            </a:r>
            <a:endParaRPr lang="en-GB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/>
              <a:t>3</a:t>
            </a:r>
            <a:r>
              <a:rPr lang="en-GB" sz="2000" dirty="0" smtClean="0"/>
              <a:t> points about the problems faced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319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Solution:</a:t>
            </a:r>
            <a:r>
              <a:rPr lang="en-GB" dirty="0" smtClean="0"/>
              <a:t> Colorado River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07604" y="1417638"/>
            <a:ext cx="712879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Yet while the cities of the Western Desert continue to grow, there is a physical limit to how much water can be taken from Colorado</a:t>
            </a:r>
            <a:r>
              <a:rPr lang="en-GB" dirty="0" smtClean="0"/>
              <a:t>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There </a:t>
            </a:r>
            <a:r>
              <a:rPr lang="en-GB" dirty="0"/>
              <a:t>is a political limit too, because of an international agreement which states water must be allowed to flow into Mexico (where the Colorado ends). </a:t>
            </a:r>
          </a:p>
        </p:txBody>
      </p:sp>
    </p:spTree>
    <p:extLst>
      <p:ext uri="{BB962C8B-B14F-4D97-AF65-F5344CB8AC3E}">
        <p14:creationId xmlns:p14="http://schemas.microsoft.com/office/powerpoint/2010/main" val="253726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Solution:</a:t>
            </a:r>
            <a:r>
              <a:rPr lang="en-GB" dirty="0" smtClean="0"/>
              <a:t> Colorado River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86000" y="5445224"/>
            <a:ext cx="45720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GB" dirty="0"/>
              <a:t>Between 2000, and 2010, several states experienced rapid population growth, more than double the national average.</a:t>
            </a:r>
          </a:p>
        </p:txBody>
      </p:sp>
      <p:pic>
        <p:nvPicPr>
          <p:cNvPr id="6" name="Picture 5" descr="Image result for population growth in arizon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1639280" y="1395079"/>
            <a:ext cx="5865440" cy="3601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03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money from tourists in las vegas grap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32848" cy="4994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4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u="sng" dirty="0" smtClean="0"/>
              <a:t>Task:</a:t>
            </a:r>
            <a:r>
              <a:rPr lang="en-GB" dirty="0" smtClean="0"/>
              <a:t> Sort the statements into cost or benefits of the Hoover Dam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4165" y="1943834"/>
            <a:ext cx="352839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Reservoirs bring </a:t>
            </a: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water to cities throughout the Western Desert </a:t>
            </a:r>
            <a:r>
              <a:rPr lang="en-GB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area (e.g. Phoenix</a:t>
            </a: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Tucson, Albuquerque, San Diego, Las Vegas and Los </a:t>
            </a:r>
            <a:r>
              <a:rPr lang="en-GB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Angeles).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6732240" y="2897941"/>
            <a:ext cx="219573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Colorado’s aqueducts bring life-giving water to farms growing fruits and vegetables 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457200" y="5373216"/>
            <a:ext cx="2602632" cy="1169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ore </a:t>
            </a: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than 1.4 million acres of irrigated land throughout the Colorado River Basin produce about 15% of the USA’s crops and 13% of its livestock. 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5879371" y="4064046"/>
            <a:ext cx="2195736" cy="1169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Water availability allow for 40 million people to visit Las Vegas every year, contributing £100 million to the economy.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683568" y="4038173"/>
            <a:ext cx="45720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Trapped sediment upstream mean that banks in the lower course have less sediment. This negatively effects the population of Kanab snail.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3779912" y="5598025"/>
            <a:ext cx="4572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Climate change has impacted on rainfall patterns. In </a:t>
            </a: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2014, Lake Mead reached a record low </a:t>
            </a:r>
            <a:r>
              <a:rPr lang="en-GB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level.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4572000" y="1670137"/>
            <a:ext cx="2574032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Rapid </a:t>
            </a: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population growth means that even greater water scarcity is expected in the future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014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Other solutions are to conserve water by educating the inhabitants of the Western Desert.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31" y="1267113"/>
            <a:ext cx="531533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AAAC-BE25-B740-BEE5-2CCE89B1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3" y="332656"/>
            <a:ext cx="8229600" cy="1177640"/>
          </a:xfrm>
          <a:solidFill>
            <a:srgbClr val="FCD5B5"/>
          </a:solidFill>
        </p:spPr>
        <p:txBody>
          <a:bodyPr>
            <a:noAutofit/>
          </a:bodyPr>
          <a:lstStyle/>
          <a:p>
            <a:r>
              <a:rPr lang="en-US" sz="2400" b="1" u="sng" dirty="0"/>
              <a:t>Task:</a:t>
            </a:r>
            <a:r>
              <a:rPr lang="en-US" sz="2400" dirty="0"/>
              <a:t> Watch the video and answer the questions. This video looks at problems faced by humans in the desert and is based in Las Vegas. </a:t>
            </a:r>
            <a:r>
              <a:rPr lang="en-US" sz="1200" dirty="0">
                <a:hlinkClick r:id="rId2"/>
              </a:rPr>
              <a:t>https://www.youtube.com/watch?v=Sv1zd23f-E0</a:t>
            </a:r>
            <a:r>
              <a:rPr lang="en-US" sz="1200" dirty="0"/>
              <a:t>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AB580-4F0F-654A-8063-FCFA8E7D4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5582"/>
            <a:ext cx="6545070" cy="26156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Las Vegas suffering with? </a:t>
            </a:r>
          </a:p>
          <a:p>
            <a:r>
              <a:rPr lang="en-US" dirty="0"/>
              <a:t>How much water is used watering their lawn? </a:t>
            </a:r>
          </a:p>
          <a:p>
            <a:r>
              <a:rPr lang="en-US" dirty="0"/>
              <a:t>How can residents be thoughtful? </a:t>
            </a:r>
          </a:p>
          <a:p>
            <a:r>
              <a:rPr lang="en-US" dirty="0"/>
              <a:t>What is the solution? </a:t>
            </a:r>
          </a:p>
        </p:txBody>
      </p:sp>
    </p:spTree>
    <p:extLst>
      <p:ext uri="{BB962C8B-B14F-4D97-AF65-F5344CB8AC3E}">
        <p14:creationId xmlns:p14="http://schemas.microsoft.com/office/powerpoint/2010/main" val="29657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AAAC-BE25-B740-BEE5-2CCE89B1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3228"/>
            <a:ext cx="8229600" cy="1177640"/>
          </a:xfrm>
          <a:solidFill>
            <a:srgbClr val="FCD5B5"/>
          </a:solidFill>
        </p:spPr>
        <p:txBody>
          <a:bodyPr>
            <a:noAutofit/>
          </a:bodyPr>
          <a:lstStyle/>
          <a:p>
            <a:r>
              <a:rPr lang="en-US" sz="2400" b="1" u="sng" dirty="0"/>
              <a:t>Task:</a:t>
            </a:r>
            <a:r>
              <a:rPr lang="en-US" sz="2400" dirty="0"/>
              <a:t> Watch the video and answer the questions. This video looks at problems faced by humans in the desert and is based in Las Vegas. </a:t>
            </a:r>
            <a:r>
              <a:rPr lang="en-US" sz="1200" dirty="0">
                <a:hlinkClick r:id="rId2"/>
              </a:rPr>
              <a:t>https://www.youtube.com/watch?v=Sv1zd23f-E0</a:t>
            </a:r>
            <a:r>
              <a:rPr lang="en-US" sz="1200" dirty="0"/>
              <a:t>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AB580-4F0F-654A-8063-FCFA8E7D4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5582"/>
            <a:ext cx="8229600" cy="261561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Las Vegas suffering with? </a:t>
            </a:r>
            <a:r>
              <a:rPr lang="en-US" dirty="0">
                <a:solidFill>
                  <a:srgbClr val="FF0000"/>
                </a:solidFill>
              </a:rPr>
              <a:t>Water shortages.</a:t>
            </a:r>
          </a:p>
          <a:p>
            <a:r>
              <a:rPr lang="en-US" dirty="0"/>
              <a:t>How much water is used watering their lawn? </a:t>
            </a:r>
            <a:r>
              <a:rPr lang="en-US" dirty="0">
                <a:solidFill>
                  <a:srgbClr val="FF0000"/>
                </a:solidFill>
              </a:rPr>
              <a:t>60%</a:t>
            </a:r>
          </a:p>
          <a:p>
            <a:r>
              <a:rPr lang="en-US" dirty="0"/>
              <a:t>How can residents be thoughtful?</a:t>
            </a:r>
            <a:r>
              <a:rPr lang="en-US" dirty="0">
                <a:solidFill>
                  <a:srgbClr val="FF0000"/>
                </a:solidFill>
              </a:rPr>
              <a:t> Only use grass where it is needed.</a:t>
            </a:r>
          </a:p>
          <a:p>
            <a:r>
              <a:rPr lang="en-US" dirty="0"/>
              <a:t>What is the solution? </a:t>
            </a:r>
            <a:r>
              <a:rPr lang="en-US" dirty="0">
                <a:solidFill>
                  <a:srgbClr val="FF0000"/>
                </a:solidFill>
              </a:rPr>
              <a:t>Xeriscaping which involves planning gardens carefully (hardy plants, use artificial grass, local rock). </a:t>
            </a:r>
          </a:p>
        </p:txBody>
      </p:sp>
    </p:spTree>
    <p:extLst>
      <p:ext uri="{BB962C8B-B14F-4D97-AF65-F5344CB8AC3E}">
        <p14:creationId xmlns:p14="http://schemas.microsoft.com/office/powerpoint/2010/main" val="3410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8907" r="19942" b="16950"/>
          <a:stretch/>
        </p:blipFill>
        <p:spPr>
          <a:xfrm>
            <a:off x="3021049" y="36231"/>
            <a:ext cx="5923571" cy="624730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8493">
            <a:off x="-138170" y="1552174"/>
            <a:ext cx="3685347" cy="2383966"/>
          </a:xfrm>
        </p:spPr>
        <p:txBody>
          <a:bodyPr>
            <a:noAutofit/>
          </a:bodyPr>
          <a:lstStyle/>
          <a:p>
            <a:r>
              <a:rPr lang="en-GB" sz="33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Do now task </a:t>
            </a: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GB" sz="21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How much can you remember? </a:t>
            </a: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8218" t="64504" r="11382" b="28406"/>
          <a:stretch/>
        </p:blipFill>
        <p:spPr>
          <a:xfrm>
            <a:off x="257049" y="6085067"/>
            <a:ext cx="8394325" cy="663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1050" y="1441130"/>
            <a:ext cx="49603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endParaRPr lang="en-GB" dirty="0"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Why is the nutrient cycle so important in the tropical rainforest? 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Provides plenty of nutrients for the plants to absorb.</a:t>
            </a:r>
          </a:p>
          <a:p>
            <a:pPr marL="342900" indent="-342900" algn="ctr">
              <a:buAutoNum type="arabicPeriod"/>
            </a:pPr>
            <a:endParaRPr lang="en-GB" dirty="0"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Give 2 natural causes of climate </a:t>
            </a:r>
            <a:r>
              <a:rPr lang="en-GB" dirty="0" smtClean="0">
                <a:latin typeface="Arial Rounded MT Bold" panose="020F0704030504030204" pitchFamily="34" charset="0"/>
              </a:rPr>
              <a:t>change. 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Orbital cycles/ volcanic activity/ solar output.</a:t>
            </a:r>
          </a:p>
          <a:p>
            <a:pPr marL="342900" indent="-342900" algn="ctr">
              <a:buAutoNum type="arabicPeriod"/>
            </a:pP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Where are tropical storms located (distributed?) 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Between 5 and 30 degrees north and south of the equator.</a:t>
            </a:r>
          </a:p>
          <a:p>
            <a:pPr marL="342900" indent="-342900" algn="ctr">
              <a:buAutoNum type="arabicPeriod"/>
            </a:pPr>
            <a:endParaRPr lang="en-GB" dirty="0">
              <a:latin typeface="Arial Rounded MT Bold" panose="020F0704030504030204" pitchFamily="34" charset="0"/>
            </a:endParaRP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4. Give the 4 factors that will affect the hazard </a:t>
            </a:r>
            <a:r>
              <a:rPr lang="en-GB" dirty="0" smtClean="0">
                <a:latin typeface="Arial Rounded MT Bold" panose="020F0704030504030204" pitchFamily="34" charset="0"/>
              </a:rPr>
              <a:t>risk. 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Type/ economic development/ population growth/ severity.</a:t>
            </a: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257175" indent="-257175">
              <a:buAutoNum type="arabicPeriod"/>
            </a:pPr>
            <a:endParaRPr lang="en-GB" sz="1350" dirty="0"/>
          </a:p>
          <a:p>
            <a:endParaRPr lang="en-GB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6358" y="3780486"/>
            <a:ext cx="267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Pencil cases out</a:t>
            </a:r>
          </a:p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Conduct cards in pencil cases</a:t>
            </a:r>
          </a:p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Coats and bags off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4" name="ShockwaveFlash1" r:id="rId2" imgW="3311640" imgH="1368360"/>
        </mc:Choice>
        <mc:Fallback>
          <p:control name="ShockwaveFlash1" r:id="rId2" imgW="3311640" imgH="1368360">
            <p:pic>
              <p:nvPicPr>
                <p:cNvPr id="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57049" y="4881282"/>
                  <a:ext cx="2483644" cy="10263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37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653536" cy="178621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u="sng" dirty="0" smtClean="0"/>
              <a:t>Task:</a:t>
            </a:r>
            <a:r>
              <a:rPr lang="en-GB" dirty="0" smtClean="0"/>
              <a:t> Using your own knowledge and the marks from your feedback test, highlight your KO in green.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154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447961" y="238468"/>
            <a:ext cx="76960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noAutofit/>
          </a:bodyPr>
          <a:lstStyle/>
          <a:p>
            <a:pPr algn="ctr"/>
            <a:r>
              <a:rPr lang="en-US" sz="2215" b="1" dirty="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Knowledge </a:t>
            </a:r>
            <a:r>
              <a:rPr lang="en-US" sz="2215" b="1" dirty="0" err="1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Organiser</a:t>
            </a:r>
            <a:r>
              <a:rPr lang="en-US" sz="2215" b="1" dirty="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215" b="1" dirty="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–Deserts </a:t>
            </a:r>
            <a:endParaRPr sz="2215" b="1" dirty="0">
              <a:solidFill>
                <a:srgbClr val="FF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aphicFrame>
        <p:nvGraphicFramePr>
          <p:cNvPr id="85" name="Shape 85"/>
          <p:cNvGraphicFramePr/>
          <p:nvPr>
            <p:extLst/>
          </p:nvPr>
        </p:nvGraphicFramePr>
        <p:xfrm>
          <a:off x="-3221" y="784413"/>
          <a:ext cx="4198454" cy="54161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0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54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u="none" strike="noStrike" cap="none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</a:t>
                      </a:r>
                      <a:endParaRPr sz="9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Love Ya Like A Sister"/>
                          <a:ea typeface="Calibri"/>
                          <a:cs typeface="Calibri"/>
                          <a:sym typeface="Arial"/>
                        </a:rPr>
                        <a:t>A</a:t>
                      </a:r>
                      <a:r>
                        <a:rPr lang="en-GB" sz="10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Love Ya Like A Sister"/>
                          <a:ea typeface="Calibri"/>
                          <a:cs typeface="Calibri"/>
                          <a:sym typeface="Arial"/>
                        </a:rPr>
                        <a:t> desert is: a</a:t>
                      </a:r>
                      <a:r>
                        <a:rPr lang="en-GB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Love Ya Like A Sister"/>
                          <a:ea typeface="Calibri"/>
                          <a:cs typeface="Calibri"/>
                          <a:sym typeface="Arial"/>
                        </a:rPr>
                        <a:t> region so arid because of little rainfall that it supports only sparse and widely spaced vegetation or no vegetation at all</a:t>
                      </a:r>
                      <a:endParaRPr lang="en-US" sz="1000" dirty="0" smtClean="0"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84415" marR="84415" marT="42208" marB="422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6" name="Shape 86"/>
          <p:cNvSpPr txBox="1"/>
          <p:nvPr/>
        </p:nvSpPr>
        <p:spPr>
          <a:xfrm>
            <a:off x="-2080" y="475806"/>
            <a:ext cx="4474800" cy="28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noAutofit/>
          </a:bodyPr>
          <a:lstStyle/>
          <a:p>
            <a:pPr algn="ctr"/>
            <a:endParaRPr sz="1292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5982924" y="451708"/>
            <a:ext cx="4474783" cy="28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noAutofit/>
          </a:bodyPr>
          <a:lstStyle/>
          <a:p>
            <a:pPr algn="ctr"/>
            <a:r>
              <a:rPr lang="en-US" sz="1292" b="1" dirty="0">
                <a:solidFill>
                  <a:srgbClr val="00B050"/>
                </a:solidFill>
                <a:latin typeface="Bangers"/>
                <a:ea typeface="Bangers"/>
                <a:cs typeface="Bangers"/>
                <a:sym typeface="Bangers"/>
              </a:rPr>
              <a:t>Key Words/ </a:t>
            </a:r>
            <a:r>
              <a:rPr lang="en-US" sz="1662" b="1" dirty="0">
                <a:solidFill>
                  <a:srgbClr val="00B050"/>
                </a:solidFill>
                <a:latin typeface="Bangers"/>
                <a:ea typeface="Bangers"/>
                <a:cs typeface="Bangers"/>
                <a:sym typeface="Bangers"/>
              </a:rPr>
              <a:t>T</a:t>
            </a:r>
            <a:r>
              <a:rPr lang="en-US" sz="1292" b="1" dirty="0">
                <a:solidFill>
                  <a:srgbClr val="00B050"/>
                </a:solidFill>
                <a:latin typeface="Bangers"/>
                <a:ea typeface="Bangers"/>
                <a:cs typeface="Bangers"/>
                <a:sym typeface="Bangers"/>
              </a:rPr>
              <a:t>erms</a:t>
            </a:r>
            <a:endParaRPr sz="1292" b="1" dirty="0">
              <a:solidFill>
                <a:srgbClr val="00B05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graphicFrame>
        <p:nvGraphicFramePr>
          <p:cNvPr id="89" name="Shape 89"/>
          <p:cNvGraphicFramePr/>
          <p:nvPr>
            <p:extLst/>
          </p:nvPr>
        </p:nvGraphicFramePr>
        <p:xfrm>
          <a:off x="4204877" y="759929"/>
          <a:ext cx="4852232" cy="459903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23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2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smtClean="0"/>
                        <a:t>4.</a:t>
                      </a:r>
                      <a:endParaRPr sz="800" b="1" dirty="0"/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Biome</a:t>
                      </a:r>
                      <a:endParaRPr sz="800" b="1" dirty="0"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Love Ya Like A Sister"/>
                          <a:ea typeface="Calibri"/>
                          <a:cs typeface="Calibri"/>
                          <a:sym typeface="Arial"/>
                        </a:rPr>
                        <a:t>A large naturally occurring community occupying a major habitat, e.g. desert, forest or tundra.</a:t>
                      </a:r>
                      <a:endParaRPr lang="en-GB" sz="1000" dirty="0" smtClean="0">
                        <a:effectLst/>
                        <a:latin typeface="Love Ya Like A Sister"/>
                        <a:ea typeface="Calibri"/>
                        <a:cs typeface="Times New Roman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dirty="0"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84415" marR="84415" marT="42208" marB="422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5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smtClean="0"/>
                        <a:t>5.</a:t>
                      </a:r>
                      <a:endParaRPr sz="800" b="1" dirty="0"/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baseline="0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Evaporation</a:t>
                      </a:r>
                      <a:endParaRPr sz="700" b="1" dirty="0"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Love Ya Like A Sister"/>
                          <a:ea typeface="Calibri"/>
                          <a:cs typeface="Calibri"/>
                          <a:sym typeface="Arial"/>
                        </a:rPr>
                        <a:t>Water lost from the ground’s surface. Rates</a:t>
                      </a:r>
                      <a:r>
                        <a:rPr lang="en-GB" sz="1000" b="0" i="0" u="none" strike="noStrike" kern="1200" cap="none" baseline="0" dirty="0" smtClean="0">
                          <a:solidFill>
                            <a:schemeClr val="dk1"/>
                          </a:solidFill>
                          <a:effectLst/>
                          <a:latin typeface="Love Ya Like A Sister"/>
                          <a:ea typeface="Calibri"/>
                          <a:cs typeface="Calibri"/>
                          <a:sym typeface="Arial"/>
                        </a:rPr>
                        <a:t> of evaporation are high in hot deserts.</a:t>
                      </a:r>
                      <a:endParaRPr lang="en-GB" sz="1000" b="0" i="0" u="none" strike="noStrike" kern="1200" cap="none" dirty="0" smtClean="0">
                        <a:solidFill>
                          <a:schemeClr val="dk1"/>
                        </a:solidFill>
                        <a:effectLst/>
                        <a:latin typeface="Love Ya Like A Sister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900" b="0" dirty="0"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84415" marR="84415" marT="42208" marB="422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5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smtClean="0"/>
                        <a:t>6.</a:t>
                      </a:r>
                      <a:endParaRPr sz="800" b="1" dirty="0"/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Sahara</a:t>
                      </a:r>
                      <a:r>
                        <a:rPr lang="en-GB" sz="800" b="1" baseline="0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 Desert</a:t>
                      </a:r>
                      <a:endParaRPr sz="800" b="1" dirty="0"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The largest hot desert in the world. The desert comprises much of North Africa.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900" dirty="0" smtClean="0">
                        <a:latin typeface="Love Ya Like A Sister"/>
                      </a:endParaRPr>
                    </a:p>
                  </a:txBody>
                  <a:tcPr marL="84415" marR="84415" marT="42208" marB="422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5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smtClean="0"/>
                        <a:t>8</a:t>
                      </a:r>
                      <a:endParaRPr sz="800" b="1" dirty="0"/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Las Vegas</a:t>
                      </a:r>
                      <a:endParaRPr sz="800" b="1" dirty="0"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Love Ya Like A Sister"/>
                          <a:ea typeface="Calibri"/>
                          <a:cs typeface="Calibri"/>
                          <a:sym typeface="Arial"/>
                        </a:rPr>
                        <a:t>Las Vegas, in Nevada’s Mojave Desert, is a resort city famed for its vibrant nightlife.</a:t>
                      </a:r>
                      <a:r>
                        <a:rPr lang="en-GB" sz="1000" b="0" i="0" u="none" strike="noStrike" kern="1200" cap="none" baseline="0" dirty="0" smtClean="0">
                          <a:solidFill>
                            <a:schemeClr val="dk1"/>
                          </a:solidFill>
                          <a:effectLst/>
                          <a:latin typeface="Love Ya Like A Sister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r>
                        <a:rPr lang="en-GB" sz="10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Love Ya Like A Sister"/>
                          <a:ea typeface="Calibri"/>
                          <a:cs typeface="Calibri"/>
                          <a:sym typeface="Arial"/>
                        </a:rPr>
                        <a:t>Citizens</a:t>
                      </a:r>
                      <a:r>
                        <a:rPr lang="en-GB" sz="1000" b="0" i="0" u="none" strike="noStrike" kern="1200" cap="none" baseline="0" dirty="0" smtClean="0">
                          <a:solidFill>
                            <a:schemeClr val="dk1"/>
                          </a:solidFill>
                          <a:effectLst/>
                          <a:latin typeface="Love Ya Like A Sister"/>
                          <a:ea typeface="Calibri"/>
                          <a:cs typeface="Calibri"/>
                          <a:sym typeface="Arial"/>
                        </a:rPr>
                        <a:t> have had to adapt their lifestyles to cope with the arid climate.</a:t>
                      </a:r>
                      <a:endParaRPr lang="en-GB" sz="1000" dirty="0" smtClean="0">
                        <a:effectLst/>
                        <a:latin typeface="Love Ya Like A Sister"/>
                        <a:ea typeface="Calibri"/>
                        <a:cs typeface="Times New Roman"/>
                      </a:endParaRPr>
                    </a:p>
                  </a:txBody>
                  <a:tcPr marL="84415" marR="84415" marT="42208" marB="422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smtClean="0"/>
                        <a:t>9.</a:t>
                      </a:r>
                      <a:endParaRPr sz="800" b="1" dirty="0"/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Desertification</a:t>
                      </a:r>
                      <a:endParaRPr sz="700" b="1" dirty="0"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Love Ya Like A Sister"/>
                          <a:ea typeface="Calibri"/>
                          <a:cs typeface="Calibri"/>
                          <a:sym typeface="Arial"/>
                        </a:rPr>
                        <a:t>The process by which land becomes drier and degraded, as a result of climate change or human activities, Also known as soil degradation.</a:t>
                      </a:r>
                      <a:endParaRPr lang="en-GB" sz="1000" dirty="0" smtClean="0">
                        <a:effectLst/>
                        <a:latin typeface="Love Ya Like A Sister"/>
                        <a:ea typeface="Calibri"/>
                        <a:cs typeface="Times New Roman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84415" marR="84415" marT="42208" marB="422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83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smtClean="0"/>
                        <a:t>10.</a:t>
                      </a:r>
                      <a:endParaRPr sz="800" b="1" dirty="0"/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Adaptation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The camel</a:t>
                      </a:r>
                      <a:endParaRPr sz="800" b="1" dirty="0"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Love Ya Like A Sister"/>
                          <a:ea typeface="Calibri"/>
                          <a:cs typeface="Calibri"/>
                          <a:sym typeface="Arial"/>
                        </a:rPr>
                        <a:t>The process of change by which an organism or species becomes better suited to its environment.</a:t>
                      </a:r>
                      <a:endParaRPr lang="en-GB" sz="1000" dirty="0" smtClean="0">
                        <a:effectLst/>
                        <a:latin typeface="Love Ya Like A Sister"/>
                        <a:ea typeface="Calibri"/>
                        <a:cs typeface="Times New Roman"/>
                      </a:endParaRPr>
                    </a:p>
                    <a:p>
                      <a:pPr marL="171450" lvl="0" indent="-17145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Long eyelashes to keep the sand out</a:t>
                      </a:r>
                    </a:p>
                    <a:p>
                      <a:pPr marL="171450" lvl="0" indent="-17145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Bushy eyebrows to keep the sun out</a:t>
                      </a:r>
                    </a:p>
                    <a:p>
                      <a:pPr marL="171450" lvl="0" indent="-17145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Stores fat in humps to have energy reserves</a:t>
                      </a:r>
                    </a:p>
                    <a:p>
                      <a:pPr marL="171450" lvl="0" indent="-17145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Large feet to walk on the sand</a:t>
                      </a:r>
                    </a:p>
                    <a:p>
                      <a:pPr marL="171450" lvl="0" indent="-17145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Thick lips to be able to eat cacti </a:t>
                      </a:r>
                    </a:p>
                  </a:txBody>
                  <a:tcPr marL="84415" marR="84415" marT="42208" marB="422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415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smtClean="0"/>
                        <a:t>11.</a:t>
                      </a:r>
                      <a:endParaRPr sz="800" b="1" dirty="0"/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Indicator species</a:t>
                      </a:r>
                      <a:endParaRPr sz="800" b="1" dirty="0"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Love Ya Like A Sister"/>
                        </a:rPr>
                        <a:t>Any biological species that defines a trait or characteristic of the environment.  It is also an indication of how healthy that ecosystem is.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baseline="0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.</a:t>
                      </a:r>
                    </a:p>
                  </a:txBody>
                  <a:tcPr marL="84415" marR="84415" marT="42208" marB="4220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3" name="Shape 93"/>
          <p:cNvSpPr txBox="1"/>
          <p:nvPr/>
        </p:nvSpPr>
        <p:spPr>
          <a:xfrm>
            <a:off x="9079700" y="7058350"/>
            <a:ext cx="170461" cy="34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noAutofit/>
          </a:bodyPr>
          <a:lstStyle/>
          <a:p>
            <a:endParaRPr sz="1662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 descr="https://www.birkenheadparkschool.com/images/logo/BPS_Logo_for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2" y="299193"/>
            <a:ext cx="1728192" cy="45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79" y="1552795"/>
            <a:ext cx="3840842" cy="47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dirty="0"/>
          </a:p>
          <a:p>
            <a:endParaRPr lang="en-GB" sz="831" dirty="0"/>
          </a:p>
          <a:p>
            <a:r>
              <a:rPr lang="en-GB" sz="831" b="1" dirty="0"/>
              <a:t>    </a:t>
            </a:r>
            <a:endParaRPr lang="en-GB" sz="831" dirty="0"/>
          </a:p>
        </p:txBody>
      </p:sp>
      <p:sp>
        <p:nvSpPr>
          <p:cNvPr id="14" name="TextBox 13"/>
          <p:cNvSpPr txBox="1"/>
          <p:nvPr/>
        </p:nvSpPr>
        <p:spPr>
          <a:xfrm>
            <a:off x="-3221" y="3059034"/>
            <a:ext cx="3958037" cy="13068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0599" indent="-80599">
              <a:buFont typeface="Wingdings" panose="05000000000000000000" pitchFamily="2" charset="2"/>
              <a:buChar char="Ø"/>
              <a:defRPr/>
            </a:pPr>
            <a:r>
              <a:rPr lang="en-GB" sz="969" dirty="0">
                <a:solidFill>
                  <a:schemeClr val="dk1"/>
                </a:solidFill>
                <a:latin typeface="Love Ya Like A Sister"/>
              </a:rPr>
              <a:t>The desert </a:t>
            </a:r>
            <a:r>
              <a:rPr lang="en-GB" sz="969" b="1" dirty="0">
                <a:solidFill>
                  <a:schemeClr val="dk1"/>
                </a:solidFill>
                <a:latin typeface="Love Ya Like A Sister"/>
              </a:rPr>
              <a:t>biome </a:t>
            </a:r>
            <a:r>
              <a:rPr lang="en-GB" sz="969" dirty="0">
                <a:solidFill>
                  <a:schemeClr val="dk1"/>
                </a:solidFill>
                <a:latin typeface="Love Ya Like A Sister"/>
              </a:rPr>
              <a:t>is an </a:t>
            </a:r>
            <a:r>
              <a:rPr lang="en-GB" sz="969" b="1" dirty="0">
                <a:solidFill>
                  <a:schemeClr val="dk1"/>
                </a:solidFill>
                <a:latin typeface="Love Ya Like A Sister"/>
              </a:rPr>
              <a:t>ecosystem</a:t>
            </a:r>
            <a:r>
              <a:rPr lang="en-GB" sz="969" dirty="0">
                <a:solidFill>
                  <a:schemeClr val="dk1"/>
                </a:solidFill>
                <a:latin typeface="Love Ya Like A Sister"/>
              </a:rPr>
              <a:t> that forms due to the </a:t>
            </a:r>
            <a:r>
              <a:rPr lang="en-GB" sz="969" b="1" dirty="0">
                <a:solidFill>
                  <a:schemeClr val="dk1"/>
                </a:solidFill>
                <a:latin typeface="Love Ya Like A Sister"/>
              </a:rPr>
              <a:t>low level of rainfall</a:t>
            </a:r>
            <a:r>
              <a:rPr lang="en-GB" sz="969" dirty="0">
                <a:solidFill>
                  <a:schemeClr val="dk1"/>
                </a:solidFill>
                <a:latin typeface="Love Ya Like A Sister"/>
              </a:rPr>
              <a:t> it receives each year. </a:t>
            </a:r>
            <a:r>
              <a:rPr lang="en-GB" sz="969" b="1" dirty="0">
                <a:solidFill>
                  <a:schemeClr val="dk1"/>
                </a:solidFill>
                <a:latin typeface="Love Ya Like A Sister"/>
              </a:rPr>
              <a:t>Deserts cover about 20% of the Earth</a:t>
            </a:r>
            <a:r>
              <a:rPr lang="en-GB" sz="969" dirty="0">
                <a:solidFill>
                  <a:schemeClr val="dk1"/>
                </a:solidFill>
                <a:latin typeface="Love Ya Like A Sister"/>
              </a:rPr>
              <a:t>. </a:t>
            </a:r>
          </a:p>
          <a:p>
            <a:pPr marL="80599" indent="-80599">
              <a:buFont typeface="Wingdings" panose="05000000000000000000" pitchFamily="2" charset="2"/>
              <a:buChar char="Ø"/>
              <a:defRPr/>
            </a:pPr>
            <a:endParaRPr lang="en-GB" sz="969" dirty="0">
              <a:solidFill>
                <a:schemeClr val="dk1"/>
              </a:solidFill>
              <a:latin typeface="Love Ya Like A Sister"/>
            </a:endParaRPr>
          </a:p>
          <a:p>
            <a:pPr marL="80599" indent="-80599">
              <a:buFont typeface="Wingdings" panose="05000000000000000000" pitchFamily="2" charset="2"/>
              <a:buChar char="Ø"/>
              <a:defRPr/>
            </a:pPr>
            <a:r>
              <a:rPr lang="en-GB" sz="969" dirty="0">
                <a:solidFill>
                  <a:schemeClr val="dk1"/>
                </a:solidFill>
                <a:latin typeface="Love Ya Like A Sister"/>
              </a:rPr>
              <a:t>There are four major types of desert in this biome - hot and dry, semiarid, coastal, and cold. They are all able to inhabit plant and animal life that are able to survive there.</a:t>
            </a:r>
          </a:p>
          <a:p>
            <a:endParaRPr lang="en-US" sz="1108" dirty="0">
              <a:latin typeface="Love Ya Like A Sister"/>
            </a:endParaRPr>
          </a:p>
        </p:txBody>
      </p:sp>
      <p:sp>
        <p:nvSpPr>
          <p:cNvPr id="15" name="Shape 88"/>
          <p:cNvSpPr txBox="1"/>
          <p:nvPr/>
        </p:nvSpPr>
        <p:spPr>
          <a:xfrm>
            <a:off x="-1609610" y="2760302"/>
            <a:ext cx="4474783" cy="28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noAutofit/>
          </a:bodyPr>
          <a:lstStyle/>
          <a:p>
            <a:pPr algn="ctr"/>
            <a:r>
              <a:rPr lang="en-US" sz="1292" b="1" dirty="0">
                <a:solidFill>
                  <a:srgbClr val="00B050"/>
                </a:solidFill>
                <a:latin typeface="Bangers"/>
                <a:ea typeface="Bangers"/>
                <a:cs typeface="Bangers"/>
                <a:sym typeface="Bangers"/>
              </a:rPr>
              <a:t>Key Facts</a:t>
            </a:r>
            <a:endParaRPr sz="1292" b="1" dirty="0">
              <a:solidFill>
                <a:srgbClr val="00B05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779" y="4477526"/>
          <a:ext cx="3958036" cy="147946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45198">
                  <a:extLst>
                    <a:ext uri="{9D8B030D-6E8A-4147-A177-3AD203B41FA5}">
                      <a16:colId xmlns:a16="http://schemas.microsoft.com/office/drawing/2014/main" val="3596543405"/>
                    </a:ext>
                  </a:extLst>
                </a:gridCol>
                <a:gridCol w="807214">
                  <a:extLst>
                    <a:ext uri="{9D8B030D-6E8A-4147-A177-3AD203B41FA5}">
                      <a16:colId xmlns:a16="http://schemas.microsoft.com/office/drawing/2014/main" val="91953583"/>
                    </a:ext>
                  </a:extLst>
                </a:gridCol>
                <a:gridCol w="2805624">
                  <a:extLst>
                    <a:ext uri="{9D8B030D-6E8A-4147-A177-3AD203B41FA5}">
                      <a16:colId xmlns:a16="http://schemas.microsoft.com/office/drawing/2014/main" val="1470947842"/>
                    </a:ext>
                  </a:extLst>
                </a:gridCol>
              </a:tblGrid>
              <a:tr h="6330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 smtClean="0"/>
                        <a:t>2.</a:t>
                      </a:r>
                      <a:endParaRPr sz="1000" b="1" dirty="0"/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Hot desert</a:t>
                      </a:r>
                      <a:endParaRPr sz="1000" b="1" dirty="0"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Love Ya Like A Sister"/>
                          <a:ea typeface="Calibri"/>
                          <a:cs typeface="Calibri"/>
                          <a:sym typeface="Arial"/>
                        </a:rPr>
                        <a:t>Parts of the world that have high average temperatures and very low precipitation.</a:t>
                      </a:r>
                      <a:endParaRPr lang="en-GB" sz="1000" dirty="0" smtClean="0">
                        <a:effectLst/>
                        <a:latin typeface="Love Ya Like A Sister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000" b="0" baseline="0" dirty="0" smtClean="0"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84415" marR="84415" marT="42208" marB="42208"/>
                </a:tc>
                <a:extLst>
                  <a:ext uri="{0D108BD9-81ED-4DB2-BD59-A6C34878D82A}">
                    <a16:rowId xmlns:a16="http://schemas.microsoft.com/office/drawing/2014/main" val="3650925780"/>
                  </a:ext>
                </a:extLst>
              </a:tr>
              <a:tr h="8229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 smtClean="0"/>
                        <a:t>3</a:t>
                      </a:r>
                      <a:endParaRPr sz="1000" b="1" dirty="0"/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 smtClean="0">
                          <a:latin typeface="Love Ya Like A Sister"/>
                          <a:ea typeface="Love Ya Like A Sister"/>
                          <a:cs typeface="Love Ya Like A Sister"/>
                          <a:sym typeface="Love Ya Like A Sister"/>
                        </a:rPr>
                        <a:t>Precipitation</a:t>
                      </a:r>
                      <a:endParaRPr sz="800" b="1" dirty="0"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84415" marR="84415" marT="42208" marB="422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Love Ya Like A Sister"/>
                          <a:ea typeface="Calibri"/>
                          <a:cs typeface="Times New Roman"/>
                        </a:rPr>
                        <a:t>Moisture falling from the atmosphere - as rain, hail, sleet or snow. </a:t>
                      </a:r>
                      <a:r>
                        <a:rPr lang="en-GB" sz="10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Love Ya Like A Sister"/>
                          <a:ea typeface="Calibri"/>
                          <a:cs typeface="Calibri"/>
                          <a:sym typeface="Arial"/>
                        </a:rPr>
                        <a:t>Rates</a:t>
                      </a:r>
                      <a:r>
                        <a:rPr lang="en-GB" sz="1000" b="0" i="0" u="none" strike="noStrike" kern="1200" cap="none" baseline="0" dirty="0" smtClean="0">
                          <a:solidFill>
                            <a:schemeClr val="dk1"/>
                          </a:solidFill>
                          <a:effectLst/>
                          <a:latin typeface="Love Ya Like A Sister"/>
                          <a:ea typeface="Calibri"/>
                          <a:cs typeface="Calibri"/>
                          <a:sym typeface="Arial"/>
                        </a:rPr>
                        <a:t> of precipitation are very low in hot deserts; typically less than 250mm per year.</a:t>
                      </a:r>
                      <a:endParaRPr lang="en-GB" sz="1000" b="0" i="0" u="none" strike="noStrike" kern="1200" cap="none" dirty="0" smtClean="0">
                        <a:solidFill>
                          <a:schemeClr val="dk1"/>
                        </a:solidFill>
                        <a:effectLst/>
                        <a:latin typeface="Love Ya Like A Sister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000" b="0" baseline="0" dirty="0" smtClean="0">
                        <a:latin typeface="Love Ya Like A Sister"/>
                        <a:ea typeface="Love Ya Like A Sister"/>
                        <a:cs typeface="Love Ya Like A Sister"/>
                        <a:sym typeface="Love Ya Like A Sister"/>
                      </a:endParaRPr>
                    </a:p>
                  </a:txBody>
                  <a:tcPr marL="84415" marR="84415" marT="42208" marB="42208"/>
                </a:tc>
                <a:extLst>
                  <a:ext uri="{0D108BD9-81ED-4DB2-BD59-A6C34878D82A}">
                    <a16:rowId xmlns:a16="http://schemas.microsoft.com/office/drawing/2014/main" val="1362641439"/>
                  </a:ext>
                </a:extLst>
              </a:tr>
            </a:tbl>
          </a:graphicData>
        </a:graphic>
      </p:graphicFrame>
      <p:pic>
        <p:nvPicPr>
          <p:cNvPr id="16" name="Picture 2" descr="http://www.continentsandoceans.com/wp-content/uploads/2016/03/All-Deserts-map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15"/>
          <a:stretch/>
        </p:blipFill>
        <p:spPr bwMode="auto">
          <a:xfrm>
            <a:off x="100910" y="1330310"/>
            <a:ext cx="3876906" cy="142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572000" y="5299844"/>
            <a:ext cx="3921666" cy="1307398"/>
            <a:chOff x="4953000" y="5455747"/>
            <a:chExt cx="2729268" cy="1483113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8" t="8194" r="6129" b="11987"/>
            <a:stretch/>
          </p:blipFill>
          <p:spPr bwMode="auto">
            <a:xfrm>
              <a:off x="5967879" y="5683582"/>
              <a:ext cx="772611" cy="917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4953000" y="5455747"/>
              <a:ext cx="2729268" cy="1483113"/>
              <a:chOff x="4518669" y="3255277"/>
              <a:chExt cx="2729268" cy="148311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18669" y="3255277"/>
                <a:ext cx="1000830" cy="555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46" b="1" dirty="0">
                    <a:latin typeface="Calibri" panose="020F0502020204030204" pitchFamily="34" charset="0"/>
                  </a:rPr>
                  <a:t>Spiny upwards turned needle-like leaves coated with </a:t>
                </a:r>
                <a:r>
                  <a:rPr lang="en-GB" sz="646" b="1" dirty="0">
                    <a:latin typeface="Calibri" panose="020F0502020204030204" pitchFamily="34" charset="0"/>
                  </a:rPr>
                  <a:t>a </a:t>
                </a:r>
                <a:r>
                  <a:rPr lang="en-GB" sz="646" b="1" dirty="0">
                    <a:latin typeface="Calibri" panose="020F0502020204030204" pitchFamily="34" charset="0"/>
                  </a:rPr>
                  <a:t>waxy resin</a:t>
                </a:r>
                <a:r>
                  <a:rPr lang="en-GB" sz="646" dirty="0">
                    <a:latin typeface="Calibri" panose="020F0502020204030204" pitchFamily="34" charset="0"/>
                  </a:rPr>
                  <a:t>.</a:t>
                </a:r>
                <a:r>
                  <a:rPr lang="en-GB" sz="646" dirty="0">
                    <a:latin typeface="Calibri" panose="020F0502020204030204" pitchFamily="34" charset="0"/>
                  </a:rPr>
                  <a:t> Traps any moisture in the air and </a:t>
                </a:r>
                <a:r>
                  <a:rPr lang="en-GB" sz="646" dirty="0">
                    <a:latin typeface="Calibri" panose="020F0502020204030204" pitchFamily="34" charset="0"/>
                  </a:rPr>
                  <a:t>reduce </a:t>
                </a:r>
                <a:r>
                  <a:rPr lang="en-GB" sz="646" dirty="0">
                    <a:latin typeface="Calibri" panose="020F0502020204030204" pitchFamily="34" charset="0"/>
                  </a:rPr>
                  <a:t>water-loss </a:t>
                </a:r>
                <a:r>
                  <a:rPr lang="en-GB" sz="646" dirty="0">
                    <a:latin typeface="Calibri" panose="020F0502020204030204" pitchFamily="34" charset="0"/>
                  </a:rPr>
                  <a:t>by transpiration.</a:t>
                </a:r>
                <a:endParaRPr lang="en-GB" sz="646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518669" y="4092689"/>
                <a:ext cx="1000831" cy="44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46" b="1" dirty="0">
                    <a:latin typeface="Calibri" panose="020F0502020204030204" pitchFamily="34" charset="0"/>
                  </a:rPr>
                  <a:t>Deep roots </a:t>
                </a:r>
                <a:r>
                  <a:rPr lang="en-GB" sz="646" b="1" dirty="0">
                    <a:latin typeface="Calibri" panose="020F0502020204030204" pitchFamily="34" charset="0"/>
                  </a:rPr>
                  <a:t>and bulbs </a:t>
                </a:r>
                <a:r>
                  <a:rPr lang="en-GB" sz="646" b="1" dirty="0">
                    <a:latin typeface="Calibri" panose="020F0502020204030204" pitchFamily="34" charset="0"/>
                  </a:rPr>
                  <a:t>buried 30 </a:t>
                </a:r>
                <a:r>
                  <a:rPr lang="en-GB" sz="646" b="1" dirty="0">
                    <a:latin typeface="Calibri" panose="020F0502020204030204" pitchFamily="34" charset="0"/>
                  </a:rPr>
                  <a:t>feet </a:t>
                </a:r>
                <a:r>
                  <a:rPr lang="en-GB" sz="646" b="1" dirty="0">
                    <a:latin typeface="Calibri" panose="020F0502020204030204" pitchFamily="34" charset="0"/>
                  </a:rPr>
                  <a:t>below the </a:t>
                </a:r>
                <a:r>
                  <a:rPr lang="en-GB" sz="646" b="1" dirty="0">
                    <a:latin typeface="Calibri" panose="020F0502020204030204" pitchFamily="34" charset="0"/>
                  </a:rPr>
                  <a:t>ground. </a:t>
                </a:r>
                <a:r>
                  <a:rPr lang="en-GB" sz="646" dirty="0">
                    <a:latin typeface="Calibri" panose="020F0502020204030204" pitchFamily="34" charset="0"/>
                  </a:rPr>
                  <a:t>Reaches groundwater </a:t>
                </a:r>
                <a:r>
                  <a:rPr lang="en-GB" sz="646" dirty="0">
                    <a:latin typeface="Calibri" panose="020F0502020204030204" pitchFamily="34" charset="0"/>
                  </a:rPr>
                  <a:t>stored </a:t>
                </a:r>
                <a:r>
                  <a:rPr lang="en-GB" sz="646" dirty="0">
                    <a:latin typeface="Calibri" panose="020F0502020204030204" pitchFamily="34" charset="0"/>
                  </a:rPr>
                  <a:t>deep below.</a:t>
                </a:r>
                <a:endParaRPr lang="en-GB" sz="646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247105" y="3977187"/>
                <a:ext cx="1000831" cy="44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646" b="1" dirty="0">
                    <a:latin typeface="Calibri" panose="020F0502020204030204" pitchFamily="34" charset="0"/>
                  </a:rPr>
                  <a:t>Shallow roots </a:t>
                </a:r>
                <a:r>
                  <a:rPr lang="en-GB" sz="646" b="1" dirty="0">
                    <a:latin typeface="Calibri" panose="020F0502020204030204" pitchFamily="34" charset="0"/>
                  </a:rPr>
                  <a:t>2-3 </a:t>
                </a:r>
                <a:r>
                  <a:rPr lang="en-GB" sz="646" b="1" dirty="0">
                    <a:latin typeface="Calibri" panose="020F0502020204030204" pitchFamily="34" charset="0"/>
                  </a:rPr>
                  <a:t>feet </a:t>
                </a:r>
                <a:r>
                  <a:rPr lang="en-GB" sz="646" b="1" dirty="0">
                    <a:latin typeface="Calibri" panose="020F0502020204030204" pitchFamily="34" charset="0"/>
                  </a:rPr>
                  <a:t>below </a:t>
                </a:r>
                <a:r>
                  <a:rPr lang="en-GB" sz="646" b="1" dirty="0">
                    <a:latin typeface="Calibri" panose="020F0502020204030204" pitchFamily="34" charset="0"/>
                  </a:rPr>
                  <a:t>the </a:t>
                </a:r>
                <a:r>
                  <a:rPr lang="en-GB" sz="646" b="1" dirty="0">
                    <a:latin typeface="Calibri" panose="020F0502020204030204" pitchFamily="34" charset="0"/>
                  </a:rPr>
                  <a:t>ground. </a:t>
                </a:r>
                <a:r>
                  <a:rPr lang="en-GB" sz="646" dirty="0">
                    <a:latin typeface="Calibri" panose="020F0502020204030204" pitchFamily="34" charset="0"/>
                  </a:rPr>
                  <a:t>Quickly </a:t>
                </a:r>
                <a:r>
                  <a:rPr lang="en-GB" sz="646" dirty="0">
                    <a:latin typeface="Calibri" panose="020F0502020204030204" pitchFamily="34" charset="0"/>
                  </a:rPr>
                  <a:t>catches rainfall </a:t>
                </a:r>
                <a:r>
                  <a:rPr lang="en-GB" sz="646" dirty="0">
                    <a:latin typeface="Calibri" panose="020F0502020204030204" pitchFamily="34" charset="0"/>
                  </a:rPr>
                  <a:t>before </a:t>
                </a:r>
                <a:r>
                  <a:rPr lang="en-GB" sz="646" dirty="0">
                    <a:latin typeface="Calibri" panose="020F0502020204030204" pitchFamily="34" charset="0"/>
                  </a:rPr>
                  <a:t>it evaporates.</a:t>
                </a:r>
                <a:endParaRPr lang="en-GB" sz="646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247106" y="3388098"/>
                <a:ext cx="1000831" cy="217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646" b="1" dirty="0">
                    <a:latin typeface="Calibri" panose="020F0502020204030204" pitchFamily="34" charset="0"/>
                  </a:rPr>
                  <a:t>Thick trunk and limbs. </a:t>
                </a:r>
                <a:r>
                  <a:rPr lang="en-GB" sz="646" dirty="0">
                    <a:latin typeface="Calibri" panose="020F0502020204030204" pitchFamily="34" charset="0"/>
                  </a:rPr>
                  <a:t>Stores water.</a:t>
                </a:r>
                <a:endParaRPr lang="en-GB" sz="646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200401" y="4408160"/>
                <a:ext cx="1320800" cy="33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46" b="1" dirty="0">
                    <a:latin typeface="Calibri" panose="020F0502020204030204" pitchFamily="34" charset="0"/>
                  </a:rPr>
                  <a:t>2 sets of root systems. </a:t>
                </a:r>
              </a:p>
              <a:p>
                <a:pPr algn="ctr"/>
                <a:r>
                  <a:rPr lang="en-GB" sz="646" dirty="0">
                    <a:latin typeface="Calibri" panose="020F0502020204030204" pitchFamily="34" charset="0"/>
                  </a:rPr>
                  <a:t>Shallow roots &amp; deep roots.</a:t>
                </a:r>
                <a:endParaRPr lang="en-GB" sz="646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>
                <a:off x="5888259" y="3632831"/>
                <a:ext cx="521970" cy="4076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5305329" y="3480431"/>
                <a:ext cx="32385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5941599" y="4084372"/>
                <a:ext cx="400050" cy="894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5254536" y="4264367"/>
                <a:ext cx="606266" cy="270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397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05348"/>
            <a:ext cx="7772400" cy="138349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Kristen ITC" pitchFamily="66" charset="0"/>
              </a:rPr>
              <a:t>The Western Desert’s water crisis </a:t>
            </a:r>
            <a:endParaRPr lang="en-GB" b="1" u="sng" dirty="0">
              <a:latin typeface="Kristen ITC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3968" y="143386"/>
            <a:ext cx="460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13D71E8-4BC6-49DD-A4AA-0F8A31EC523F}" type="datetime2">
              <a:rPr lang="en-GB" altLang="en-US" sz="2000" b="1" u="sng" smtClean="0">
                <a:latin typeface="Kristen ITC" pitchFamily="66" charset="0"/>
              </a:rPr>
              <a:pPr algn="ctr"/>
              <a:t>Tuesday, 06 October 2020</a:t>
            </a:fld>
            <a:endParaRPr lang="en-GB" altLang="en-US" sz="3600" b="1" u="sng" dirty="0">
              <a:latin typeface="Kristen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445" y="5685055"/>
            <a:ext cx="9144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Kristen ITC" pitchFamily="66" charset="0"/>
              </a:rPr>
              <a:t>Learning Objectives:</a:t>
            </a:r>
          </a:p>
          <a:p>
            <a:r>
              <a:rPr lang="en-GB" dirty="0" smtClean="0">
                <a:latin typeface="Kristen ITC" pitchFamily="66" charset="0"/>
              </a:rPr>
              <a:t>To be able to explain the costs and benefits of irrigating the Western Desert</a:t>
            </a:r>
          </a:p>
          <a:p>
            <a:r>
              <a:rPr lang="en-GB" dirty="0" smtClean="0">
                <a:latin typeface="Kristen ITC" pitchFamily="66" charset="0"/>
              </a:rPr>
              <a:t>To be able to evaluate future water supply and population growth issues in the Western Desert</a:t>
            </a:r>
            <a:endParaRPr lang="en-GB" dirty="0">
              <a:latin typeface="Kristen ITC" pitchFamily="66" charset="0"/>
            </a:endParaRPr>
          </a:p>
        </p:txBody>
      </p:sp>
      <p:pic>
        <p:nvPicPr>
          <p:cNvPr id="1028" name="Picture 4" descr="Image result for las vegas eiffel t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76872"/>
            <a:ext cx="2808313" cy="21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as vegas little ven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57" y="2276871"/>
            <a:ext cx="2786596" cy="20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as vegas trevi fountai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1"/>
          <a:stretch/>
        </p:blipFill>
        <p:spPr bwMode="auto">
          <a:xfrm>
            <a:off x="6211242" y="2292761"/>
            <a:ext cx="2790367" cy="209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10734" y="4433916"/>
            <a:ext cx="298174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risten ITC" pitchFamily="66" charset="0"/>
              </a:rPr>
              <a:t>Stretch: What do you think will happen to this place in the future? Is it sustainable?</a:t>
            </a:r>
            <a:endParaRPr lang="en-GB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1800-1900s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1800s- 1900s</a:t>
            </a:r>
            <a:endParaRPr lang="en-GB" dirty="0"/>
          </a:p>
        </p:txBody>
      </p:sp>
      <p:pic>
        <p:nvPicPr>
          <p:cNvPr id="2053" name="Picture 2" descr="Image result for Colorado 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6" y="3428999"/>
            <a:ext cx="4320480" cy="30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" descr="Image result for Colorado 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76" y="3429000"/>
            <a:ext cx="4644724" cy="30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17948" y="1511260"/>
            <a:ext cx="5508104" cy="132343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Twentieth century migrants could see plenty of opportunities in the Western Desert’s sunny skies. Farming and tourism would flourish if they could tackle the issue of water shortages. </a:t>
            </a:r>
          </a:p>
        </p:txBody>
      </p:sp>
    </p:spTree>
    <p:extLst>
      <p:ext uri="{BB962C8B-B14F-4D97-AF65-F5344CB8AC3E}">
        <p14:creationId xmlns:p14="http://schemas.microsoft.com/office/powerpoint/2010/main" val="7268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Solution:</a:t>
            </a:r>
            <a:r>
              <a:rPr lang="en-GB" dirty="0" smtClean="0"/>
              <a:t> Colorado River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98377"/>
            <a:ext cx="4464496" cy="137058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sz="20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What:</a:t>
            </a:r>
            <a:r>
              <a:rPr lang="en-GB" alt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2300km river which </a:t>
            </a:r>
            <a:r>
              <a:rPr lang="en-GB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brings meltwater from the Rocky Mountains and Wind River mountains across the USA and down to Mexico</a:t>
            </a:r>
            <a:r>
              <a:rPr lang="en-GB" alt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408570" cy="26594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3928" y="4293096"/>
            <a:ext cx="4572000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1800 and 1900s: </a:t>
            </a:r>
            <a:r>
              <a:rPr lang="en-GB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Cocopah people relied on the Colorado water for irrigation. This was sustainable until the expansion of people after the discovery for gold in 1849.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81306"/>
            <a:ext cx="3213300" cy="24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9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Solution:</a:t>
            </a:r>
            <a:r>
              <a:rPr lang="en-GB" dirty="0" smtClean="0"/>
              <a:t> Colorado River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98377"/>
            <a:ext cx="4464496" cy="129857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altLang="en-US" sz="20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Solution: </a:t>
            </a:r>
            <a:r>
              <a:rPr lang="en-GB" sz="2000" dirty="0" smtClean="0"/>
              <a:t>In </a:t>
            </a:r>
            <a:r>
              <a:rPr lang="en-GB" sz="2000" dirty="0"/>
              <a:t>1935, work began on the </a:t>
            </a:r>
            <a:r>
              <a:rPr lang="en-GB" sz="2000" b="1" dirty="0"/>
              <a:t>Hoover Dam</a:t>
            </a:r>
            <a:r>
              <a:rPr lang="en-GB" sz="2000" dirty="0"/>
              <a:t>, which stores the equivalent of two years’ river flow in Lake Mead. </a:t>
            </a:r>
            <a:r>
              <a:rPr lang="en-GB" sz="2000" dirty="0" smtClean="0"/>
              <a:t>This cost $49 billion.</a:t>
            </a:r>
            <a:endParaRPr lang="en-GB" alt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483768" y="5431070"/>
            <a:ext cx="45720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GB" dirty="0" smtClean="0"/>
              <a:t>Together </a:t>
            </a:r>
            <a:r>
              <a:rPr lang="en-GB" dirty="0"/>
              <a:t>the two dams and their reservoirs smooth out the Colorado’s flow through the year and remove its flood </a:t>
            </a:r>
            <a:r>
              <a:rPr lang="en-GB" dirty="0" smtClean="0"/>
              <a:t>peaks.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799049" y="3851756"/>
            <a:ext cx="390668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The </a:t>
            </a:r>
            <a:r>
              <a:rPr lang="en-GB" dirty="0"/>
              <a:t>Glen Canyon Dam followed in 1963.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49" y="1159701"/>
            <a:ext cx="3563888" cy="237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85" y="3166875"/>
            <a:ext cx="3491880" cy="17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9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Solution:</a:t>
            </a:r>
            <a:r>
              <a:rPr lang="en-GB" dirty="0" smtClean="0"/>
              <a:t> Colorado River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4680520" cy="252271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altLang="en-US" sz="20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Why was it needed: </a:t>
            </a:r>
            <a:r>
              <a:rPr lang="en-GB" altLang="en-US" sz="2000" dirty="0"/>
              <a:t>Temperatures throughout the Colorado basin are high so water is lost through evaporation.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altLang="en-US" sz="2000" dirty="0" smtClean="0"/>
              <a:t>The </a:t>
            </a:r>
            <a:r>
              <a:rPr lang="en-GB" altLang="en-US" sz="2000" dirty="0"/>
              <a:t>lower basin was liable to flooding.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altLang="en-US" sz="2000" dirty="0"/>
              <a:t>Urbanisation and population growth in the SW.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altLang="en-US" sz="2000" dirty="0"/>
              <a:t>Water needed for farming (cattle &amp; irrigation).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2192"/>
            <a:ext cx="3563888" cy="23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" y="-12493"/>
            <a:ext cx="9134728" cy="6870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37" y="1226509"/>
            <a:ext cx="8229600" cy="43924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u="sng" dirty="0" smtClean="0"/>
              <a:t>Task:</a:t>
            </a:r>
            <a:r>
              <a:rPr lang="en-GB" dirty="0" smtClean="0"/>
              <a:t> Write down 3 advantages and 3 disadvantages of Dams.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1414</Words>
  <Application>Microsoft Office PowerPoint</Application>
  <PresentationFormat>On-screen Show (4:3)</PresentationFormat>
  <Paragraphs>142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Amatic SC</vt:lpstr>
      <vt:lpstr>Arial</vt:lpstr>
      <vt:lpstr>Arial Rounded MT Bold</vt:lpstr>
      <vt:lpstr>Bangers</vt:lpstr>
      <vt:lpstr>Calibri</vt:lpstr>
      <vt:lpstr>Century Gothic</vt:lpstr>
      <vt:lpstr>Kristen ITC</vt:lpstr>
      <vt:lpstr>Love Ya Like A Sister</vt:lpstr>
      <vt:lpstr>Times New Roman</vt:lpstr>
      <vt:lpstr>Wingdings</vt:lpstr>
      <vt:lpstr>Office Theme</vt:lpstr>
      <vt:lpstr>PowerPoint Presentation</vt:lpstr>
      <vt:lpstr>PowerPoint Presentation</vt:lpstr>
      <vt:lpstr>The Western Desert’s water crisis </vt:lpstr>
      <vt:lpstr>1800-1900s</vt:lpstr>
      <vt:lpstr>1800s- 1900s</vt:lpstr>
      <vt:lpstr>Solution: Colorado River</vt:lpstr>
      <vt:lpstr>Solution: Colorado River</vt:lpstr>
      <vt:lpstr>Solution: Colorado River</vt:lpstr>
      <vt:lpstr>Task: Write down 3 advantages and 3 disadvantages of Dams.      </vt:lpstr>
      <vt:lpstr>PowerPoint Presentation</vt:lpstr>
      <vt:lpstr>PowerPoint Presentation</vt:lpstr>
      <vt:lpstr>Today</vt:lpstr>
      <vt:lpstr>Solution: Colorado River</vt:lpstr>
      <vt:lpstr>Solution: Colorado River</vt:lpstr>
      <vt:lpstr>PowerPoint Presentation</vt:lpstr>
      <vt:lpstr>Task: Sort the statements into cost or benefits of the Hoover Dam</vt:lpstr>
      <vt:lpstr>Other solutions are to conserve water by educating the inhabitants of the Western Desert.</vt:lpstr>
      <vt:lpstr>Task: Watch the video and answer the questions. This video looks at problems faced by humans in the desert and is based in Las Vegas. https://www.youtube.com/watch?v=Sv1zd23f-E0 </vt:lpstr>
      <vt:lpstr>Task: Watch the video and answer the questions. This video looks at problems faced by humans in the desert and is based in Las Vegas. https://www.youtube.com/watch?v=Sv1zd23f-E0 </vt:lpstr>
      <vt:lpstr>Task: Using your own knowledge and the marks from your feedback test, highlight your KO in green. </vt:lpstr>
      <vt:lpstr>PowerPoint Presentation</vt:lpstr>
    </vt:vector>
  </TitlesOfParts>
  <Company>ARK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Western Desert’s water crisis</dc:title>
  <dc:creator>barrief</dc:creator>
  <cp:lastModifiedBy>Temp - Laura Traynor</cp:lastModifiedBy>
  <cp:revision>31</cp:revision>
  <dcterms:created xsi:type="dcterms:W3CDTF">2016-08-31T10:07:51Z</dcterms:created>
  <dcterms:modified xsi:type="dcterms:W3CDTF">2020-10-06T06:57:29Z</dcterms:modified>
</cp:coreProperties>
</file>