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C0743B-8506-4567-83FC-71F4EB51899A}"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355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C0743B-8506-4567-83FC-71F4EB51899A}"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85190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C0743B-8506-4567-83FC-71F4EB51899A}"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136630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C0743B-8506-4567-83FC-71F4EB51899A}"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332705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0743B-8506-4567-83FC-71F4EB51899A}"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174466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C0743B-8506-4567-83FC-71F4EB51899A}"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256386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C0743B-8506-4567-83FC-71F4EB51899A}" type="datetimeFigureOut">
              <a:rPr lang="en-GB" smtClean="0"/>
              <a:t>12/10/2020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251269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C0743B-8506-4567-83FC-71F4EB51899A}" type="datetimeFigureOut">
              <a:rPr lang="en-GB" smtClean="0"/>
              <a:t>12/10/2020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15343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0743B-8506-4567-83FC-71F4EB51899A}" type="datetimeFigureOut">
              <a:rPr lang="en-GB" smtClean="0"/>
              <a:t>12/10/2020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88776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0743B-8506-4567-83FC-71F4EB51899A}"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294015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0743B-8506-4567-83FC-71F4EB51899A}"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B545D1-F572-4FAF-9D0C-C3CB05A17477}" type="slidenum">
              <a:rPr lang="en-GB" smtClean="0"/>
              <a:t>‹#›</a:t>
            </a:fld>
            <a:endParaRPr lang="en-GB"/>
          </a:p>
        </p:txBody>
      </p:sp>
    </p:spTree>
    <p:extLst>
      <p:ext uri="{BB962C8B-B14F-4D97-AF65-F5344CB8AC3E}">
        <p14:creationId xmlns:p14="http://schemas.microsoft.com/office/powerpoint/2010/main" val="102285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0743B-8506-4567-83FC-71F4EB51899A}" type="datetimeFigureOut">
              <a:rPr lang="en-GB" smtClean="0"/>
              <a:t>12/10/2020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545D1-F572-4FAF-9D0C-C3CB05A17477}" type="slidenum">
              <a:rPr lang="en-GB" smtClean="0"/>
              <a:t>‹#›</a:t>
            </a:fld>
            <a:endParaRPr lang="en-GB"/>
          </a:p>
        </p:txBody>
      </p:sp>
    </p:spTree>
    <p:extLst>
      <p:ext uri="{BB962C8B-B14F-4D97-AF65-F5344CB8AC3E}">
        <p14:creationId xmlns:p14="http://schemas.microsoft.com/office/powerpoint/2010/main" val="2614261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u="sng" dirty="0" smtClean="0"/>
              <a:t>The theory of evolution</a:t>
            </a:r>
            <a:endParaRPr lang="en-GB" u="sng" dirty="0"/>
          </a:p>
        </p:txBody>
      </p:sp>
      <p:sp>
        <p:nvSpPr>
          <p:cNvPr id="5" name="Text Placeholder 4"/>
          <p:cNvSpPr>
            <a:spLocks noGrp="1"/>
          </p:cNvSpPr>
          <p:nvPr>
            <p:ph type="body" idx="1"/>
          </p:nvPr>
        </p:nvSpPr>
        <p:spPr/>
        <p:txBody>
          <a:bodyPr>
            <a:normAutofit fontScale="55000" lnSpcReduction="20000"/>
          </a:bodyPr>
          <a:lstStyle/>
          <a:p>
            <a:pPr algn="ctr"/>
            <a:r>
              <a:rPr lang="en-GB" sz="3600" dirty="0" smtClean="0"/>
              <a:t>Truth or lie?</a:t>
            </a:r>
          </a:p>
          <a:p>
            <a:pPr algn="ctr"/>
            <a:r>
              <a:rPr lang="en-GB" sz="3600" dirty="0" smtClean="0"/>
              <a:t>Review of what you’ve learnt in genetics.</a:t>
            </a:r>
            <a:endParaRPr lang="en-GB" sz="3600" dirty="0"/>
          </a:p>
        </p:txBody>
      </p:sp>
      <p:sp>
        <p:nvSpPr>
          <p:cNvPr id="6" name="Content Placeholder 5"/>
          <p:cNvSpPr>
            <a:spLocks noGrp="1"/>
          </p:cNvSpPr>
          <p:nvPr>
            <p:ph sz="half" idx="2"/>
          </p:nvPr>
        </p:nvSpPr>
        <p:spPr/>
        <p:txBody>
          <a:bodyPr>
            <a:normAutofit lnSpcReduction="10000"/>
          </a:bodyPr>
          <a:lstStyle/>
          <a:p>
            <a:r>
              <a:rPr lang="en-GB" dirty="0" smtClean="0"/>
              <a:t>Read the scenario on your table</a:t>
            </a:r>
          </a:p>
          <a:p>
            <a:r>
              <a:rPr lang="en-GB" dirty="0" smtClean="0"/>
              <a:t>Use your knowledge and understanding to decide if it’s a truth or lie.</a:t>
            </a:r>
          </a:p>
          <a:p>
            <a:r>
              <a:rPr lang="en-GB" dirty="0" smtClean="0"/>
              <a:t>Be sure to show your reasons / working out (use white boards)</a:t>
            </a:r>
          </a:p>
          <a:p>
            <a:r>
              <a:rPr lang="en-GB" dirty="0" smtClean="0"/>
              <a:t>Be ready to share – anyone in your group may be selected to justify your answer.</a:t>
            </a:r>
            <a:endParaRPr lang="en-GB" dirty="0"/>
          </a:p>
        </p:txBody>
      </p:sp>
      <p:sp>
        <p:nvSpPr>
          <p:cNvPr id="7" name="Text Placeholder 6"/>
          <p:cNvSpPr>
            <a:spLocks noGrp="1"/>
          </p:cNvSpPr>
          <p:nvPr>
            <p:ph type="body" sz="quarter" idx="3"/>
          </p:nvPr>
        </p:nvSpPr>
        <p:spPr/>
        <p:txBody>
          <a:bodyPr/>
          <a:lstStyle/>
          <a:p>
            <a:r>
              <a:rPr lang="en-GB" dirty="0" smtClean="0"/>
              <a:t>Groups for starter </a:t>
            </a:r>
            <a:endParaRPr lang="en-GB" dirty="0"/>
          </a:p>
        </p:txBody>
      </p:sp>
      <p:sp>
        <p:nvSpPr>
          <p:cNvPr id="8" name="Content Placeholder 7"/>
          <p:cNvSpPr>
            <a:spLocks noGrp="1"/>
          </p:cNvSpPr>
          <p:nvPr>
            <p:ph sz="quarter" idx="4"/>
          </p:nvPr>
        </p:nvSpPr>
        <p:spPr/>
        <p:txBody>
          <a:bodyPr/>
          <a:lstStyle/>
          <a:p>
            <a:pPr marL="0" indent="0">
              <a:buNone/>
            </a:pPr>
            <a:r>
              <a:rPr lang="en-GB" dirty="0" smtClean="0"/>
              <a:t>                          </a:t>
            </a:r>
          </a:p>
          <a:p>
            <a:pPr marL="0" indent="0">
              <a:buNone/>
            </a:pPr>
            <a:r>
              <a:rPr lang="en-GB" dirty="0" smtClean="0"/>
              <a:t>  </a:t>
            </a:r>
            <a:endParaRPr lang="en-GB" dirty="0"/>
          </a:p>
        </p:txBody>
      </p:sp>
      <p:sp>
        <p:nvSpPr>
          <p:cNvPr id="9" name="Rectangle 8"/>
          <p:cNvSpPr/>
          <p:nvPr/>
        </p:nvSpPr>
        <p:spPr>
          <a:xfrm>
            <a:off x="6523630" y="2770496"/>
            <a:ext cx="1187355" cy="151490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11" name="Rectangle 10"/>
          <p:cNvSpPr/>
          <p:nvPr/>
        </p:nvSpPr>
        <p:spPr>
          <a:xfrm>
            <a:off x="8170116" y="2770495"/>
            <a:ext cx="1187355" cy="15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chemeClr val="tx1"/>
              </a:solidFill>
            </a:endParaRPr>
          </a:p>
        </p:txBody>
      </p:sp>
      <p:sp>
        <p:nvSpPr>
          <p:cNvPr id="12" name="Rectangle 11"/>
          <p:cNvSpPr/>
          <p:nvPr/>
        </p:nvSpPr>
        <p:spPr>
          <a:xfrm>
            <a:off x="9841102" y="2770494"/>
            <a:ext cx="1187355" cy="151490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13" name="Rectangle 12"/>
          <p:cNvSpPr/>
          <p:nvPr/>
        </p:nvSpPr>
        <p:spPr>
          <a:xfrm>
            <a:off x="7117307" y="4550816"/>
            <a:ext cx="1187355" cy="15149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14" name="Rectangle 13"/>
          <p:cNvSpPr/>
          <p:nvPr/>
        </p:nvSpPr>
        <p:spPr>
          <a:xfrm>
            <a:off x="9225679" y="4550814"/>
            <a:ext cx="1187355" cy="176809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chemeClr val="tx1"/>
              </a:solidFill>
            </a:endParaRPr>
          </a:p>
        </p:txBody>
      </p:sp>
    </p:spTree>
    <p:extLst>
      <p:ext uri="{BB962C8B-B14F-4D97-AF65-F5344CB8AC3E}">
        <p14:creationId xmlns:p14="http://schemas.microsoft.com/office/powerpoint/2010/main" val="374680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a:t>
            </a:r>
            <a:r>
              <a:rPr lang="en-GB" dirty="0" smtClean="0"/>
              <a:t>range</a:t>
            </a:r>
            <a:endParaRPr lang="en-GB" dirty="0"/>
          </a:p>
        </p:txBody>
      </p:sp>
      <p:sp>
        <p:nvSpPr>
          <p:cNvPr id="3" name="Content Placeholder 2"/>
          <p:cNvSpPr>
            <a:spLocks noGrp="1"/>
          </p:cNvSpPr>
          <p:nvPr>
            <p:ph idx="1"/>
          </p:nvPr>
        </p:nvSpPr>
        <p:spPr>
          <a:ln w="76200">
            <a:solidFill>
              <a:srgbClr val="FFC000"/>
            </a:solidFill>
          </a:ln>
        </p:spPr>
        <p:txBody>
          <a:bodyPr>
            <a:normAutofit/>
          </a:bodyPr>
          <a:lstStyle/>
          <a:p>
            <a:pPr marL="0" indent="0">
              <a:buNone/>
            </a:pPr>
            <a:r>
              <a:rPr lang="en-GB" sz="4400" dirty="0" smtClean="0"/>
              <a:t>Pedro’s 2 black Labradors had 8 puppies. 6 of them were black and 2 of them are golden coloured. His vet told him the chance of that happening are 100:1, was he telling the truth?</a:t>
            </a:r>
            <a:endParaRPr lang="en-GB" sz="4400" dirty="0"/>
          </a:p>
        </p:txBody>
      </p:sp>
    </p:spTree>
    <p:extLst>
      <p:ext uri="{BB962C8B-B14F-4D97-AF65-F5344CB8AC3E}">
        <p14:creationId xmlns:p14="http://schemas.microsoft.com/office/powerpoint/2010/main" val="394740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Blue</a:t>
            </a:r>
            <a:endParaRPr lang="en-GB" dirty="0"/>
          </a:p>
        </p:txBody>
      </p:sp>
      <p:sp>
        <p:nvSpPr>
          <p:cNvPr id="3" name="Content Placeholder 2"/>
          <p:cNvSpPr>
            <a:spLocks noGrp="1"/>
          </p:cNvSpPr>
          <p:nvPr>
            <p:ph idx="1"/>
          </p:nvPr>
        </p:nvSpPr>
        <p:spPr>
          <a:ln w="76200">
            <a:solidFill>
              <a:schemeClr val="accent1">
                <a:lumMod val="75000"/>
              </a:schemeClr>
            </a:solidFill>
          </a:ln>
        </p:spPr>
        <p:txBody>
          <a:bodyPr>
            <a:normAutofit/>
          </a:bodyPr>
          <a:lstStyle/>
          <a:p>
            <a:pPr marL="0" indent="0">
              <a:buNone/>
            </a:pPr>
            <a:r>
              <a:rPr lang="en-GB" sz="4000" dirty="0" smtClean="0"/>
              <a:t>Doris sadly developed symptoms of Huntington’s disease aged 57. Her mum died at the age of 75 but not of Huntington’s and she never knew her father. Doris believes all of her 3 children will develop the disease. Is she correct?</a:t>
            </a:r>
            <a:endParaRPr lang="en-GB" sz="4000" dirty="0"/>
          </a:p>
        </p:txBody>
      </p:sp>
    </p:spTree>
    <p:extLst>
      <p:ext uri="{BB962C8B-B14F-4D97-AF65-F5344CB8AC3E}">
        <p14:creationId xmlns:p14="http://schemas.microsoft.com/office/powerpoint/2010/main" val="219815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p:txBody>
          <a:bodyPr/>
          <a:lstStyle/>
          <a:p>
            <a:pPr algn="ctr"/>
            <a:r>
              <a:rPr lang="en-GB" u="sng" dirty="0" smtClean="0"/>
              <a:t>The theory of evolution</a:t>
            </a:r>
            <a:endParaRPr lang="en-GB" u="sng" dirty="0"/>
          </a:p>
        </p:txBody>
      </p:sp>
      <p:sp>
        <p:nvSpPr>
          <p:cNvPr id="8" name="Content Placeholder 7"/>
          <p:cNvSpPr>
            <a:spLocks noGrp="1"/>
          </p:cNvSpPr>
          <p:nvPr>
            <p:ph idx="1"/>
          </p:nvPr>
        </p:nvSpPr>
        <p:spPr/>
        <p:txBody>
          <a:bodyPr>
            <a:normAutofit lnSpcReduction="10000"/>
          </a:bodyPr>
          <a:lstStyle/>
          <a:p>
            <a:pPr marL="0" indent="0">
              <a:buNone/>
            </a:pPr>
            <a:r>
              <a:rPr lang="en-GB" b="1" dirty="0"/>
              <a:t>Learning objectives</a:t>
            </a:r>
          </a:p>
          <a:p>
            <a:pPr lvl="0"/>
            <a:r>
              <a:rPr lang="en-US" dirty="0"/>
              <a:t>Recall that all species of living things have evolved from simple life forms.</a:t>
            </a:r>
            <a:endParaRPr lang="en-GB" dirty="0"/>
          </a:p>
          <a:p>
            <a:r>
              <a:rPr lang="en-GB" dirty="0"/>
              <a:t>Explain how evolution occurs through natural selection</a:t>
            </a:r>
            <a:endParaRPr lang="en-GB" b="1" dirty="0" smtClean="0"/>
          </a:p>
          <a:p>
            <a:pPr marL="0" indent="0">
              <a:buNone/>
            </a:pPr>
            <a:endParaRPr lang="en-GB" b="1" dirty="0" smtClean="0"/>
          </a:p>
          <a:p>
            <a:pPr marL="0" indent="0">
              <a:buNone/>
            </a:pPr>
            <a:r>
              <a:rPr lang="en-GB" b="1" dirty="0" smtClean="0"/>
              <a:t>Learning </a:t>
            </a:r>
            <a:r>
              <a:rPr lang="en-GB" b="1" dirty="0"/>
              <a:t>outcomes</a:t>
            </a:r>
          </a:p>
          <a:p>
            <a:pPr lvl="0"/>
            <a:r>
              <a:rPr lang="en-US" dirty="0"/>
              <a:t>Explain the term ‘evolution’. </a:t>
            </a:r>
            <a:endParaRPr lang="en-GB" dirty="0"/>
          </a:p>
          <a:p>
            <a:pPr lvl="0"/>
            <a:r>
              <a:rPr lang="en-US" dirty="0"/>
              <a:t>Describe and apply Lamarck’s theory of evolution. </a:t>
            </a:r>
            <a:endParaRPr lang="en-GB" dirty="0"/>
          </a:p>
          <a:p>
            <a:pPr lvl="0"/>
            <a:r>
              <a:rPr lang="en-US" dirty="0"/>
              <a:t>Consider and explain the evidence for evolution. </a:t>
            </a:r>
            <a:endParaRPr lang="en-GB" dirty="0"/>
          </a:p>
          <a:p>
            <a:pPr marL="0" indent="0">
              <a:buNone/>
            </a:pPr>
            <a:endParaRPr lang="en-GB" dirty="0"/>
          </a:p>
        </p:txBody>
      </p:sp>
    </p:spTree>
    <p:extLst>
      <p:ext uri="{BB962C8B-B14F-4D97-AF65-F5344CB8AC3E}">
        <p14:creationId xmlns:p14="http://schemas.microsoft.com/office/powerpoint/2010/main" val="37327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1744" y="1340768"/>
            <a:ext cx="4941168" cy="4941168"/>
          </a:xfrm>
          <a:prstGeom prst="rect">
            <a:avLst/>
          </a:prstGeom>
        </p:spPr>
      </p:pic>
      <p:sp>
        <p:nvSpPr>
          <p:cNvPr id="2" name="Title 1"/>
          <p:cNvSpPr>
            <a:spLocks noGrp="1"/>
          </p:cNvSpPr>
          <p:nvPr>
            <p:ph type="ctrTitle"/>
          </p:nvPr>
        </p:nvSpPr>
        <p:spPr>
          <a:xfrm>
            <a:off x="1847850" y="404664"/>
            <a:ext cx="7772400" cy="720874"/>
          </a:xfrm>
        </p:spPr>
        <p:txBody>
          <a:bodyPr>
            <a:normAutofit/>
          </a:bodyPr>
          <a:lstStyle/>
          <a:p>
            <a:pPr algn="l"/>
            <a:r>
              <a:rPr lang="en-GB" sz="2800" b="1" dirty="0" smtClean="0"/>
              <a:t> </a:t>
            </a:r>
            <a:r>
              <a:rPr lang="en-GB" sz="2800" b="1" dirty="0"/>
              <a:t>The theory of </a:t>
            </a:r>
            <a:r>
              <a:rPr lang="en-GB" sz="2800" b="1" dirty="0" smtClean="0"/>
              <a:t>evolution – evolutionary tree</a:t>
            </a:r>
            <a:endParaRPr lang="en-GB" sz="2800" b="1" dirty="0"/>
          </a:p>
        </p:txBody>
      </p:sp>
    </p:spTree>
    <p:extLst>
      <p:ext uri="{BB962C8B-B14F-4D97-AF65-F5344CB8AC3E}">
        <p14:creationId xmlns:p14="http://schemas.microsoft.com/office/powerpoint/2010/main" val="2795387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47850" y="404664"/>
            <a:ext cx="8362950" cy="720874"/>
          </a:xfrm>
        </p:spPr>
        <p:txBody>
          <a:bodyPr>
            <a:normAutofit/>
          </a:bodyPr>
          <a:lstStyle/>
          <a:p>
            <a:pPr algn="l"/>
            <a:r>
              <a:rPr lang="en-GB" sz="2800" b="1" dirty="0"/>
              <a:t>Lamarck’s theory</a:t>
            </a:r>
          </a:p>
        </p:txBody>
      </p:sp>
      <p:sp>
        <p:nvSpPr>
          <p:cNvPr id="6" name="TextBox 5"/>
          <p:cNvSpPr txBox="1"/>
          <p:nvPr/>
        </p:nvSpPr>
        <p:spPr>
          <a:xfrm>
            <a:off x="1847850" y="1340769"/>
            <a:ext cx="2375942" cy="3139321"/>
          </a:xfrm>
          <a:prstGeom prst="rect">
            <a:avLst/>
          </a:prstGeom>
          <a:noFill/>
        </p:spPr>
        <p:txBody>
          <a:bodyPr wrap="square" rtlCol="0">
            <a:spAutoFit/>
          </a:bodyPr>
          <a:lstStyle/>
          <a:p>
            <a:r>
              <a:rPr lang="en-GB" dirty="0"/>
              <a:t>Lamarck (1809) believed that characteristics obtained in a parent during their lifetime could be directly passed on to their child. In part this could be true, as shown in the example of the giraffe. </a:t>
            </a:r>
          </a:p>
        </p:txBody>
      </p:sp>
      <p:sp>
        <p:nvSpPr>
          <p:cNvPr id="7" name="TextBox 6"/>
          <p:cNvSpPr txBox="1"/>
          <p:nvPr/>
        </p:nvSpPr>
        <p:spPr>
          <a:xfrm>
            <a:off x="1847528" y="5085185"/>
            <a:ext cx="8640638" cy="1200329"/>
          </a:xfrm>
          <a:prstGeom prst="rect">
            <a:avLst/>
          </a:prstGeom>
          <a:noFill/>
        </p:spPr>
        <p:txBody>
          <a:bodyPr wrap="square" rtlCol="0">
            <a:spAutoFit/>
          </a:bodyPr>
          <a:lstStyle/>
          <a:p>
            <a:r>
              <a:rPr lang="en-GB" dirty="0"/>
              <a:t>However, Lamarck also believed that by strengthening body parts in a lifetime, e.g. if a parent became a good tennis player, the offspring would inherit stronger muscles. In addition, he believed that organisms did not become extinct, but simply evolved into new species.</a:t>
            </a:r>
          </a:p>
        </p:txBody>
      </p:sp>
      <p:pic>
        <p:nvPicPr>
          <p:cNvPr id="2" name="Picture 1" descr="58750_aw_Fig 8.5.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9856" y="908720"/>
            <a:ext cx="5541414" cy="4110052"/>
          </a:xfrm>
          <a:prstGeom prst="rect">
            <a:avLst/>
          </a:prstGeom>
        </p:spPr>
      </p:pic>
    </p:spTree>
    <p:extLst>
      <p:ext uri="{BB962C8B-B14F-4D97-AF65-F5344CB8AC3E}">
        <p14:creationId xmlns:p14="http://schemas.microsoft.com/office/powerpoint/2010/main" val="892504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9430" y="1412776"/>
            <a:ext cx="4470079" cy="3683700"/>
          </a:xfrm>
          <a:prstGeom prst="rect">
            <a:avLst/>
          </a:prstGeom>
          <a:effectLst/>
        </p:spPr>
      </p:pic>
      <p:sp>
        <p:nvSpPr>
          <p:cNvPr id="2" name="Title 1"/>
          <p:cNvSpPr>
            <a:spLocks noGrp="1"/>
          </p:cNvSpPr>
          <p:nvPr>
            <p:ph type="title"/>
          </p:nvPr>
        </p:nvSpPr>
        <p:spPr>
          <a:xfrm>
            <a:off x="1847850" y="404664"/>
            <a:ext cx="8362950" cy="720874"/>
          </a:xfrm>
        </p:spPr>
        <p:txBody>
          <a:bodyPr>
            <a:normAutofit/>
          </a:bodyPr>
          <a:lstStyle/>
          <a:p>
            <a:pPr algn="l"/>
            <a:r>
              <a:rPr lang="en-GB" sz="2800" b="1" dirty="0"/>
              <a:t>Mutation</a:t>
            </a:r>
          </a:p>
        </p:txBody>
      </p:sp>
      <p:sp>
        <p:nvSpPr>
          <p:cNvPr id="5" name="TextBox 4"/>
          <p:cNvSpPr txBox="1"/>
          <p:nvPr/>
        </p:nvSpPr>
        <p:spPr>
          <a:xfrm>
            <a:off x="1847528" y="1196753"/>
            <a:ext cx="3888432" cy="4606389"/>
          </a:xfrm>
          <a:prstGeom prst="rect">
            <a:avLst/>
          </a:prstGeom>
          <a:noFill/>
        </p:spPr>
        <p:txBody>
          <a:bodyPr wrap="square" rtlCol="0">
            <a:spAutoFit/>
          </a:bodyPr>
          <a:lstStyle/>
          <a:p>
            <a:pPr marL="342000" indent="-342000">
              <a:spcBef>
                <a:spcPts val="432"/>
              </a:spcBef>
              <a:buFont typeface="Arial" pitchFamily="34" charset="0"/>
              <a:buChar char="•"/>
            </a:pPr>
            <a:r>
              <a:rPr lang="en-GB" sz="2000" dirty="0"/>
              <a:t>A mutation is a change in the genetic code. </a:t>
            </a:r>
          </a:p>
          <a:p>
            <a:pPr marL="342000" indent="-342000">
              <a:spcBef>
                <a:spcPts val="432"/>
              </a:spcBef>
              <a:buFont typeface="Arial" pitchFamily="34" charset="0"/>
              <a:buChar char="•"/>
            </a:pPr>
            <a:r>
              <a:rPr lang="en-GB" sz="2000" dirty="0"/>
              <a:t>Mutations can arise from perfectly natural alterations in copying DNA when cells divide.</a:t>
            </a:r>
          </a:p>
          <a:p>
            <a:pPr marL="342000" indent="-342000">
              <a:spcBef>
                <a:spcPts val="432"/>
              </a:spcBef>
              <a:buFont typeface="Arial" pitchFamily="34" charset="0"/>
              <a:buChar char="•"/>
            </a:pPr>
            <a:r>
              <a:rPr lang="en-GB" sz="2000" dirty="0"/>
              <a:t>Mutations lead to variations within species.</a:t>
            </a:r>
          </a:p>
          <a:p>
            <a:pPr marL="342000" indent="-342000">
              <a:spcBef>
                <a:spcPts val="432"/>
              </a:spcBef>
              <a:buFont typeface="Arial" pitchFamily="34" charset="0"/>
              <a:buChar char="•"/>
            </a:pPr>
            <a:r>
              <a:rPr lang="en-GB" sz="2000" dirty="0"/>
              <a:t>Some mutations are harmful, some beneficial and some are both.</a:t>
            </a:r>
          </a:p>
          <a:p>
            <a:pPr marL="342000" indent="-342000">
              <a:spcBef>
                <a:spcPts val="432"/>
              </a:spcBef>
              <a:buFont typeface="Arial" pitchFamily="34" charset="0"/>
              <a:buChar char="•"/>
            </a:pPr>
            <a:r>
              <a:rPr lang="en-GB" sz="2000" dirty="0"/>
              <a:t>Mutations which are beneficial tend to make an organism more successful and more likely to reproduce.</a:t>
            </a:r>
          </a:p>
        </p:txBody>
      </p:sp>
    </p:spTree>
    <p:extLst>
      <p:ext uri="{BB962C8B-B14F-4D97-AF65-F5344CB8AC3E}">
        <p14:creationId xmlns:p14="http://schemas.microsoft.com/office/powerpoint/2010/main" val="350329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404664"/>
            <a:ext cx="8362950" cy="720874"/>
          </a:xfrm>
        </p:spPr>
        <p:txBody>
          <a:bodyPr>
            <a:normAutofit/>
          </a:bodyPr>
          <a:lstStyle/>
          <a:p>
            <a:pPr algn="l"/>
            <a:r>
              <a:rPr lang="en-GB" sz="2800" b="1" dirty="0"/>
              <a:t>Beneficial mutations?</a:t>
            </a:r>
          </a:p>
        </p:txBody>
      </p:sp>
      <p:sp>
        <p:nvSpPr>
          <p:cNvPr id="5" name="TextBox 4"/>
          <p:cNvSpPr txBox="1"/>
          <p:nvPr/>
        </p:nvSpPr>
        <p:spPr>
          <a:xfrm>
            <a:off x="1847528" y="1268760"/>
            <a:ext cx="3888110" cy="4021614"/>
          </a:xfrm>
          <a:prstGeom prst="rect">
            <a:avLst/>
          </a:prstGeom>
          <a:noFill/>
        </p:spPr>
        <p:txBody>
          <a:bodyPr wrap="square" rtlCol="0">
            <a:spAutoFit/>
          </a:bodyPr>
          <a:lstStyle/>
          <a:p>
            <a:pPr marL="342000" indent="-342000">
              <a:spcBef>
                <a:spcPts val="432"/>
              </a:spcBef>
              <a:buFont typeface="Arial" pitchFamily="34" charset="0"/>
              <a:buChar char="•"/>
            </a:pPr>
            <a:r>
              <a:rPr lang="en-GB" dirty="0"/>
              <a:t>A particular mutation is common in people of African and Asian origin. There is a change in one section of DNA, which results in people developing deformed haemoglobin and a condition known as </a:t>
            </a:r>
            <a:r>
              <a:rPr lang="en-GB" b="1" dirty="0">
                <a:solidFill>
                  <a:srgbClr val="0070C0"/>
                </a:solidFill>
              </a:rPr>
              <a:t>sickle cell anaemia</a:t>
            </a:r>
            <a:r>
              <a:rPr lang="en-GB" dirty="0"/>
              <a:t>.</a:t>
            </a:r>
          </a:p>
          <a:p>
            <a:pPr marL="342000" indent="-342000">
              <a:spcBef>
                <a:spcPts val="432"/>
              </a:spcBef>
              <a:buFont typeface="Arial" pitchFamily="34" charset="0"/>
              <a:buChar char="•"/>
            </a:pPr>
            <a:r>
              <a:rPr lang="en-GB" dirty="0"/>
              <a:t>Individuals are only likely to live to about 20 years old; however, they have a distinct advantage in that they are completely resistant to malaria – the world’s greatest killer. Although they die young, they do live long enough to reproduce.</a:t>
            </a:r>
          </a:p>
        </p:txBody>
      </p:sp>
      <p:pic>
        <p:nvPicPr>
          <p:cNvPr id="7" name="Picture 6"/>
          <p:cNvPicPr>
            <a:picLocks noChangeAspect="1"/>
          </p:cNvPicPr>
          <p:nvPr/>
        </p:nvPicPr>
        <p:blipFill>
          <a:blip r:embed="rId2"/>
          <a:stretch>
            <a:fillRect/>
          </a:stretch>
        </p:blipFill>
        <p:spPr>
          <a:xfrm flipV="1">
            <a:off x="8832304" y="3082725"/>
            <a:ext cx="548908" cy="199603"/>
          </a:xfrm>
          <a:prstGeom prst="rect">
            <a:avLst/>
          </a:prstGeom>
        </p:spPr>
      </p:pic>
      <p:grpSp>
        <p:nvGrpSpPr>
          <p:cNvPr id="4" name="Group 3"/>
          <p:cNvGrpSpPr/>
          <p:nvPr/>
        </p:nvGrpSpPr>
        <p:grpSpPr>
          <a:xfrm>
            <a:off x="5766242" y="1002364"/>
            <a:ext cx="4901759" cy="3794789"/>
            <a:chOff x="4242241" y="1002363"/>
            <a:chExt cx="4901759" cy="3794789"/>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2241" y="1331042"/>
              <a:ext cx="4901759" cy="3466110"/>
            </a:xfrm>
            <a:prstGeom prst="rect">
              <a:avLst/>
            </a:prstGeom>
          </p:spPr>
        </p:pic>
        <p:pic>
          <p:nvPicPr>
            <p:cNvPr id="6" name="Picture 5"/>
            <p:cNvPicPr>
              <a:picLocks noChangeAspect="1"/>
            </p:cNvPicPr>
            <p:nvPr/>
          </p:nvPicPr>
          <p:blipFill>
            <a:blip r:embed="rId2"/>
            <a:stretch>
              <a:fillRect/>
            </a:stretch>
          </p:blipFill>
          <p:spPr>
            <a:xfrm>
              <a:off x="5854566" y="1002363"/>
              <a:ext cx="1728192" cy="628434"/>
            </a:xfrm>
            <a:prstGeom prst="rect">
              <a:avLst/>
            </a:prstGeom>
          </p:spPr>
        </p:pic>
        <p:sp>
          <p:nvSpPr>
            <p:cNvPr id="8" name="TextBox 7"/>
            <p:cNvSpPr txBox="1"/>
            <p:nvPr/>
          </p:nvSpPr>
          <p:spPr>
            <a:xfrm>
              <a:off x="7186714" y="3129781"/>
              <a:ext cx="792088" cy="215444"/>
            </a:xfrm>
            <a:prstGeom prst="rect">
              <a:avLst/>
            </a:prstGeom>
            <a:noFill/>
          </p:spPr>
          <p:txBody>
            <a:bodyPr wrap="square" rtlCol="0">
              <a:spAutoFit/>
            </a:bodyPr>
            <a:lstStyle/>
            <a:p>
              <a:r>
                <a:rPr lang="en-GB" sz="800" b="1" dirty="0">
                  <a:solidFill>
                    <a:srgbClr val="6F6F6F"/>
                  </a:solidFill>
                  <a:cs typeface="Times New Roman" panose="02020603050405020304" pitchFamily="18" charset="0"/>
                </a:rPr>
                <a:t> haemoglobin</a:t>
              </a:r>
            </a:p>
          </p:txBody>
        </p:sp>
      </p:grpSp>
    </p:spTree>
    <p:extLst>
      <p:ext uri="{BB962C8B-B14F-4D97-AF65-F5344CB8AC3E}">
        <p14:creationId xmlns:p14="http://schemas.microsoft.com/office/powerpoint/2010/main" val="267364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t>
            </a:r>
            <a:r>
              <a:rPr lang="en-GB" dirty="0" smtClean="0"/>
              <a:t>reen</a:t>
            </a:r>
            <a:endParaRPr lang="en-GB" dirty="0"/>
          </a:p>
        </p:txBody>
      </p:sp>
      <p:sp>
        <p:nvSpPr>
          <p:cNvPr id="3" name="Content Placeholder 2"/>
          <p:cNvSpPr>
            <a:spLocks noGrp="1"/>
          </p:cNvSpPr>
          <p:nvPr>
            <p:ph idx="1"/>
          </p:nvPr>
        </p:nvSpPr>
        <p:spPr>
          <a:ln w="76200">
            <a:solidFill>
              <a:srgbClr val="00B050"/>
            </a:solidFill>
          </a:ln>
        </p:spPr>
        <p:txBody>
          <a:bodyPr>
            <a:normAutofit/>
          </a:bodyPr>
          <a:lstStyle/>
          <a:p>
            <a:pPr marL="0" indent="0">
              <a:buNone/>
            </a:pPr>
            <a:r>
              <a:rPr lang="en-GB" sz="4000" dirty="0" smtClean="0"/>
              <a:t>Jessica was born with 6 toes (Polydactyl), which she inherited from her dad. The doctor if she has children with a ‘normal’ (non-polydactyl) person she has a 50% chance of having a normal child with 5 digits. Is this correct?</a:t>
            </a:r>
            <a:endParaRPr lang="en-GB" sz="4000" dirty="0"/>
          </a:p>
        </p:txBody>
      </p:sp>
    </p:spTree>
    <p:extLst>
      <p:ext uri="{BB962C8B-B14F-4D97-AF65-F5344CB8AC3E}">
        <p14:creationId xmlns:p14="http://schemas.microsoft.com/office/powerpoint/2010/main" val="110552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a:t>
            </a:r>
            <a:endParaRPr lang="en-GB" dirty="0"/>
          </a:p>
        </p:txBody>
      </p:sp>
      <p:sp>
        <p:nvSpPr>
          <p:cNvPr id="3" name="Content Placeholder 2"/>
          <p:cNvSpPr>
            <a:spLocks noGrp="1"/>
          </p:cNvSpPr>
          <p:nvPr>
            <p:ph idx="1"/>
          </p:nvPr>
        </p:nvSpPr>
        <p:spPr>
          <a:ln w="76200">
            <a:solidFill>
              <a:srgbClr val="FF0000"/>
            </a:solidFill>
          </a:ln>
        </p:spPr>
        <p:txBody>
          <a:bodyPr>
            <a:normAutofit/>
          </a:bodyPr>
          <a:lstStyle/>
          <a:p>
            <a:pPr marL="0" indent="0">
              <a:buNone/>
            </a:pPr>
            <a:r>
              <a:rPr lang="en-GB" sz="4000" dirty="0" smtClean="0"/>
              <a:t>Carl and Susan have had a baby with cystic fibrosis. Carl and Susan don’t suffer with CF. Carl’s friend said it was impossible for him to have a child with Susan that was a CF sufferer, questioning if he was the real biological father.   </a:t>
            </a:r>
            <a:endParaRPr lang="en-GB" sz="4000" dirty="0"/>
          </a:p>
        </p:txBody>
      </p:sp>
    </p:spTree>
    <p:extLst>
      <p:ext uri="{BB962C8B-B14F-4D97-AF65-F5344CB8AC3E}">
        <p14:creationId xmlns:p14="http://schemas.microsoft.com/office/powerpoint/2010/main" val="164289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
            </a:r>
            <a:r>
              <a:rPr lang="en-GB" dirty="0" smtClean="0"/>
              <a:t>urple</a:t>
            </a:r>
            <a:endParaRPr lang="en-GB" dirty="0"/>
          </a:p>
        </p:txBody>
      </p:sp>
      <p:sp>
        <p:nvSpPr>
          <p:cNvPr id="3" name="Content Placeholder 2"/>
          <p:cNvSpPr>
            <a:spLocks noGrp="1"/>
          </p:cNvSpPr>
          <p:nvPr>
            <p:ph idx="1"/>
          </p:nvPr>
        </p:nvSpPr>
        <p:spPr>
          <a:ln w="76200">
            <a:solidFill>
              <a:srgbClr val="7030A0"/>
            </a:solidFill>
          </a:ln>
        </p:spPr>
        <p:txBody>
          <a:bodyPr>
            <a:noAutofit/>
          </a:bodyPr>
          <a:lstStyle/>
          <a:p>
            <a:pPr marL="0" indent="0">
              <a:buNone/>
            </a:pPr>
            <a:r>
              <a:rPr lang="en-GB" sz="4000" dirty="0" smtClean="0"/>
              <a:t>Haemophilia is a recessive disease carried on the x chromosome. People who suffer from haemophilia have problems with their blood not clotting very well. This can result in bleeding longer after injury, easily bruising and bleeding on the brain after knocks to the head. Men ae more likely to suffer with the condition than women, is this true?</a:t>
            </a:r>
            <a:endParaRPr lang="en-GB" sz="4000" dirty="0"/>
          </a:p>
        </p:txBody>
      </p:sp>
    </p:spTree>
    <p:extLst>
      <p:ext uri="{BB962C8B-B14F-4D97-AF65-F5344CB8AC3E}">
        <p14:creationId xmlns:p14="http://schemas.microsoft.com/office/powerpoint/2010/main" val="2989363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625</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The theory of evolution</vt:lpstr>
      <vt:lpstr>The theory of evolution</vt:lpstr>
      <vt:lpstr> The theory of evolution – evolutionary tree</vt:lpstr>
      <vt:lpstr>Lamarck’s theory</vt:lpstr>
      <vt:lpstr>Mutation</vt:lpstr>
      <vt:lpstr>Beneficial mutations?</vt:lpstr>
      <vt:lpstr>Green</vt:lpstr>
      <vt:lpstr>Red</vt:lpstr>
      <vt:lpstr>Purple</vt:lpstr>
      <vt:lpstr>Orange</vt:lpstr>
      <vt:lpstr>Blue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 Booth</dc:creator>
  <cp:lastModifiedBy>Jayne Merrall</cp:lastModifiedBy>
  <cp:revision>8</cp:revision>
  <dcterms:created xsi:type="dcterms:W3CDTF">2018-01-17T20:15:58Z</dcterms:created>
  <dcterms:modified xsi:type="dcterms:W3CDTF">2020-10-12T10:01:46Z</dcterms:modified>
</cp:coreProperties>
</file>