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95" r:id="rId24"/>
    <p:sldId id="289" r:id="rId25"/>
    <p:sldId id="279" r:id="rId26"/>
    <p:sldId id="284" r:id="rId27"/>
    <p:sldId id="319" r:id="rId28"/>
    <p:sldId id="320" r:id="rId29"/>
    <p:sldId id="321" r:id="rId30"/>
    <p:sldId id="322" r:id="rId31"/>
    <p:sldId id="323" r:id="rId32"/>
    <p:sldId id="324" r:id="rId33"/>
    <p:sldId id="325" r:id="rId34"/>
    <p:sldId id="326" r:id="rId35"/>
    <p:sldId id="290" r:id="rId36"/>
    <p:sldId id="280" r:id="rId37"/>
    <p:sldId id="285" r:id="rId38"/>
    <p:sldId id="315" r:id="rId39"/>
    <p:sldId id="316" r:id="rId40"/>
    <p:sldId id="317" r:id="rId41"/>
    <p:sldId id="318" r:id="rId42"/>
    <p:sldId id="291" r:id="rId43"/>
    <p:sldId id="281" r:id="rId44"/>
    <p:sldId id="286" r:id="rId45"/>
    <p:sldId id="311" r:id="rId46"/>
    <p:sldId id="312" r:id="rId47"/>
    <p:sldId id="313" r:id="rId48"/>
    <p:sldId id="314" r:id="rId49"/>
    <p:sldId id="292" r:id="rId50"/>
    <p:sldId id="282" r:id="rId51"/>
    <p:sldId id="287"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27" r:id="rId65"/>
    <p:sldId id="293" r:id="rId66"/>
    <p:sldId id="283" r:id="rId67"/>
    <p:sldId id="288" r:id="rId68"/>
    <p:sldId id="294" r:id="rId69"/>
    <p:sldId id="296" r:id="rId70"/>
    <p:sldId id="297" r:id="rId71"/>
    <p:sldId id="298"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2" autoAdjust="0"/>
    <p:restoredTop sz="94660"/>
  </p:normalViewPr>
  <p:slideViewPr>
    <p:cSldViewPr snapToGrid="0">
      <p:cViewPr varScale="1">
        <p:scale>
          <a:sx n="74" d="100"/>
          <a:sy n="74" d="100"/>
        </p:scale>
        <p:origin x="76" y="7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3E792-BF3C-4578-A23B-C800A9BE9F85}" type="datetimeFigureOut">
              <a:rPr lang="en-GB" smtClean="0"/>
              <a:t>13/09/2020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7C805-FE80-476B-8E29-3B9E3102C515}" type="slidenum">
              <a:rPr lang="en-GB" smtClean="0"/>
              <a:t>‹#›</a:t>
            </a:fld>
            <a:endParaRPr lang="en-GB"/>
          </a:p>
        </p:txBody>
      </p:sp>
    </p:spTree>
    <p:extLst>
      <p:ext uri="{BB962C8B-B14F-4D97-AF65-F5344CB8AC3E}">
        <p14:creationId xmlns:p14="http://schemas.microsoft.com/office/powerpoint/2010/main" val="140883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79925" y="4716650"/>
            <a:ext cx="5439400" cy="44684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2" name="Shape 82"/>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8393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7DD153E-922B-4209-99C7-72D0731F0764}" type="datetimeFigureOut">
              <a:rPr lang="en-GB" smtClean="0"/>
              <a:t>13/09/2020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2660D5-C531-4D0B-A374-BA3C68F1B025}" type="slidenum">
              <a:rPr lang="en-GB" smtClean="0"/>
              <a:t>‹#›</a:t>
            </a:fld>
            <a:endParaRPr lang="en-GB"/>
          </a:p>
        </p:txBody>
      </p:sp>
    </p:spTree>
    <p:extLst>
      <p:ext uri="{BB962C8B-B14F-4D97-AF65-F5344CB8AC3E}">
        <p14:creationId xmlns:p14="http://schemas.microsoft.com/office/powerpoint/2010/main" val="1867936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DD153E-922B-4209-99C7-72D0731F0764}" type="datetimeFigureOut">
              <a:rPr lang="en-GB" smtClean="0"/>
              <a:t>13/09/2020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2660D5-C531-4D0B-A374-BA3C68F1B025}" type="slidenum">
              <a:rPr lang="en-GB" smtClean="0"/>
              <a:t>‹#›</a:t>
            </a:fld>
            <a:endParaRPr lang="en-GB"/>
          </a:p>
        </p:txBody>
      </p:sp>
    </p:spTree>
    <p:extLst>
      <p:ext uri="{BB962C8B-B14F-4D97-AF65-F5344CB8AC3E}">
        <p14:creationId xmlns:p14="http://schemas.microsoft.com/office/powerpoint/2010/main" val="690164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DD153E-922B-4209-99C7-72D0731F0764}" type="datetimeFigureOut">
              <a:rPr lang="en-GB" smtClean="0"/>
              <a:t>13/09/2020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2660D5-C531-4D0B-A374-BA3C68F1B025}" type="slidenum">
              <a:rPr lang="en-GB" smtClean="0"/>
              <a:t>‹#›</a:t>
            </a:fld>
            <a:endParaRPr lang="en-GB"/>
          </a:p>
        </p:txBody>
      </p:sp>
    </p:spTree>
    <p:extLst>
      <p:ext uri="{BB962C8B-B14F-4D97-AF65-F5344CB8AC3E}">
        <p14:creationId xmlns:p14="http://schemas.microsoft.com/office/powerpoint/2010/main" val="3762395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DD153E-922B-4209-99C7-72D0731F0764}" type="datetimeFigureOut">
              <a:rPr lang="en-GB" smtClean="0"/>
              <a:t>13/09/2020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2660D5-C531-4D0B-A374-BA3C68F1B025}" type="slidenum">
              <a:rPr lang="en-GB" smtClean="0"/>
              <a:t>‹#›</a:t>
            </a:fld>
            <a:endParaRPr lang="en-GB"/>
          </a:p>
        </p:txBody>
      </p:sp>
    </p:spTree>
    <p:extLst>
      <p:ext uri="{BB962C8B-B14F-4D97-AF65-F5344CB8AC3E}">
        <p14:creationId xmlns:p14="http://schemas.microsoft.com/office/powerpoint/2010/main" val="296924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DD153E-922B-4209-99C7-72D0731F0764}" type="datetimeFigureOut">
              <a:rPr lang="en-GB" smtClean="0"/>
              <a:t>13/09/2020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2660D5-C531-4D0B-A374-BA3C68F1B025}" type="slidenum">
              <a:rPr lang="en-GB" smtClean="0"/>
              <a:t>‹#›</a:t>
            </a:fld>
            <a:endParaRPr lang="en-GB"/>
          </a:p>
        </p:txBody>
      </p:sp>
    </p:spTree>
    <p:extLst>
      <p:ext uri="{BB962C8B-B14F-4D97-AF65-F5344CB8AC3E}">
        <p14:creationId xmlns:p14="http://schemas.microsoft.com/office/powerpoint/2010/main" val="517665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7DD153E-922B-4209-99C7-72D0731F0764}" type="datetimeFigureOut">
              <a:rPr lang="en-GB" smtClean="0"/>
              <a:t>13/09/2020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2660D5-C531-4D0B-A374-BA3C68F1B025}" type="slidenum">
              <a:rPr lang="en-GB" smtClean="0"/>
              <a:t>‹#›</a:t>
            </a:fld>
            <a:endParaRPr lang="en-GB"/>
          </a:p>
        </p:txBody>
      </p:sp>
    </p:spTree>
    <p:extLst>
      <p:ext uri="{BB962C8B-B14F-4D97-AF65-F5344CB8AC3E}">
        <p14:creationId xmlns:p14="http://schemas.microsoft.com/office/powerpoint/2010/main" val="55116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7DD153E-922B-4209-99C7-72D0731F0764}" type="datetimeFigureOut">
              <a:rPr lang="en-GB" smtClean="0"/>
              <a:t>13/09/2020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2660D5-C531-4D0B-A374-BA3C68F1B025}" type="slidenum">
              <a:rPr lang="en-GB" smtClean="0"/>
              <a:t>‹#›</a:t>
            </a:fld>
            <a:endParaRPr lang="en-GB"/>
          </a:p>
        </p:txBody>
      </p:sp>
    </p:spTree>
    <p:extLst>
      <p:ext uri="{BB962C8B-B14F-4D97-AF65-F5344CB8AC3E}">
        <p14:creationId xmlns:p14="http://schemas.microsoft.com/office/powerpoint/2010/main" val="2947837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7DD153E-922B-4209-99C7-72D0731F0764}" type="datetimeFigureOut">
              <a:rPr lang="en-GB" smtClean="0"/>
              <a:t>13/09/2020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2660D5-C531-4D0B-A374-BA3C68F1B025}" type="slidenum">
              <a:rPr lang="en-GB" smtClean="0"/>
              <a:t>‹#›</a:t>
            </a:fld>
            <a:endParaRPr lang="en-GB"/>
          </a:p>
        </p:txBody>
      </p:sp>
    </p:spTree>
    <p:extLst>
      <p:ext uri="{BB962C8B-B14F-4D97-AF65-F5344CB8AC3E}">
        <p14:creationId xmlns:p14="http://schemas.microsoft.com/office/powerpoint/2010/main" val="98214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DD153E-922B-4209-99C7-72D0731F0764}" type="datetimeFigureOut">
              <a:rPr lang="en-GB" smtClean="0"/>
              <a:t>13/09/2020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2660D5-C531-4D0B-A374-BA3C68F1B025}" type="slidenum">
              <a:rPr lang="en-GB" smtClean="0"/>
              <a:t>‹#›</a:t>
            </a:fld>
            <a:endParaRPr lang="en-GB"/>
          </a:p>
        </p:txBody>
      </p:sp>
    </p:spTree>
    <p:extLst>
      <p:ext uri="{BB962C8B-B14F-4D97-AF65-F5344CB8AC3E}">
        <p14:creationId xmlns:p14="http://schemas.microsoft.com/office/powerpoint/2010/main" val="1851116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DD153E-922B-4209-99C7-72D0731F0764}" type="datetimeFigureOut">
              <a:rPr lang="en-GB" smtClean="0"/>
              <a:t>13/09/2020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2660D5-C531-4D0B-A374-BA3C68F1B025}" type="slidenum">
              <a:rPr lang="en-GB" smtClean="0"/>
              <a:t>‹#›</a:t>
            </a:fld>
            <a:endParaRPr lang="en-GB"/>
          </a:p>
        </p:txBody>
      </p:sp>
    </p:spTree>
    <p:extLst>
      <p:ext uri="{BB962C8B-B14F-4D97-AF65-F5344CB8AC3E}">
        <p14:creationId xmlns:p14="http://schemas.microsoft.com/office/powerpoint/2010/main" val="3513587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DD153E-922B-4209-99C7-72D0731F0764}" type="datetimeFigureOut">
              <a:rPr lang="en-GB" smtClean="0"/>
              <a:t>13/09/2020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2660D5-C531-4D0B-A374-BA3C68F1B025}" type="slidenum">
              <a:rPr lang="en-GB" smtClean="0"/>
              <a:t>‹#›</a:t>
            </a:fld>
            <a:endParaRPr lang="en-GB"/>
          </a:p>
        </p:txBody>
      </p:sp>
    </p:spTree>
    <p:extLst>
      <p:ext uri="{BB962C8B-B14F-4D97-AF65-F5344CB8AC3E}">
        <p14:creationId xmlns:p14="http://schemas.microsoft.com/office/powerpoint/2010/main" val="880935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D153E-922B-4209-99C7-72D0731F0764}" type="datetimeFigureOut">
              <a:rPr lang="en-GB" smtClean="0"/>
              <a:t>13/09/2020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660D5-C531-4D0B-A374-BA3C68F1B025}" type="slidenum">
              <a:rPr lang="en-GB" smtClean="0"/>
              <a:t>‹#›</a:t>
            </a:fld>
            <a:endParaRPr lang="en-GB"/>
          </a:p>
        </p:txBody>
      </p:sp>
    </p:spTree>
    <p:extLst>
      <p:ext uri="{BB962C8B-B14F-4D97-AF65-F5344CB8AC3E}">
        <p14:creationId xmlns:p14="http://schemas.microsoft.com/office/powerpoint/2010/main" val="2255143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gif"/><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tiff"/><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6.png"/><Relationship Id="rId7" Type="http://schemas.openxmlformats.org/officeDocument/2006/relationships/image" Target="../media/image33.png"/><Relationship Id="rId12"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9.png"/><Relationship Id="rId5" Type="http://schemas.openxmlformats.org/officeDocument/2006/relationships/image" Target="../media/image32.png"/><Relationship Id="rId10" Type="http://schemas.openxmlformats.org/officeDocument/2006/relationships/image" Target="../media/image38.png"/><Relationship Id="rId4" Type="http://schemas.openxmlformats.org/officeDocument/2006/relationships/image" Target="../media/image24.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gif"/><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0.tiff"/><Relationship Id="rId1" Type="http://schemas.openxmlformats.org/officeDocument/2006/relationships/slideLayout" Target="../slideLayouts/slideLayout1.xml"/><Relationship Id="rId4" Type="http://schemas.microsoft.com/office/2007/relationships/hdphoto" Target="../media/hdphoto4.wdp"/></Relationships>
</file>

<file path=ppt/slides/_rels/slide3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26.png"/><Relationship Id="rId3" Type="http://schemas.openxmlformats.org/officeDocument/2006/relationships/image" Target="../media/image49.png"/><Relationship Id="rId7" Type="http://schemas.openxmlformats.org/officeDocument/2006/relationships/image" Target="../media/image51.png"/><Relationship Id="rId12" Type="http://schemas.openxmlformats.org/officeDocument/2006/relationships/image" Target="../media/image31.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35.png"/><Relationship Id="rId10" Type="http://schemas.openxmlformats.org/officeDocument/2006/relationships/image" Target="../media/image53.png"/><Relationship Id="rId4" Type="http://schemas.openxmlformats.org/officeDocument/2006/relationships/image" Target="../media/image27.png"/><Relationship Id="rId9" Type="http://schemas.openxmlformats.org/officeDocument/2006/relationships/image" Target="../media/image52.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gif"/><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0.tiff"/><Relationship Id="rId1" Type="http://schemas.openxmlformats.org/officeDocument/2006/relationships/slideLayout" Target="../slideLayouts/slideLayout1.xml"/><Relationship Id="rId4" Type="http://schemas.microsoft.com/office/2007/relationships/hdphoto" Target="../media/hdphoto5.wdp"/></Relationships>
</file>

<file path=ppt/slides/_rels/slide4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48.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gif"/><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0.tiff"/><Relationship Id="rId1" Type="http://schemas.openxmlformats.org/officeDocument/2006/relationships/slideLayout" Target="../slideLayouts/slideLayout1.xml"/><Relationship Id="rId4" Type="http://schemas.microsoft.com/office/2007/relationships/hdphoto" Target="../media/hdphoto6.wdp"/></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67.png"/><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7.xml"/><Relationship Id="rId4" Type="http://schemas.openxmlformats.org/officeDocument/2006/relationships/image" Target="../media/image71.jpg"/></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67.png"/></Relationships>
</file>

<file path=ppt/slides/_rels/slide5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26.png"/><Relationship Id="rId7" Type="http://schemas.openxmlformats.org/officeDocument/2006/relationships/image" Target="../media/image75.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4.png"/><Relationship Id="rId4" Type="http://schemas.openxmlformats.org/officeDocument/2006/relationships/image" Target="../media/image48.png"/></Relationships>
</file>

<file path=ppt/slides/_rels/slide5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26.png"/><Relationship Id="rId7" Type="http://schemas.openxmlformats.org/officeDocument/2006/relationships/image" Target="../media/image75.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4.png"/><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gif"/><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0.tiff"/><Relationship Id="rId1" Type="http://schemas.openxmlformats.org/officeDocument/2006/relationships/slideLayout" Target="../slideLayouts/slideLayout1.xml"/><Relationship Id="rId4" Type="http://schemas.microsoft.com/office/2007/relationships/hdphoto" Target="../media/hdphoto7.wdp"/></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2711624" y="-27410"/>
            <a:ext cx="8337376" cy="400110"/>
          </a:xfrm>
          <a:prstGeom prst="rect">
            <a:avLst/>
          </a:prstGeom>
          <a:noFill/>
          <a:ln>
            <a:noFill/>
          </a:ln>
        </p:spPr>
        <p:txBody>
          <a:bodyPr spcFirstLastPara="1" wrap="square" lIns="91425" tIns="45700" rIns="91425" bIns="45700" anchor="t" anchorCtr="0">
            <a:noAutofit/>
          </a:bodyPr>
          <a:lstStyle/>
          <a:p>
            <a:pPr algn="ctr"/>
            <a:r>
              <a:rPr lang="en-US" sz="2400" b="1" dirty="0">
                <a:solidFill>
                  <a:srgbClr val="FF0000"/>
                </a:solidFill>
                <a:latin typeface="Amatic SC"/>
                <a:ea typeface="Amatic SC"/>
                <a:cs typeface="Amatic SC"/>
                <a:sym typeface="Amatic SC"/>
              </a:rPr>
              <a:t>Knowledge </a:t>
            </a:r>
            <a:r>
              <a:rPr lang="en-US" sz="2400" b="1" dirty="0" err="1">
                <a:solidFill>
                  <a:srgbClr val="FF0000"/>
                </a:solidFill>
                <a:latin typeface="Amatic SC"/>
                <a:ea typeface="Amatic SC"/>
                <a:cs typeface="Amatic SC"/>
                <a:sym typeface="Amatic SC"/>
              </a:rPr>
              <a:t>Organiser</a:t>
            </a:r>
            <a:r>
              <a:rPr lang="en-US" sz="2400" b="1" dirty="0">
                <a:solidFill>
                  <a:srgbClr val="FF0000"/>
                </a:solidFill>
                <a:latin typeface="Amatic SC"/>
                <a:ea typeface="Amatic SC"/>
                <a:cs typeface="Amatic SC"/>
                <a:sym typeface="Amatic SC"/>
              </a:rPr>
              <a:t> </a:t>
            </a:r>
            <a:r>
              <a:rPr lang="en-US" sz="2400" b="1" dirty="0">
                <a:solidFill>
                  <a:srgbClr val="FF0000"/>
                </a:solidFill>
                <a:latin typeface="Amatic SC"/>
                <a:ea typeface="Amatic SC"/>
                <a:cs typeface="Amatic SC"/>
                <a:sym typeface="Amatic SC"/>
              </a:rPr>
              <a:t>– Romeo and Juliet</a:t>
            </a:r>
            <a:endParaRPr sz="2400" b="1" dirty="0">
              <a:solidFill>
                <a:srgbClr val="FF0000"/>
              </a:solidFill>
              <a:latin typeface="Amatic SC"/>
              <a:ea typeface="Amatic SC"/>
              <a:cs typeface="Amatic SC"/>
              <a:sym typeface="Amatic SC"/>
            </a:endParaRPr>
          </a:p>
        </p:txBody>
      </p:sp>
      <p:sp>
        <p:nvSpPr>
          <p:cNvPr id="93" name="Shape 93"/>
          <p:cNvSpPr txBox="1"/>
          <p:nvPr/>
        </p:nvSpPr>
        <p:spPr>
          <a:xfrm>
            <a:off x="10979342" y="7075046"/>
            <a:ext cx="184666" cy="369332"/>
          </a:xfrm>
          <a:prstGeom prst="rect">
            <a:avLst/>
          </a:prstGeom>
          <a:noFill/>
          <a:ln>
            <a:noFill/>
          </a:ln>
        </p:spPr>
        <p:txBody>
          <a:bodyPr spcFirstLastPara="1" wrap="square" lIns="91425" tIns="45700" rIns="91425" bIns="45700" anchor="t" anchorCtr="0">
            <a:noAutofit/>
          </a:bodyPr>
          <a:lstStyle/>
          <a:p>
            <a:endParaRPr dirty="0">
              <a:solidFill>
                <a:schemeClr val="dk1"/>
              </a:solidFill>
              <a:latin typeface="Calibri"/>
              <a:ea typeface="Calibri"/>
              <a:cs typeface="Calibri"/>
              <a:sym typeface="Calibri"/>
            </a:endParaRPr>
          </a:p>
        </p:txBody>
      </p:sp>
      <p:pic>
        <p:nvPicPr>
          <p:cNvPr id="1028" name="Picture 4" descr="https://www.birkenheadparkschool.com/images/logo/BPS_Logo_for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1464" y="0"/>
            <a:ext cx="1872208" cy="5139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56040" y="3677700"/>
            <a:ext cx="5541996" cy="2308324"/>
          </a:xfrm>
          <a:prstGeom prst="rect">
            <a:avLst/>
          </a:prstGeom>
          <a:noFill/>
          <a:ln>
            <a:solidFill>
              <a:schemeClr val="accent1"/>
            </a:solidFill>
          </a:ln>
        </p:spPr>
        <p:txBody>
          <a:bodyPr wrap="square" rtlCol="0">
            <a:spAutoFit/>
          </a:bodyPr>
          <a:lstStyle/>
          <a:p>
            <a:r>
              <a:rPr lang="en-US" sz="900" b="1" dirty="0">
                <a:solidFill>
                  <a:srgbClr val="00B050"/>
                </a:solidFill>
              </a:rPr>
              <a:t>Language</a:t>
            </a:r>
          </a:p>
          <a:p>
            <a:r>
              <a:rPr lang="en-US" sz="900" b="1" dirty="0"/>
              <a:t>36. Imagery</a:t>
            </a:r>
            <a:r>
              <a:rPr lang="en-US" sz="900" b="1" dirty="0"/>
              <a:t>: </a:t>
            </a:r>
            <a:r>
              <a:rPr lang="en-US" sz="900" dirty="0"/>
              <a:t>Language which creates vivid sensory ideas in the reader’s mind, such as a representation of a specific picture or </a:t>
            </a:r>
            <a:r>
              <a:rPr lang="en-US" sz="900" dirty="0"/>
              <a:t>sound</a:t>
            </a:r>
            <a:br>
              <a:rPr lang="en-US" sz="900" dirty="0"/>
            </a:br>
            <a:r>
              <a:rPr lang="en-US" sz="900" dirty="0"/>
              <a:t>37. </a:t>
            </a:r>
            <a:r>
              <a:rPr lang="en-US" sz="900" b="1" dirty="0"/>
              <a:t>Simile</a:t>
            </a:r>
            <a:r>
              <a:rPr lang="en-US" sz="900" b="1" dirty="0"/>
              <a:t>: </a:t>
            </a:r>
            <a:r>
              <a:rPr lang="en-US" sz="900" dirty="0"/>
              <a:t>An explicit comparison between two things using ‘like’ or ‘as’</a:t>
            </a:r>
            <a:br>
              <a:rPr lang="en-US" sz="900" dirty="0"/>
            </a:br>
            <a:r>
              <a:rPr lang="en-US" sz="900" dirty="0"/>
              <a:t>38. </a:t>
            </a:r>
            <a:r>
              <a:rPr lang="en-US" sz="900" b="1" dirty="0"/>
              <a:t>Metaphor</a:t>
            </a:r>
            <a:r>
              <a:rPr lang="en-US" sz="900" b="1" dirty="0"/>
              <a:t>: </a:t>
            </a:r>
            <a:r>
              <a:rPr lang="en-US" sz="900" dirty="0"/>
              <a:t>An implicit comparison between two things not using ‘like’ or ‘as’ </a:t>
            </a:r>
            <a:endParaRPr lang="en-US" sz="900" dirty="0"/>
          </a:p>
          <a:p>
            <a:r>
              <a:rPr lang="en-US" sz="900" b="1" dirty="0"/>
              <a:t>39. Personification</a:t>
            </a:r>
            <a:r>
              <a:rPr lang="en-US" sz="900" b="1" dirty="0"/>
              <a:t>: </a:t>
            </a:r>
            <a:r>
              <a:rPr lang="en-US" sz="900" dirty="0"/>
              <a:t>Attributing human-like qualities to objects, ideas or animals </a:t>
            </a:r>
            <a:endParaRPr lang="en-US" sz="900" dirty="0"/>
          </a:p>
          <a:p>
            <a:r>
              <a:rPr lang="en-US" sz="900" b="1" dirty="0"/>
              <a:t>40. Prose</a:t>
            </a:r>
            <a:r>
              <a:rPr lang="en-US" sz="900" b="1" dirty="0"/>
              <a:t>: </a:t>
            </a:r>
            <a:r>
              <a:rPr lang="en-US" sz="900" dirty="0"/>
              <a:t>Lines which use a natural, unstructured rhythm, similar to speech </a:t>
            </a:r>
          </a:p>
          <a:p>
            <a:r>
              <a:rPr lang="en-US" sz="900" b="1" dirty="0"/>
              <a:t>41. Blank </a:t>
            </a:r>
            <a:r>
              <a:rPr lang="en-US" sz="900" b="1" dirty="0"/>
              <a:t>verse: </a:t>
            </a:r>
            <a:r>
              <a:rPr lang="en-US" sz="900" dirty="0"/>
              <a:t>Lines which follow the fixed, more poetic structure of iambic pentameter (10 beats, 5 stressed, 5 unstressed)</a:t>
            </a:r>
            <a:br>
              <a:rPr lang="en-US" sz="900" dirty="0"/>
            </a:br>
            <a:r>
              <a:rPr lang="en-US" sz="900" dirty="0"/>
              <a:t>42. </a:t>
            </a:r>
            <a:r>
              <a:rPr lang="en-US" sz="900" b="1" dirty="0"/>
              <a:t>Rhyming </a:t>
            </a:r>
            <a:r>
              <a:rPr lang="en-US" sz="900" b="1" dirty="0"/>
              <a:t>couplet: </a:t>
            </a:r>
            <a:r>
              <a:rPr lang="en-US" sz="900" dirty="0"/>
              <a:t>Two successive rhyming lines, which usually signal that a character has left the stage or is falling in love </a:t>
            </a:r>
          </a:p>
          <a:p>
            <a:r>
              <a:rPr lang="en-US" sz="900" b="1" dirty="0"/>
              <a:t>43. Sonnet</a:t>
            </a:r>
            <a:r>
              <a:rPr lang="en-US" sz="900" b="1" dirty="0"/>
              <a:t>: </a:t>
            </a:r>
            <a:r>
              <a:rPr lang="en-US" sz="900" dirty="0"/>
              <a:t>A poem of 14 lines with a strict rhyme scheme, usually associated with love and romance in conflict</a:t>
            </a:r>
            <a:br>
              <a:rPr lang="en-US" sz="900" dirty="0"/>
            </a:br>
            <a:r>
              <a:rPr lang="en-US" sz="900" dirty="0"/>
              <a:t>44. </a:t>
            </a:r>
            <a:r>
              <a:rPr lang="en-US" sz="900" b="1" dirty="0"/>
              <a:t>Oxymoron</a:t>
            </a:r>
            <a:r>
              <a:rPr lang="en-US" sz="900" b="1" dirty="0"/>
              <a:t>: </a:t>
            </a:r>
            <a:r>
              <a:rPr lang="en-US" sz="900" dirty="0"/>
              <a:t>The combination of words or ideas which have opposite or very different meanings </a:t>
            </a:r>
            <a:endParaRPr lang="en-US" sz="900" dirty="0"/>
          </a:p>
          <a:p>
            <a:r>
              <a:rPr lang="en-US" sz="900" dirty="0"/>
              <a:t>45</a:t>
            </a:r>
            <a:r>
              <a:rPr lang="en-US" sz="900" b="1" dirty="0"/>
              <a:t>. Pun</a:t>
            </a:r>
            <a:r>
              <a:rPr lang="en-US" sz="900" b="1" dirty="0"/>
              <a:t>: </a:t>
            </a:r>
            <a:r>
              <a:rPr lang="en-US" sz="900" dirty="0"/>
              <a:t>A joke based on the different possible meanings of a word or the fact that there are words which sound alike but have different meanings</a:t>
            </a:r>
            <a:br>
              <a:rPr lang="en-US" sz="900" dirty="0"/>
            </a:br>
            <a:r>
              <a:rPr lang="en-US" sz="900" dirty="0"/>
              <a:t>46.</a:t>
            </a:r>
            <a:r>
              <a:rPr lang="en-US" sz="900" b="1" dirty="0"/>
              <a:t>Soliloquy</a:t>
            </a:r>
            <a:r>
              <a:rPr lang="en-US" sz="900" b="1" dirty="0"/>
              <a:t>: </a:t>
            </a:r>
            <a:r>
              <a:rPr lang="en-US" sz="900" dirty="0"/>
              <a:t>When a character, thinking they are alone, speaks their thoughts aloud </a:t>
            </a:r>
          </a:p>
        </p:txBody>
      </p:sp>
      <p:sp>
        <p:nvSpPr>
          <p:cNvPr id="3" name="TextBox 2"/>
          <p:cNvSpPr txBox="1"/>
          <p:nvPr/>
        </p:nvSpPr>
        <p:spPr>
          <a:xfrm>
            <a:off x="96982" y="2294623"/>
            <a:ext cx="5323992" cy="1323439"/>
          </a:xfrm>
          <a:prstGeom prst="rect">
            <a:avLst/>
          </a:prstGeom>
          <a:noFill/>
          <a:ln>
            <a:solidFill>
              <a:schemeClr val="accent1"/>
            </a:solidFill>
          </a:ln>
        </p:spPr>
        <p:txBody>
          <a:bodyPr wrap="square" rtlCol="0">
            <a:spAutoFit/>
          </a:bodyPr>
          <a:lstStyle/>
          <a:p>
            <a:r>
              <a:rPr lang="en-US" sz="1000" b="1" dirty="0">
                <a:solidFill>
                  <a:srgbClr val="00B050"/>
                </a:solidFill>
              </a:rPr>
              <a:t>Shakespearean </a:t>
            </a:r>
            <a:r>
              <a:rPr lang="en-US" sz="1000" b="1" dirty="0">
                <a:solidFill>
                  <a:srgbClr val="00B050"/>
                </a:solidFill>
              </a:rPr>
              <a:t>Tragedy</a:t>
            </a:r>
          </a:p>
          <a:p>
            <a:r>
              <a:rPr lang="en-US" sz="1000" b="1" dirty="0"/>
              <a:t>7</a:t>
            </a:r>
            <a:r>
              <a:rPr lang="en-US" sz="1000" b="1" dirty="0"/>
              <a:t>. </a:t>
            </a:r>
            <a:r>
              <a:rPr lang="en-US" sz="1000" dirty="0"/>
              <a:t>The </a:t>
            </a:r>
            <a:r>
              <a:rPr lang="en-US" sz="1000" b="1" dirty="0"/>
              <a:t>protagonists</a:t>
            </a:r>
            <a:r>
              <a:rPr lang="en-US" sz="1000" dirty="0"/>
              <a:t> are in conflict with an overpowering force (their love against the feud of their families)</a:t>
            </a:r>
            <a:br>
              <a:rPr lang="en-US" sz="1000" dirty="0"/>
            </a:br>
            <a:r>
              <a:rPr lang="en-US" sz="1000" dirty="0"/>
              <a:t>8</a:t>
            </a:r>
            <a:r>
              <a:rPr lang="en-US" sz="1000" dirty="0"/>
              <a:t>. Both </a:t>
            </a:r>
            <a:r>
              <a:rPr lang="en-US" sz="1000" dirty="0"/>
              <a:t>protagonists can be considered to be </a:t>
            </a:r>
            <a:r>
              <a:rPr lang="en-US" sz="1000" b="1" dirty="0"/>
              <a:t>tragic heroes</a:t>
            </a:r>
            <a:r>
              <a:rPr lang="en-US" sz="1000" dirty="0"/>
              <a:t>: high status, sympathetic characters whose fatal flaws contribute to their inevitable downfall (their deaths</a:t>
            </a:r>
            <a:r>
              <a:rPr lang="en-US" sz="1000" dirty="0"/>
              <a:t>)</a:t>
            </a:r>
          </a:p>
          <a:p>
            <a:r>
              <a:rPr lang="en-US" sz="1000" dirty="0"/>
              <a:t>9</a:t>
            </a:r>
            <a:r>
              <a:rPr lang="en-US" sz="1000" dirty="0"/>
              <a:t>. Uses </a:t>
            </a:r>
            <a:r>
              <a:rPr lang="en-US" sz="1000" dirty="0"/>
              <a:t>a </a:t>
            </a:r>
            <a:r>
              <a:rPr lang="en-US" sz="1000" b="1" dirty="0"/>
              <a:t>five-part structure</a:t>
            </a:r>
            <a:r>
              <a:rPr lang="en-US" sz="1000" dirty="0"/>
              <a:t>: exposition (an initial incident), rising action (a growth in the tension), climax (the high point of the action), falling action (where the plot begins to unravel), denouement (the ending or resolution to the drama) </a:t>
            </a:r>
          </a:p>
        </p:txBody>
      </p:sp>
      <p:sp>
        <p:nvSpPr>
          <p:cNvPr id="5" name="TextBox 4"/>
          <p:cNvSpPr txBox="1"/>
          <p:nvPr/>
        </p:nvSpPr>
        <p:spPr>
          <a:xfrm>
            <a:off x="5465439" y="549397"/>
            <a:ext cx="6657287" cy="1169551"/>
          </a:xfrm>
          <a:prstGeom prst="rect">
            <a:avLst/>
          </a:prstGeom>
          <a:noFill/>
          <a:ln>
            <a:solidFill>
              <a:schemeClr val="accent1"/>
            </a:solidFill>
          </a:ln>
        </p:spPr>
        <p:txBody>
          <a:bodyPr wrap="square" rtlCol="0">
            <a:spAutoFit/>
          </a:bodyPr>
          <a:lstStyle/>
          <a:p>
            <a:r>
              <a:rPr lang="en-US" sz="1000" b="1" dirty="0">
                <a:solidFill>
                  <a:srgbClr val="00B050"/>
                </a:solidFill>
              </a:rPr>
              <a:t>Structure</a:t>
            </a:r>
          </a:p>
          <a:p>
            <a:r>
              <a:rPr lang="en-US" sz="1000" b="1" dirty="0"/>
              <a:t>23.Contrast</a:t>
            </a:r>
            <a:r>
              <a:rPr lang="en-US" sz="1000" b="1" dirty="0"/>
              <a:t>: </a:t>
            </a:r>
            <a:r>
              <a:rPr lang="en-US" sz="1000" dirty="0"/>
              <a:t>Scenes often contrast strongly with the one that follows them, highlighting the theme of conflict</a:t>
            </a:r>
            <a:br>
              <a:rPr lang="en-US" sz="1000" dirty="0"/>
            </a:br>
            <a:r>
              <a:rPr lang="en-US" sz="1000" dirty="0"/>
              <a:t>24.</a:t>
            </a:r>
            <a:r>
              <a:rPr lang="en-US" sz="1000" b="1" dirty="0"/>
              <a:t>Timeframe</a:t>
            </a:r>
            <a:r>
              <a:rPr lang="en-US" sz="1000" b="1" dirty="0"/>
              <a:t>: </a:t>
            </a:r>
            <a:r>
              <a:rPr lang="en-US" sz="1000" dirty="0"/>
              <a:t>The play begins on Sunday morning and ends just before daybreak the following Thursday, creating a rapid, whirlwind pace of action </a:t>
            </a:r>
            <a:endParaRPr lang="en-US" sz="1000" dirty="0"/>
          </a:p>
          <a:p>
            <a:r>
              <a:rPr lang="en-US" sz="1000" b="1" dirty="0"/>
              <a:t>25.Foreshadowing</a:t>
            </a:r>
            <a:r>
              <a:rPr lang="en-US" sz="1000" b="1" dirty="0"/>
              <a:t>: </a:t>
            </a:r>
            <a:r>
              <a:rPr lang="en-US" sz="1000" dirty="0"/>
              <a:t>R&amp;J’s downfall is hinted at throughout the play, increasing suspense for the audience </a:t>
            </a:r>
          </a:p>
          <a:p>
            <a:r>
              <a:rPr lang="en-US" sz="1000" b="1" dirty="0"/>
              <a:t>26.Dramatic </a:t>
            </a:r>
            <a:r>
              <a:rPr lang="en-US" sz="1000" b="1" dirty="0"/>
              <a:t>irony: </a:t>
            </a:r>
            <a:r>
              <a:rPr lang="en-US" sz="1000" dirty="0"/>
              <a:t>Some things are revealed to the audience before the characters, increasing tension</a:t>
            </a:r>
            <a:br>
              <a:rPr lang="en-US" sz="1000" dirty="0"/>
            </a:br>
            <a:r>
              <a:rPr lang="en-US" sz="1000" dirty="0"/>
              <a:t>27.</a:t>
            </a:r>
            <a:r>
              <a:rPr lang="en-US" sz="1000" b="1" dirty="0"/>
              <a:t>Juxtaposition</a:t>
            </a:r>
            <a:r>
              <a:rPr lang="en-US" sz="1000" b="1" dirty="0"/>
              <a:t>: </a:t>
            </a:r>
            <a:r>
              <a:rPr lang="en-US" sz="1000" dirty="0"/>
              <a:t>The placement of two ideas, statements or events near each other to invite comparison or contrast </a:t>
            </a:r>
          </a:p>
        </p:txBody>
      </p:sp>
      <p:sp>
        <p:nvSpPr>
          <p:cNvPr id="6" name="TextBox 5"/>
          <p:cNvSpPr txBox="1"/>
          <p:nvPr/>
        </p:nvSpPr>
        <p:spPr>
          <a:xfrm>
            <a:off x="6385530" y="5986024"/>
            <a:ext cx="5683015" cy="861774"/>
          </a:xfrm>
          <a:prstGeom prst="rect">
            <a:avLst/>
          </a:prstGeom>
          <a:noFill/>
          <a:ln>
            <a:solidFill>
              <a:schemeClr val="accent1"/>
            </a:solidFill>
          </a:ln>
        </p:spPr>
        <p:txBody>
          <a:bodyPr wrap="square" rtlCol="0">
            <a:spAutoFit/>
          </a:bodyPr>
          <a:lstStyle/>
          <a:p>
            <a:r>
              <a:rPr lang="en-US" sz="1000" b="1" dirty="0">
                <a:solidFill>
                  <a:srgbClr val="00B050"/>
                </a:solidFill>
              </a:rPr>
              <a:t>Symbolism</a:t>
            </a:r>
          </a:p>
          <a:p>
            <a:r>
              <a:rPr lang="en-US" sz="1000" b="1" dirty="0"/>
              <a:t>47. Light</a:t>
            </a:r>
            <a:r>
              <a:rPr lang="en-US" sz="1000" b="1" dirty="0"/>
              <a:t>: </a:t>
            </a:r>
            <a:r>
              <a:rPr lang="en-US" sz="1000" dirty="0"/>
              <a:t>Juliet’s beauty, the overwhelming power of R&amp;J’s love, hope and optimism </a:t>
            </a:r>
            <a:endParaRPr lang="en-US" sz="1000" dirty="0"/>
          </a:p>
          <a:p>
            <a:r>
              <a:rPr lang="en-US" sz="1000" dirty="0"/>
              <a:t>48..</a:t>
            </a:r>
            <a:r>
              <a:rPr lang="en-US" sz="1000" b="1" dirty="0"/>
              <a:t>Darkness</a:t>
            </a:r>
            <a:r>
              <a:rPr lang="en-US" sz="1000" b="1" dirty="0"/>
              <a:t>: </a:t>
            </a:r>
            <a:r>
              <a:rPr lang="en-US" sz="1000" dirty="0"/>
              <a:t>The secrecy of R&amp;J’s love, loss of hope, R&amp;J’s impending </a:t>
            </a:r>
            <a:r>
              <a:rPr lang="en-US" sz="1000" dirty="0"/>
              <a:t>death.</a:t>
            </a:r>
          </a:p>
          <a:p>
            <a:r>
              <a:rPr lang="en-US" sz="1000" b="1" dirty="0"/>
              <a:t>49. Poison: </a:t>
            </a:r>
            <a:r>
              <a:rPr lang="en-US" sz="1000" dirty="0"/>
              <a:t>It is in the power of human hands and human will to extract potential evil or fatal harm from an object or thing </a:t>
            </a:r>
            <a:endParaRPr lang="en-US" sz="1000" dirty="0"/>
          </a:p>
        </p:txBody>
      </p:sp>
      <p:sp>
        <p:nvSpPr>
          <p:cNvPr id="7" name="TextBox 6"/>
          <p:cNvSpPr txBox="1"/>
          <p:nvPr/>
        </p:nvSpPr>
        <p:spPr>
          <a:xfrm>
            <a:off x="5473712" y="1728828"/>
            <a:ext cx="6524324" cy="1938992"/>
          </a:xfrm>
          <a:prstGeom prst="rect">
            <a:avLst/>
          </a:prstGeom>
          <a:noFill/>
          <a:ln>
            <a:solidFill>
              <a:schemeClr val="accent1"/>
            </a:solidFill>
          </a:ln>
        </p:spPr>
        <p:txBody>
          <a:bodyPr wrap="square" rtlCol="0">
            <a:spAutoFit/>
          </a:bodyPr>
          <a:lstStyle/>
          <a:p>
            <a:r>
              <a:rPr lang="en-US" sz="1000" b="1" dirty="0">
                <a:solidFill>
                  <a:srgbClr val="00B050"/>
                </a:solidFill>
              </a:rPr>
              <a:t>Key themes</a:t>
            </a:r>
          </a:p>
          <a:p>
            <a:r>
              <a:rPr lang="en-US" sz="1000" b="1" dirty="0"/>
              <a:t>28.Religion: </a:t>
            </a:r>
            <a:r>
              <a:rPr lang="en-US" sz="1000" dirty="0"/>
              <a:t>The impact of religion on the characters’ attitudes and choices. How characters conform to expectations, and how they defy them.</a:t>
            </a:r>
            <a:br>
              <a:rPr lang="en-US" sz="1000" dirty="0"/>
            </a:br>
            <a:r>
              <a:rPr lang="en-US" sz="1000" dirty="0"/>
              <a:t>29.</a:t>
            </a:r>
            <a:r>
              <a:rPr lang="en-US" sz="1000" b="1" dirty="0"/>
              <a:t>Fate and free will: </a:t>
            </a:r>
            <a:r>
              <a:rPr lang="en-US" sz="1000" dirty="0"/>
              <a:t>The concept of an inevitable destiny and its relation to the characters’ choices. </a:t>
            </a:r>
          </a:p>
          <a:p>
            <a:r>
              <a:rPr lang="en-US" sz="1000" b="1" dirty="0"/>
              <a:t>30.Honour and loyalty: </a:t>
            </a:r>
            <a:r>
              <a:rPr lang="en-US" sz="1000" dirty="0"/>
              <a:t>The importance of kinship, one’s responsibility to their family, views of masculinity and violence. </a:t>
            </a:r>
          </a:p>
          <a:p>
            <a:r>
              <a:rPr lang="en-US" sz="1000" b="1" dirty="0"/>
              <a:t>31.Love: </a:t>
            </a:r>
            <a:r>
              <a:rPr lang="en-US" sz="1000" dirty="0"/>
              <a:t>Romantic, sexual, superficial and platonic forms of love are present in the play. This love can be volatile, brutal, and oppressive- or the opposite. </a:t>
            </a:r>
          </a:p>
          <a:p>
            <a:r>
              <a:rPr lang="en-US" sz="1000" b="1" dirty="0"/>
              <a:t>32.The Individual versus society: </a:t>
            </a:r>
            <a:r>
              <a:rPr lang="en-US" sz="1000" dirty="0"/>
              <a:t>R&amp;J struggle against their parents, authority, and society’s expectations.</a:t>
            </a:r>
          </a:p>
          <a:p>
            <a:r>
              <a:rPr lang="en-US" sz="1000" b="1" dirty="0"/>
              <a:t>33.Death: </a:t>
            </a:r>
            <a:r>
              <a:rPr lang="en-US" sz="1000" dirty="0"/>
              <a:t>How the certainty, fear, acceptance and welcoming of death is portrayed in the play. </a:t>
            </a:r>
          </a:p>
          <a:p>
            <a:r>
              <a:rPr lang="en-US" sz="1000" b="1" dirty="0"/>
              <a:t>34.Youth: </a:t>
            </a:r>
            <a:r>
              <a:rPr lang="en-US" sz="1000" dirty="0"/>
              <a:t>The thrills and perils of adolescence.</a:t>
            </a:r>
            <a:br>
              <a:rPr lang="en-US" sz="1000" dirty="0"/>
            </a:br>
            <a:r>
              <a:rPr lang="en-US" sz="1000" dirty="0"/>
              <a:t>35.</a:t>
            </a:r>
            <a:r>
              <a:rPr lang="en-US" sz="1000" b="1" dirty="0"/>
              <a:t>Time: </a:t>
            </a:r>
            <a:r>
              <a:rPr lang="en-US" sz="1000" dirty="0"/>
              <a:t>Characters’ awareness of time and how it affects their decisions, the limitations of time, the importance of timing and its effect on the plot. </a:t>
            </a:r>
            <a:endParaRPr lang="en-US" sz="1000" dirty="0"/>
          </a:p>
        </p:txBody>
      </p:sp>
      <p:sp>
        <p:nvSpPr>
          <p:cNvPr id="8" name="TextBox 7"/>
          <p:cNvSpPr txBox="1"/>
          <p:nvPr/>
        </p:nvSpPr>
        <p:spPr>
          <a:xfrm>
            <a:off x="96982" y="541326"/>
            <a:ext cx="5297799" cy="1785104"/>
          </a:xfrm>
          <a:prstGeom prst="rect">
            <a:avLst/>
          </a:prstGeom>
          <a:noFill/>
          <a:ln>
            <a:solidFill>
              <a:schemeClr val="accent1"/>
            </a:solidFill>
          </a:ln>
        </p:spPr>
        <p:txBody>
          <a:bodyPr wrap="square" rtlCol="0">
            <a:spAutoFit/>
          </a:bodyPr>
          <a:lstStyle/>
          <a:p>
            <a:r>
              <a:rPr lang="en-US" sz="1000" b="1" dirty="0">
                <a:solidFill>
                  <a:srgbClr val="00B050"/>
                </a:solidFill>
              </a:rPr>
              <a:t>Historical and social context</a:t>
            </a:r>
          </a:p>
          <a:p>
            <a:r>
              <a:rPr lang="en-US" sz="1000" b="1" dirty="0"/>
              <a:t>1.Staging</a:t>
            </a:r>
            <a:r>
              <a:rPr lang="en-US" sz="1000" dirty="0"/>
              <a:t>: The play was first performed around 1595. </a:t>
            </a:r>
            <a:r>
              <a:rPr lang="en-US" sz="1000" dirty="0"/>
              <a:t>16</a:t>
            </a:r>
            <a:r>
              <a:rPr lang="en-US" sz="1000" baseline="30000" dirty="0"/>
              <a:t>th</a:t>
            </a:r>
            <a:r>
              <a:rPr lang="en-US" sz="1000" dirty="0"/>
              <a:t> and 17th </a:t>
            </a:r>
            <a:r>
              <a:rPr lang="en-US" sz="1000" dirty="0"/>
              <a:t>century audiences watched Shakespeare's plays being performed at open-air London theatres during the </a:t>
            </a:r>
            <a:r>
              <a:rPr lang="en-US" sz="1000" dirty="0"/>
              <a:t>day.</a:t>
            </a:r>
          </a:p>
          <a:p>
            <a:r>
              <a:rPr lang="en-US" sz="1000" b="1" dirty="0"/>
              <a:t>2.Queen </a:t>
            </a:r>
            <a:r>
              <a:rPr lang="en-US" sz="1000" b="1" dirty="0"/>
              <a:t>Elizabeth: </a:t>
            </a:r>
            <a:r>
              <a:rPr lang="en-US" sz="1000" dirty="0"/>
              <a:t>Reigned from 1533-1603. </a:t>
            </a:r>
            <a:r>
              <a:rPr lang="en-US" sz="1000" dirty="0"/>
              <a:t>She </a:t>
            </a:r>
            <a:r>
              <a:rPr lang="en-US" sz="1000" dirty="0"/>
              <a:t>defied the expectations of a patriarchal society.</a:t>
            </a:r>
            <a:br>
              <a:rPr lang="en-US" sz="1000" dirty="0"/>
            </a:br>
            <a:r>
              <a:rPr lang="en-US" sz="1000" dirty="0"/>
              <a:t>3.</a:t>
            </a:r>
            <a:r>
              <a:rPr lang="en-US" sz="1000" b="1" dirty="0"/>
              <a:t>Setting </a:t>
            </a:r>
            <a:r>
              <a:rPr lang="en-US" sz="1000" b="1" dirty="0"/>
              <a:t>of the play</a:t>
            </a:r>
            <a:r>
              <a:rPr lang="en-US" sz="1000" dirty="0"/>
              <a:t>: 14th-century Verona, Italy. </a:t>
            </a:r>
            <a:r>
              <a:rPr lang="en-US" sz="1000" dirty="0"/>
              <a:t>The </a:t>
            </a:r>
            <a:r>
              <a:rPr lang="en-US" sz="1000" dirty="0" err="1"/>
              <a:t>Montecchi</a:t>
            </a:r>
            <a:r>
              <a:rPr lang="en-US" sz="1000" dirty="0"/>
              <a:t> and </a:t>
            </a:r>
            <a:r>
              <a:rPr lang="en-US" sz="1000" dirty="0" err="1"/>
              <a:t>Capuleti</a:t>
            </a:r>
            <a:r>
              <a:rPr lang="en-US" sz="1000" dirty="0"/>
              <a:t> were real families fighting for power in Verona at this time.</a:t>
            </a:r>
            <a:br>
              <a:rPr lang="en-US" sz="1000" dirty="0"/>
            </a:br>
            <a:r>
              <a:rPr lang="en-US" sz="1000" dirty="0"/>
              <a:t>4. </a:t>
            </a:r>
            <a:r>
              <a:rPr lang="en-US" sz="1000" b="1" dirty="0"/>
              <a:t>The </a:t>
            </a:r>
            <a:r>
              <a:rPr lang="en-US" sz="1000" b="1" dirty="0"/>
              <a:t>bubonic plague: </a:t>
            </a:r>
            <a:r>
              <a:rPr lang="en-US" sz="1000" dirty="0"/>
              <a:t>Killed a third of the Italian population in the 14th century and then 17,000 people in an outbreak in London in </a:t>
            </a:r>
            <a:r>
              <a:rPr lang="en-US" sz="1000" dirty="0"/>
              <a:t>1592.</a:t>
            </a:r>
          </a:p>
          <a:p>
            <a:r>
              <a:rPr lang="en-US" sz="1000" b="1" dirty="0"/>
              <a:t>5.Astrology</a:t>
            </a:r>
            <a:r>
              <a:rPr lang="en-US" sz="1000" b="1" dirty="0"/>
              <a:t>: </a:t>
            </a:r>
            <a:r>
              <a:rPr lang="en-US" sz="1000" dirty="0"/>
              <a:t>In both 14th-century Italy and Elizabethan England stars linked to fate and fortune, were believed to predict and influence the course of human events. </a:t>
            </a:r>
            <a:br>
              <a:rPr lang="en-US" sz="1000" dirty="0"/>
            </a:br>
            <a:r>
              <a:rPr lang="en-US" sz="1000" dirty="0"/>
              <a:t>6.</a:t>
            </a:r>
            <a:r>
              <a:rPr lang="en-US" sz="1000" b="1" dirty="0"/>
              <a:t>Gender</a:t>
            </a:r>
            <a:r>
              <a:rPr lang="en-US" sz="1000" b="1" dirty="0"/>
              <a:t>: </a:t>
            </a:r>
            <a:r>
              <a:rPr lang="en-US" sz="1000" dirty="0"/>
              <a:t>Both 14th-century Verona and Elizabethan England were patriarchal </a:t>
            </a:r>
            <a:r>
              <a:rPr lang="en-US" sz="1000" dirty="0"/>
              <a:t>societies.</a:t>
            </a:r>
          </a:p>
        </p:txBody>
      </p:sp>
      <p:sp>
        <p:nvSpPr>
          <p:cNvPr id="9" name="TextBox 8"/>
          <p:cNvSpPr txBox="1"/>
          <p:nvPr/>
        </p:nvSpPr>
        <p:spPr>
          <a:xfrm>
            <a:off x="200892" y="3626378"/>
            <a:ext cx="6183142" cy="3016210"/>
          </a:xfrm>
          <a:prstGeom prst="rect">
            <a:avLst/>
          </a:prstGeom>
          <a:noFill/>
          <a:ln>
            <a:solidFill>
              <a:schemeClr val="accent1"/>
            </a:solidFill>
          </a:ln>
        </p:spPr>
        <p:txBody>
          <a:bodyPr wrap="square" rtlCol="0">
            <a:spAutoFit/>
          </a:bodyPr>
          <a:lstStyle/>
          <a:p>
            <a:r>
              <a:rPr lang="en-US" sz="950" b="1" dirty="0">
                <a:solidFill>
                  <a:srgbClr val="00B050"/>
                </a:solidFill>
              </a:rPr>
              <a:t>Characters</a:t>
            </a:r>
          </a:p>
          <a:p>
            <a:r>
              <a:rPr lang="en-US" sz="950" b="1" dirty="0"/>
              <a:t>10.Romeo </a:t>
            </a:r>
            <a:r>
              <a:rPr lang="en-US" sz="950" b="1" dirty="0"/>
              <a:t>Montague: </a:t>
            </a:r>
            <a:r>
              <a:rPr lang="en-US" sz="950" dirty="0"/>
              <a:t>Initially a typical Petrarchan lover, his love for Juliet is incredibly romantic, impulsive and passionate</a:t>
            </a:r>
            <a:r>
              <a:rPr lang="en-US" sz="950" dirty="0"/>
              <a:t>. </a:t>
            </a:r>
          </a:p>
          <a:p>
            <a:r>
              <a:rPr lang="en-US" sz="950" b="1" dirty="0"/>
              <a:t>11.Juliet </a:t>
            </a:r>
            <a:r>
              <a:rPr lang="en-US" sz="950" b="1" dirty="0"/>
              <a:t>Capulet: </a:t>
            </a:r>
            <a:r>
              <a:rPr lang="en-US" sz="950" dirty="0"/>
              <a:t>Young and innocent, not yet 14. Her love for Romeo matures her and makes her bolder in her defiance </a:t>
            </a:r>
            <a:endParaRPr lang="en-US" sz="950" dirty="0"/>
          </a:p>
          <a:p>
            <a:r>
              <a:rPr lang="en-US" sz="950" b="1" dirty="0"/>
              <a:t>12.Lord </a:t>
            </a:r>
            <a:r>
              <a:rPr lang="en-US" sz="950" b="1" dirty="0"/>
              <a:t>Capulet: </a:t>
            </a:r>
            <a:r>
              <a:rPr lang="en-US" sz="950" dirty="0"/>
              <a:t>Juliet’s father. Shows concern for Juliet’s welfare, but can be aggressive and tyrannical when he is disobeyed </a:t>
            </a:r>
            <a:endParaRPr lang="en-US" sz="950" dirty="0"/>
          </a:p>
          <a:p>
            <a:r>
              <a:rPr lang="en-US" sz="950" b="1" dirty="0"/>
              <a:t>13.Lady </a:t>
            </a:r>
            <a:r>
              <a:rPr lang="en-US" sz="950" b="1" dirty="0"/>
              <a:t>Capulet: </a:t>
            </a:r>
            <a:r>
              <a:rPr lang="en-US" sz="950" dirty="0"/>
              <a:t>Juliet’s mother. Cold and distant for most of the play, she expects Juliet to follow in her own footsteps. </a:t>
            </a:r>
          </a:p>
          <a:p>
            <a:r>
              <a:rPr lang="en-US" sz="950" b="1" dirty="0"/>
              <a:t>14.Lord </a:t>
            </a:r>
            <a:r>
              <a:rPr lang="en-US" sz="950" b="1" dirty="0"/>
              <a:t>Montague: </a:t>
            </a:r>
            <a:r>
              <a:rPr lang="en-US" sz="950" dirty="0"/>
              <a:t>Romeo's father. Can be drawn into conflict, but also has genuine concern for his son and is quietly dignified </a:t>
            </a:r>
            <a:endParaRPr lang="en-US" sz="950" dirty="0"/>
          </a:p>
          <a:p>
            <a:r>
              <a:rPr lang="en-US" sz="950" b="1" dirty="0"/>
              <a:t>15.Lady </a:t>
            </a:r>
            <a:r>
              <a:rPr lang="en-US" sz="950" b="1" dirty="0"/>
              <a:t>Montague: </a:t>
            </a:r>
            <a:r>
              <a:rPr lang="en-US" sz="950" dirty="0"/>
              <a:t>Peace-loving and dislikes the violence of the feud. She dies of grief when Romeo is </a:t>
            </a:r>
            <a:r>
              <a:rPr lang="en-US" sz="950" dirty="0"/>
              <a:t>banished</a:t>
            </a:r>
          </a:p>
          <a:p>
            <a:r>
              <a:rPr lang="en-US" sz="950" b="1" dirty="0"/>
              <a:t>16.Nurse</a:t>
            </a:r>
            <a:r>
              <a:rPr lang="en-US" sz="950" b="1" dirty="0"/>
              <a:t>: </a:t>
            </a:r>
            <a:r>
              <a:rPr lang="en-US" sz="950" dirty="0"/>
              <a:t>Juliet's nursemaid, they have a close relationship. She acts as confidante and messenger for Romeo and Juliet</a:t>
            </a:r>
            <a:br>
              <a:rPr lang="en-US" sz="950" dirty="0"/>
            </a:br>
            <a:r>
              <a:rPr lang="en-US" sz="950" dirty="0"/>
              <a:t>17.</a:t>
            </a:r>
            <a:r>
              <a:rPr lang="en-US" sz="950" b="1" dirty="0"/>
              <a:t>Tybalt</a:t>
            </a:r>
            <a:r>
              <a:rPr lang="en-US" sz="950" b="1" dirty="0"/>
              <a:t>: </a:t>
            </a:r>
            <a:r>
              <a:rPr lang="en-US" sz="950" dirty="0"/>
              <a:t>Juliet’s ruthless, hot-tempered and vengeful cousin. Has a deep, violent hatred of the Montagues </a:t>
            </a:r>
          </a:p>
          <a:p>
            <a:r>
              <a:rPr lang="en-US" sz="950" b="1" dirty="0"/>
              <a:t>18.Mercutio</a:t>
            </a:r>
            <a:r>
              <a:rPr lang="en-US" sz="950" b="1" dirty="0"/>
              <a:t>: </a:t>
            </a:r>
            <a:r>
              <a:rPr lang="en-US" sz="950" dirty="0"/>
              <a:t>A relative of the Prince and a high-ranking man. Mixes well with both families and is Romeo’s loyal best friend </a:t>
            </a:r>
            <a:endParaRPr lang="en-US" sz="950" dirty="0"/>
          </a:p>
          <a:p>
            <a:r>
              <a:rPr lang="en-US" sz="950" b="1" dirty="0"/>
              <a:t>19.Benvolio</a:t>
            </a:r>
            <a:r>
              <a:rPr lang="en-US" sz="950" b="1" dirty="0"/>
              <a:t>: </a:t>
            </a:r>
            <a:r>
              <a:rPr lang="en-US" sz="950" dirty="0"/>
              <a:t>Cares about his cousin Romeo and tries to keep peace between the families</a:t>
            </a:r>
            <a:br>
              <a:rPr lang="en-US" sz="950" dirty="0"/>
            </a:br>
            <a:r>
              <a:rPr lang="en-US" sz="950" dirty="0"/>
              <a:t>20.</a:t>
            </a:r>
            <a:r>
              <a:rPr lang="en-US" sz="950" b="1" dirty="0"/>
              <a:t>Prince </a:t>
            </a:r>
            <a:r>
              <a:rPr lang="en-US" sz="950" b="1" dirty="0" err="1"/>
              <a:t>Escalus</a:t>
            </a:r>
            <a:r>
              <a:rPr lang="en-US" sz="950" b="1" dirty="0"/>
              <a:t>: </a:t>
            </a:r>
            <a:r>
              <a:rPr lang="en-US" sz="950" dirty="0"/>
              <a:t>The symbol of law and order in Verona, yet his threats of punishment are unable to bring an end to the conflict </a:t>
            </a:r>
            <a:endParaRPr lang="en-US" sz="950" dirty="0"/>
          </a:p>
          <a:p>
            <a:r>
              <a:rPr lang="en-US" sz="950" b="1" dirty="0"/>
              <a:t>21.Count </a:t>
            </a:r>
            <a:r>
              <a:rPr lang="en-US" sz="950" b="1" dirty="0"/>
              <a:t>Paris: </a:t>
            </a:r>
            <a:r>
              <a:rPr lang="en-US" sz="950" dirty="0"/>
              <a:t>A rich and highly-regarded young man, kinsman to the Prince, who is determined to marry Juliet </a:t>
            </a:r>
          </a:p>
          <a:p>
            <a:r>
              <a:rPr lang="en-US" sz="950" b="1" dirty="0"/>
              <a:t>22.Friar </a:t>
            </a:r>
            <a:r>
              <a:rPr lang="en-US" sz="950" b="1" dirty="0"/>
              <a:t>Lawrence: </a:t>
            </a:r>
            <a:r>
              <a:rPr lang="en-US" sz="950" dirty="0"/>
              <a:t>A caring, trusted, kind man of the Church who is optimistic, perhaps naively, about the possibility of </a:t>
            </a:r>
            <a:r>
              <a:rPr lang="en-US" sz="950" dirty="0"/>
              <a:t>peace</a:t>
            </a:r>
          </a:p>
        </p:txBody>
      </p:sp>
    </p:spTree>
    <p:extLst>
      <p:ext uri="{BB962C8B-B14F-4D97-AF65-F5344CB8AC3E}">
        <p14:creationId xmlns:p14="http://schemas.microsoft.com/office/powerpoint/2010/main" val="313243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3123-13B3-4592-A385-EE20FFED4DD3}"/>
              </a:ext>
            </a:extLst>
          </p:cNvPr>
          <p:cNvSpPr>
            <a:spLocks noGrp="1"/>
          </p:cNvSpPr>
          <p:nvPr>
            <p:ph type="title"/>
          </p:nvPr>
        </p:nvSpPr>
        <p:spPr>
          <a:xfrm>
            <a:off x="1069848" y="484632"/>
            <a:ext cx="10058400" cy="1609344"/>
          </a:xfrm>
        </p:spPr>
        <p:txBody>
          <a:bodyPr>
            <a:normAutofit/>
          </a:bodyPr>
          <a:lstStyle/>
          <a:p>
            <a:r>
              <a:rPr lang="en-GB" dirty="0"/>
              <a:t>LOW STAKES QUIZ: </a:t>
            </a:r>
            <a:br>
              <a:rPr lang="en-GB" dirty="0"/>
            </a:br>
            <a:r>
              <a:rPr lang="en-GB" dirty="0">
                <a:solidFill>
                  <a:schemeClr val="accent1"/>
                </a:solidFill>
              </a:rPr>
              <a:t>question eight</a:t>
            </a:r>
          </a:p>
        </p:txBody>
      </p:sp>
      <p:pic>
        <p:nvPicPr>
          <p:cNvPr id="1026" name="Picture 2" descr="Romeo and Juliet is getting a unique modern-day remake">
            <a:extLst>
              <a:ext uri="{FF2B5EF4-FFF2-40B4-BE49-F238E27FC236}">
                <a16:creationId xmlns:a16="http://schemas.microsoft.com/office/drawing/2014/main" id="{74FC363E-7048-48A6-BFC6-F01340F764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13" r="21476" b="1"/>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A1B09E5-AA4B-4D87-8BE2-64230B993838}"/>
              </a:ext>
            </a:extLst>
          </p:cNvPr>
          <p:cNvSpPr>
            <a:spLocks noGrp="1"/>
          </p:cNvSpPr>
          <p:nvPr>
            <p:ph idx="1"/>
          </p:nvPr>
        </p:nvSpPr>
        <p:spPr>
          <a:xfrm>
            <a:off x="6496216" y="2320412"/>
            <a:ext cx="4632031" cy="3851787"/>
          </a:xfrm>
        </p:spPr>
        <p:txBody>
          <a:bodyPr anchor="ctr">
            <a:normAutofit/>
          </a:bodyPr>
          <a:lstStyle/>
          <a:p>
            <a:pPr marL="0" indent="0">
              <a:buNone/>
            </a:pPr>
            <a:r>
              <a:rPr lang="en-GB" sz="3600" dirty="0"/>
              <a:t>Q.8. What do the  Montagues and Capulets decide at the end of the play?</a:t>
            </a:r>
          </a:p>
        </p:txBody>
      </p:sp>
    </p:spTree>
    <p:extLst>
      <p:ext uri="{BB962C8B-B14F-4D97-AF65-F5344CB8AC3E}">
        <p14:creationId xmlns:p14="http://schemas.microsoft.com/office/powerpoint/2010/main" val="2435727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3123-13B3-4592-A385-EE20FFED4DD3}"/>
              </a:ext>
            </a:extLst>
          </p:cNvPr>
          <p:cNvSpPr>
            <a:spLocks noGrp="1"/>
          </p:cNvSpPr>
          <p:nvPr>
            <p:ph type="title"/>
          </p:nvPr>
        </p:nvSpPr>
        <p:spPr>
          <a:xfrm>
            <a:off x="1069848" y="484632"/>
            <a:ext cx="10058400" cy="1609344"/>
          </a:xfrm>
        </p:spPr>
        <p:txBody>
          <a:bodyPr>
            <a:normAutofit/>
          </a:bodyPr>
          <a:lstStyle/>
          <a:p>
            <a:r>
              <a:rPr lang="en-GB" dirty="0"/>
              <a:t>LOW STAKES QUIZ: </a:t>
            </a:r>
            <a:br>
              <a:rPr lang="en-GB" dirty="0"/>
            </a:br>
            <a:r>
              <a:rPr lang="en-GB" dirty="0">
                <a:solidFill>
                  <a:schemeClr val="accent1"/>
                </a:solidFill>
              </a:rPr>
              <a:t>question nine</a:t>
            </a:r>
          </a:p>
        </p:txBody>
      </p:sp>
      <p:pic>
        <p:nvPicPr>
          <p:cNvPr id="1026" name="Picture 2" descr="Romeo and Juliet is getting a unique modern-day remake">
            <a:extLst>
              <a:ext uri="{FF2B5EF4-FFF2-40B4-BE49-F238E27FC236}">
                <a16:creationId xmlns:a16="http://schemas.microsoft.com/office/drawing/2014/main" id="{74FC363E-7048-48A6-BFC6-F01340F764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13" r="21476" b="1"/>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A1B09E5-AA4B-4D87-8BE2-64230B993838}"/>
              </a:ext>
            </a:extLst>
          </p:cNvPr>
          <p:cNvSpPr>
            <a:spLocks noGrp="1"/>
          </p:cNvSpPr>
          <p:nvPr>
            <p:ph idx="1"/>
          </p:nvPr>
        </p:nvSpPr>
        <p:spPr>
          <a:xfrm>
            <a:off x="6496216" y="2320412"/>
            <a:ext cx="4632031" cy="3851787"/>
          </a:xfrm>
        </p:spPr>
        <p:txBody>
          <a:bodyPr anchor="ctr">
            <a:normAutofit/>
          </a:bodyPr>
          <a:lstStyle/>
          <a:p>
            <a:pPr marL="0" indent="0">
              <a:buNone/>
            </a:pPr>
            <a:r>
              <a:rPr lang="en-GB" sz="3600" dirty="0"/>
              <a:t>Q.9. Who witnesses Romeo and Juliet get married? </a:t>
            </a:r>
          </a:p>
        </p:txBody>
      </p:sp>
    </p:spTree>
    <p:extLst>
      <p:ext uri="{BB962C8B-B14F-4D97-AF65-F5344CB8AC3E}">
        <p14:creationId xmlns:p14="http://schemas.microsoft.com/office/powerpoint/2010/main" val="483716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3123-13B3-4592-A385-EE20FFED4DD3}"/>
              </a:ext>
            </a:extLst>
          </p:cNvPr>
          <p:cNvSpPr>
            <a:spLocks noGrp="1"/>
          </p:cNvSpPr>
          <p:nvPr>
            <p:ph type="title"/>
          </p:nvPr>
        </p:nvSpPr>
        <p:spPr>
          <a:xfrm>
            <a:off x="1069848" y="484632"/>
            <a:ext cx="10058400" cy="1609344"/>
          </a:xfrm>
        </p:spPr>
        <p:txBody>
          <a:bodyPr>
            <a:normAutofit/>
          </a:bodyPr>
          <a:lstStyle/>
          <a:p>
            <a:r>
              <a:rPr lang="en-GB" dirty="0"/>
              <a:t>LOW STAKES QUIZ: </a:t>
            </a:r>
            <a:br>
              <a:rPr lang="en-GB" dirty="0"/>
            </a:br>
            <a:r>
              <a:rPr lang="en-GB" dirty="0">
                <a:solidFill>
                  <a:schemeClr val="accent1"/>
                </a:solidFill>
              </a:rPr>
              <a:t>question ten</a:t>
            </a:r>
          </a:p>
        </p:txBody>
      </p:sp>
      <p:pic>
        <p:nvPicPr>
          <p:cNvPr id="1026" name="Picture 2" descr="Romeo and Juliet is getting a unique modern-day remake">
            <a:extLst>
              <a:ext uri="{FF2B5EF4-FFF2-40B4-BE49-F238E27FC236}">
                <a16:creationId xmlns:a16="http://schemas.microsoft.com/office/drawing/2014/main" id="{74FC363E-7048-48A6-BFC6-F01340F764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13" r="21476" b="1"/>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A1B09E5-AA4B-4D87-8BE2-64230B993838}"/>
              </a:ext>
            </a:extLst>
          </p:cNvPr>
          <p:cNvSpPr>
            <a:spLocks noGrp="1"/>
          </p:cNvSpPr>
          <p:nvPr>
            <p:ph idx="1"/>
          </p:nvPr>
        </p:nvSpPr>
        <p:spPr>
          <a:xfrm>
            <a:off x="6496216" y="2320412"/>
            <a:ext cx="4632031" cy="3851787"/>
          </a:xfrm>
        </p:spPr>
        <p:txBody>
          <a:bodyPr anchor="ctr">
            <a:normAutofit/>
          </a:bodyPr>
          <a:lstStyle/>
          <a:p>
            <a:pPr marL="0" indent="0">
              <a:buNone/>
            </a:pPr>
            <a:r>
              <a:rPr lang="en-GB" sz="3600" dirty="0"/>
              <a:t>Q.10. Who was unable to deliver the Romeo the message while he was Mantua?  </a:t>
            </a:r>
          </a:p>
        </p:txBody>
      </p:sp>
    </p:spTree>
    <p:extLst>
      <p:ext uri="{BB962C8B-B14F-4D97-AF65-F5344CB8AC3E}">
        <p14:creationId xmlns:p14="http://schemas.microsoft.com/office/powerpoint/2010/main" val="2276567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97762-941C-404A-A4E4-0E87B9C6FE3A}"/>
              </a:ext>
            </a:extLst>
          </p:cNvPr>
          <p:cNvSpPr>
            <a:spLocks noGrp="1"/>
          </p:cNvSpPr>
          <p:nvPr>
            <p:ph type="title"/>
          </p:nvPr>
        </p:nvSpPr>
        <p:spPr>
          <a:xfrm>
            <a:off x="1069848" y="484632"/>
            <a:ext cx="10058400" cy="1609344"/>
          </a:xfrm>
        </p:spPr>
        <p:txBody>
          <a:bodyPr>
            <a:normAutofit/>
          </a:bodyPr>
          <a:lstStyle/>
          <a:p>
            <a:r>
              <a:rPr lang="en-GB" dirty="0">
                <a:highlight>
                  <a:srgbClr val="FF0000"/>
                </a:highlight>
              </a:rPr>
              <a:t>Answers: 1</a:t>
            </a:r>
          </a:p>
        </p:txBody>
      </p:sp>
      <p:pic>
        <p:nvPicPr>
          <p:cNvPr id="1026" name="Picture 2" descr="These Are the Most Non-Cliché First Dance Wedding Songs (With ...">
            <a:extLst>
              <a:ext uri="{FF2B5EF4-FFF2-40B4-BE49-F238E27FC236}">
                <a16:creationId xmlns:a16="http://schemas.microsoft.com/office/drawing/2014/main" id="{E8CC391B-D683-4FE0-9940-A7A5B588A1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2" r="14385" b="2"/>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9189299-B297-4592-9C22-B1453E8BEBDC}"/>
              </a:ext>
            </a:extLst>
          </p:cNvPr>
          <p:cNvSpPr>
            <a:spLocks noGrp="1"/>
          </p:cNvSpPr>
          <p:nvPr>
            <p:ph idx="1"/>
          </p:nvPr>
        </p:nvSpPr>
        <p:spPr>
          <a:xfrm>
            <a:off x="6496216" y="2320412"/>
            <a:ext cx="4632031" cy="3851787"/>
          </a:xfrm>
        </p:spPr>
        <p:txBody>
          <a:bodyPr anchor="ctr">
            <a:normAutofit/>
          </a:bodyPr>
          <a:lstStyle/>
          <a:p>
            <a:pPr marL="0" indent="0">
              <a:buNone/>
            </a:pPr>
            <a:r>
              <a:rPr lang="en-GB" sz="4400" dirty="0"/>
              <a:t>1. Midday.</a:t>
            </a:r>
          </a:p>
        </p:txBody>
      </p:sp>
    </p:spTree>
    <p:extLst>
      <p:ext uri="{BB962C8B-B14F-4D97-AF65-F5344CB8AC3E}">
        <p14:creationId xmlns:p14="http://schemas.microsoft.com/office/powerpoint/2010/main" val="2737055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97762-941C-404A-A4E4-0E87B9C6FE3A}"/>
              </a:ext>
            </a:extLst>
          </p:cNvPr>
          <p:cNvSpPr>
            <a:spLocks noGrp="1"/>
          </p:cNvSpPr>
          <p:nvPr>
            <p:ph type="title"/>
          </p:nvPr>
        </p:nvSpPr>
        <p:spPr>
          <a:xfrm>
            <a:off x="1069848" y="484632"/>
            <a:ext cx="10058400" cy="1609344"/>
          </a:xfrm>
        </p:spPr>
        <p:txBody>
          <a:bodyPr>
            <a:normAutofit/>
          </a:bodyPr>
          <a:lstStyle/>
          <a:p>
            <a:r>
              <a:rPr lang="en-GB" dirty="0">
                <a:highlight>
                  <a:srgbClr val="FF0000"/>
                </a:highlight>
              </a:rPr>
              <a:t>Answers: 2 </a:t>
            </a:r>
          </a:p>
        </p:txBody>
      </p:sp>
      <p:pic>
        <p:nvPicPr>
          <p:cNvPr id="4" name="Picture 2" descr="The Face of Anger – Shakespeare and Film">
            <a:extLst>
              <a:ext uri="{FF2B5EF4-FFF2-40B4-BE49-F238E27FC236}">
                <a16:creationId xmlns:a16="http://schemas.microsoft.com/office/drawing/2014/main" id="{2517C829-977B-4321-9E3B-AC2ACBFDC1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09" r="8155"/>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9189299-B297-4592-9C22-B1453E8BEBDC}"/>
              </a:ext>
            </a:extLst>
          </p:cNvPr>
          <p:cNvSpPr>
            <a:spLocks noGrp="1"/>
          </p:cNvSpPr>
          <p:nvPr>
            <p:ph idx="1"/>
          </p:nvPr>
        </p:nvSpPr>
        <p:spPr>
          <a:xfrm>
            <a:off x="6496216" y="2320412"/>
            <a:ext cx="4632031" cy="3851787"/>
          </a:xfrm>
        </p:spPr>
        <p:txBody>
          <a:bodyPr anchor="ctr">
            <a:normAutofit/>
          </a:bodyPr>
          <a:lstStyle/>
          <a:p>
            <a:pPr marL="0" indent="0">
              <a:buNone/>
            </a:pPr>
            <a:r>
              <a:rPr lang="en-GB" sz="3600" dirty="0"/>
              <a:t>2. He is furious! Lord tells Juliet she will get married or she will be disowned! </a:t>
            </a:r>
          </a:p>
        </p:txBody>
      </p:sp>
    </p:spTree>
    <p:extLst>
      <p:ext uri="{BB962C8B-B14F-4D97-AF65-F5344CB8AC3E}">
        <p14:creationId xmlns:p14="http://schemas.microsoft.com/office/powerpoint/2010/main" val="1588844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97762-941C-404A-A4E4-0E87B9C6FE3A}"/>
              </a:ext>
            </a:extLst>
          </p:cNvPr>
          <p:cNvSpPr>
            <a:spLocks noGrp="1"/>
          </p:cNvSpPr>
          <p:nvPr>
            <p:ph type="title"/>
          </p:nvPr>
        </p:nvSpPr>
        <p:spPr>
          <a:xfrm>
            <a:off x="1069848" y="484632"/>
            <a:ext cx="10058400" cy="1609344"/>
          </a:xfrm>
        </p:spPr>
        <p:txBody>
          <a:bodyPr>
            <a:normAutofit/>
          </a:bodyPr>
          <a:lstStyle/>
          <a:p>
            <a:r>
              <a:rPr lang="en-GB" dirty="0">
                <a:highlight>
                  <a:srgbClr val="FF0000"/>
                </a:highlight>
              </a:rPr>
              <a:t>Answers: 3 </a:t>
            </a:r>
          </a:p>
        </p:txBody>
      </p:sp>
      <p:pic>
        <p:nvPicPr>
          <p:cNvPr id="3076" name="Picture 4" descr="Mercutio | Shakespeare Wiki | Fandom">
            <a:extLst>
              <a:ext uri="{FF2B5EF4-FFF2-40B4-BE49-F238E27FC236}">
                <a16:creationId xmlns:a16="http://schemas.microsoft.com/office/drawing/2014/main" id="{724FA34D-B0C9-4134-B139-AA28C05BE7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95" r="9776" b="-2"/>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9189299-B297-4592-9C22-B1453E8BEBDC}"/>
              </a:ext>
            </a:extLst>
          </p:cNvPr>
          <p:cNvSpPr>
            <a:spLocks noGrp="1"/>
          </p:cNvSpPr>
          <p:nvPr>
            <p:ph idx="1"/>
          </p:nvPr>
        </p:nvSpPr>
        <p:spPr>
          <a:xfrm>
            <a:off x="6496216" y="2320412"/>
            <a:ext cx="4632031" cy="3851787"/>
          </a:xfrm>
        </p:spPr>
        <p:txBody>
          <a:bodyPr anchor="ctr">
            <a:normAutofit/>
          </a:bodyPr>
          <a:lstStyle/>
          <a:p>
            <a:pPr marL="0" indent="0">
              <a:buNone/>
            </a:pPr>
            <a:r>
              <a:rPr lang="en-GB" sz="3600" dirty="0"/>
              <a:t>3. Mercutio dies from the fight.   </a:t>
            </a:r>
          </a:p>
        </p:txBody>
      </p:sp>
    </p:spTree>
    <p:extLst>
      <p:ext uri="{BB962C8B-B14F-4D97-AF65-F5344CB8AC3E}">
        <p14:creationId xmlns:p14="http://schemas.microsoft.com/office/powerpoint/2010/main" val="2184377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97762-941C-404A-A4E4-0E87B9C6FE3A}"/>
              </a:ext>
            </a:extLst>
          </p:cNvPr>
          <p:cNvSpPr>
            <a:spLocks noGrp="1"/>
          </p:cNvSpPr>
          <p:nvPr>
            <p:ph type="title"/>
          </p:nvPr>
        </p:nvSpPr>
        <p:spPr>
          <a:xfrm>
            <a:off x="1069848" y="484632"/>
            <a:ext cx="10058400" cy="1609344"/>
          </a:xfrm>
        </p:spPr>
        <p:txBody>
          <a:bodyPr>
            <a:normAutofit/>
          </a:bodyPr>
          <a:lstStyle/>
          <a:p>
            <a:r>
              <a:rPr lang="en-GB" dirty="0">
                <a:highlight>
                  <a:srgbClr val="FF0000"/>
                </a:highlight>
              </a:rPr>
              <a:t>Answers: 4 </a:t>
            </a:r>
          </a:p>
        </p:txBody>
      </p:sp>
      <p:pic>
        <p:nvPicPr>
          <p:cNvPr id="4098" name="Picture 2" descr="Mantua as a Desert | The DaVinci Coders">
            <a:extLst>
              <a:ext uri="{FF2B5EF4-FFF2-40B4-BE49-F238E27FC236}">
                <a16:creationId xmlns:a16="http://schemas.microsoft.com/office/drawing/2014/main" id="{65D5BCAC-DDAE-47DE-901B-45B75A0F5F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76" r="1263" b="2"/>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9189299-B297-4592-9C22-B1453E8BEBDC}"/>
              </a:ext>
            </a:extLst>
          </p:cNvPr>
          <p:cNvSpPr>
            <a:spLocks noGrp="1"/>
          </p:cNvSpPr>
          <p:nvPr>
            <p:ph idx="1"/>
          </p:nvPr>
        </p:nvSpPr>
        <p:spPr>
          <a:xfrm>
            <a:off x="6496216" y="2320412"/>
            <a:ext cx="4632031" cy="3851787"/>
          </a:xfrm>
        </p:spPr>
        <p:txBody>
          <a:bodyPr anchor="ctr">
            <a:normAutofit/>
          </a:bodyPr>
          <a:lstStyle/>
          <a:p>
            <a:pPr marL="0" indent="0">
              <a:buNone/>
            </a:pPr>
            <a:r>
              <a:rPr lang="en-GB" sz="3600" dirty="0"/>
              <a:t>4. Mantua.  </a:t>
            </a:r>
          </a:p>
        </p:txBody>
      </p:sp>
    </p:spTree>
    <p:extLst>
      <p:ext uri="{BB962C8B-B14F-4D97-AF65-F5344CB8AC3E}">
        <p14:creationId xmlns:p14="http://schemas.microsoft.com/office/powerpoint/2010/main" val="1294689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97762-941C-404A-A4E4-0E87B9C6FE3A}"/>
              </a:ext>
            </a:extLst>
          </p:cNvPr>
          <p:cNvSpPr>
            <a:spLocks noGrp="1"/>
          </p:cNvSpPr>
          <p:nvPr>
            <p:ph type="title"/>
          </p:nvPr>
        </p:nvSpPr>
        <p:spPr>
          <a:xfrm>
            <a:off x="1069848" y="484632"/>
            <a:ext cx="10058400" cy="1609344"/>
          </a:xfrm>
        </p:spPr>
        <p:txBody>
          <a:bodyPr>
            <a:normAutofit/>
          </a:bodyPr>
          <a:lstStyle/>
          <a:p>
            <a:r>
              <a:rPr lang="en-GB" dirty="0">
                <a:highlight>
                  <a:srgbClr val="FF0000"/>
                </a:highlight>
              </a:rPr>
              <a:t>Answers: 5 </a:t>
            </a:r>
          </a:p>
        </p:txBody>
      </p:sp>
      <p:pic>
        <p:nvPicPr>
          <p:cNvPr id="5124" name="Picture 4" descr="An Epic Love Story: Romeo &amp; Juliet: Romeo &amp; Juliet Blog #4">
            <a:extLst>
              <a:ext uri="{FF2B5EF4-FFF2-40B4-BE49-F238E27FC236}">
                <a16:creationId xmlns:a16="http://schemas.microsoft.com/office/drawing/2014/main" id="{887FABFB-CE8E-418A-A9A8-705EE23209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75" r="20522" b="-1"/>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9189299-B297-4592-9C22-B1453E8BEBDC}"/>
              </a:ext>
            </a:extLst>
          </p:cNvPr>
          <p:cNvSpPr>
            <a:spLocks noGrp="1"/>
          </p:cNvSpPr>
          <p:nvPr>
            <p:ph idx="1"/>
          </p:nvPr>
        </p:nvSpPr>
        <p:spPr>
          <a:xfrm>
            <a:off x="6496216" y="2320412"/>
            <a:ext cx="4632031" cy="3851787"/>
          </a:xfrm>
        </p:spPr>
        <p:txBody>
          <a:bodyPr anchor="ctr">
            <a:normAutofit/>
          </a:bodyPr>
          <a:lstStyle/>
          <a:p>
            <a:pPr marL="0" indent="0">
              <a:buNone/>
            </a:pPr>
            <a:r>
              <a:rPr lang="en-GB" sz="3600" dirty="0"/>
              <a:t>5. Lure her into a deep sleep state where she will seem dead! </a:t>
            </a:r>
          </a:p>
        </p:txBody>
      </p:sp>
    </p:spTree>
    <p:extLst>
      <p:ext uri="{BB962C8B-B14F-4D97-AF65-F5344CB8AC3E}">
        <p14:creationId xmlns:p14="http://schemas.microsoft.com/office/powerpoint/2010/main" val="1717867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97762-941C-404A-A4E4-0E87B9C6FE3A}"/>
              </a:ext>
            </a:extLst>
          </p:cNvPr>
          <p:cNvSpPr>
            <a:spLocks noGrp="1"/>
          </p:cNvSpPr>
          <p:nvPr>
            <p:ph type="title"/>
          </p:nvPr>
        </p:nvSpPr>
        <p:spPr>
          <a:xfrm>
            <a:off x="1069848" y="484632"/>
            <a:ext cx="10058400" cy="1609344"/>
          </a:xfrm>
        </p:spPr>
        <p:txBody>
          <a:bodyPr>
            <a:normAutofit/>
          </a:bodyPr>
          <a:lstStyle/>
          <a:p>
            <a:r>
              <a:rPr lang="en-GB" dirty="0">
                <a:highlight>
                  <a:srgbClr val="FF0000"/>
                </a:highlight>
              </a:rPr>
              <a:t>Answers: 6 </a:t>
            </a:r>
          </a:p>
        </p:txBody>
      </p:sp>
      <p:pic>
        <p:nvPicPr>
          <p:cNvPr id="6146" name="Picture 2" descr="Romeo and Juliet timeline | Timetoast timelines">
            <a:extLst>
              <a:ext uri="{FF2B5EF4-FFF2-40B4-BE49-F238E27FC236}">
                <a16:creationId xmlns:a16="http://schemas.microsoft.com/office/drawing/2014/main" id="{149B100C-468B-49AD-A664-89A7E2B9C1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4121"/>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9189299-B297-4592-9C22-B1453E8BEBDC}"/>
              </a:ext>
            </a:extLst>
          </p:cNvPr>
          <p:cNvSpPr>
            <a:spLocks noGrp="1"/>
          </p:cNvSpPr>
          <p:nvPr>
            <p:ph idx="1"/>
          </p:nvPr>
        </p:nvSpPr>
        <p:spPr>
          <a:xfrm>
            <a:off x="6496216" y="2320412"/>
            <a:ext cx="4632031" cy="3851787"/>
          </a:xfrm>
        </p:spPr>
        <p:txBody>
          <a:bodyPr anchor="ctr">
            <a:normAutofit/>
          </a:bodyPr>
          <a:lstStyle/>
          <a:p>
            <a:pPr marL="0" indent="0">
              <a:buNone/>
            </a:pPr>
            <a:r>
              <a:rPr lang="en-GB" sz="3600" dirty="0"/>
              <a:t>6. Paris wishes to be laid next to Juliet as he dies. </a:t>
            </a:r>
          </a:p>
        </p:txBody>
      </p:sp>
    </p:spTree>
    <p:extLst>
      <p:ext uri="{BB962C8B-B14F-4D97-AF65-F5344CB8AC3E}">
        <p14:creationId xmlns:p14="http://schemas.microsoft.com/office/powerpoint/2010/main" val="3441894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97762-941C-404A-A4E4-0E87B9C6FE3A}"/>
              </a:ext>
            </a:extLst>
          </p:cNvPr>
          <p:cNvSpPr>
            <a:spLocks noGrp="1"/>
          </p:cNvSpPr>
          <p:nvPr>
            <p:ph type="title"/>
          </p:nvPr>
        </p:nvSpPr>
        <p:spPr>
          <a:xfrm>
            <a:off x="1069848" y="484632"/>
            <a:ext cx="10058400" cy="1609344"/>
          </a:xfrm>
        </p:spPr>
        <p:txBody>
          <a:bodyPr>
            <a:normAutofit/>
          </a:bodyPr>
          <a:lstStyle/>
          <a:p>
            <a:r>
              <a:rPr lang="en-GB" dirty="0">
                <a:highlight>
                  <a:srgbClr val="FF0000"/>
                </a:highlight>
              </a:rPr>
              <a:t>Answers: 7 </a:t>
            </a:r>
          </a:p>
        </p:txBody>
      </p:sp>
      <p:pic>
        <p:nvPicPr>
          <p:cNvPr id="7170" name="Picture 2" descr="Romeo and Juliet' Review: It's Just Teen Hormones, Dude">
            <a:extLst>
              <a:ext uri="{FF2B5EF4-FFF2-40B4-BE49-F238E27FC236}">
                <a16:creationId xmlns:a16="http://schemas.microsoft.com/office/drawing/2014/main" id="{2BA675A5-A612-494A-81FB-88077F83D7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539" b="2"/>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9189299-B297-4592-9C22-B1453E8BEBDC}"/>
              </a:ext>
            </a:extLst>
          </p:cNvPr>
          <p:cNvSpPr>
            <a:spLocks noGrp="1"/>
          </p:cNvSpPr>
          <p:nvPr>
            <p:ph idx="1"/>
          </p:nvPr>
        </p:nvSpPr>
        <p:spPr>
          <a:xfrm>
            <a:off x="6496216" y="2320412"/>
            <a:ext cx="4632031" cy="3851787"/>
          </a:xfrm>
        </p:spPr>
        <p:txBody>
          <a:bodyPr anchor="ctr">
            <a:normAutofit/>
          </a:bodyPr>
          <a:lstStyle/>
          <a:p>
            <a:pPr marL="0" indent="0">
              <a:buNone/>
            </a:pPr>
            <a:r>
              <a:rPr lang="en-GB" sz="3600" dirty="0"/>
              <a:t>7. Because she sees Romeo die thinking she is dead! </a:t>
            </a:r>
          </a:p>
        </p:txBody>
      </p:sp>
    </p:spTree>
    <p:extLst>
      <p:ext uri="{BB962C8B-B14F-4D97-AF65-F5344CB8AC3E}">
        <p14:creationId xmlns:p14="http://schemas.microsoft.com/office/powerpoint/2010/main" val="1053783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B26C7-C65A-4637-9B1D-31AB15FA0F68}"/>
              </a:ext>
            </a:extLst>
          </p:cNvPr>
          <p:cNvSpPr>
            <a:spLocks noGrp="1"/>
          </p:cNvSpPr>
          <p:nvPr>
            <p:ph type="ctrTitle"/>
          </p:nvPr>
        </p:nvSpPr>
        <p:spPr/>
        <p:txBody>
          <a:bodyPr/>
          <a:lstStyle/>
          <a:p>
            <a:r>
              <a:rPr lang="en-GB" b="1" u="sng" dirty="0">
                <a:solidFill>
                  <a:schemeClr val="accent1"/>
                </a:solidFill>
              </a:rPr>
              <a:t>Low stakes quiz: </a:t>
            </a:r>
            <a:r>
              <a:rPr lang="en-GB" dirty="0"/>
              <a:t/>
            </a:r>
            <a:br>
              <a:rPr lang="en-GB" dirty="0"/>
            </a:br>
            <a:r>
              <a:rPr lang="en-GB" dirty="0"/>
              <a:t>Romeo &amp; Juliet </a:t>
            </a:r>
          </a:p>
        </p:txBody>
      </p:sp>
      <p:sp>
        <p:nvSpPr>
          <p:cNvPr id="3" name="Subtitle 2">
            <a:extLst>
              <a:ext uri="{FF2B5EF4-FFF2-40B4-BE49-F238E27FC236}">
                <a16:creationId xmlns:a16="http://schemas.microsoft.com/office/drawing/2014/main" id="{09F431BA-77F2-4937-A246-A1DFA0CB228D}"/>
              </a:ext>
            </a:extLst>
          </p:cNvPr>
          <p:cNvSpPr>
            <a:spLocks noGrp="1"/>
          </p:cNvSpPr>
          <p:nvPr>
            <p:ph type="subTitle" idx="1"/>
          </p:nvPr>
        </p:nvSpPr>
        <p:spPr/>
        <p:txBody>
          <a:bodyPr>
            <a:normAutofit/>
          </a:bodyPr>
          <a:lstStyle/>
          <a:p>
            <a:pPr algn="ctr"/>
            <a:r>
              <a:rPr lang="en-GB" sz="2800" b="1" dirty="0">
                <a:solidFill>
                  <a:schemeClr val="accent1"/>
                </a:solidFill>
              </a:rPr>
              <a:t>Quiz 2 </a:t>
            </a:r>
          </a:p>
        </p:txBody>
      </p:sp>
    </p:spTree>
    <p:extLst>
      <p:ext uri="{BB962C8B-B14F-4D97-AF65-F5344CB8AC3E}">
        <p14:creationId xmlns:p14="http://schemas.microsoft.com/office/powerpoint/2010/main" val="21516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97762-941C-404A-A4E4-0E87B9C6FE3A}"/>
              </a:ext>
            </a:extLst>
          </p:cNvPr>
          <p:cNvSpPr>
            <a:spLocks noGrp="1"/>
          </p:cNvSpPr>
          <p:nvPr>
            <p:ph type="title"/>
          </p:nvPr>
        </p:nvSpPr>
        <p:spPr>
          <a:xfrm>
            <a:off x="1069848" y="484632"/>
            <a:ext cx="10058400" cy="1609344"/>
          </a:xfrm>
        </p:spPr>
        <p:txBody>
          <a:bodyPr>
            <a:normAutofit/>
          </a:bodyPr>
          <a:lstStyle/>
          <a:p>
            <a:r>
              <a:rPr lang="en-GB" dirty="0">
                <a:highlight>
                  <a:srgbClr val="FF0000"/>
                </a:highlight>
              </a:rPr>
              <a:t>Answers: 8 </a:t>
            </a:r>
          </a:p>
        </p:txBody>
      </p:sp>
      <p:pic>
        <p:nvPicPr>
          <p:cNvPr id="8194" name="Picture 2" descr="Alike in Dignity: Feuding Houses in Romeo and Juliet | Tor.com">
            <a:extLst>
              <a:ext uri="{FF2B5EF4-FFF2-40B4-BE49-F238E27FC236}">
                <a16:creationId xmlns:a16="http://schemas.microsoft.com/office/drawing/2014/main" id="{E5F9FC8B-6CEE-4D00-81CB-8139CE9A63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25"/>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9189299-B297-4592-9C22-B1453E8BEBDC}"/>
              </a:ext>
            </a:extLst>
          </p:cNvPr>
          <p:cNvSpPr>
            <a:spLocks noGrp="1"/>
          </p:cNvSpPr>
          <p:nvPr>
            <p:ph idx="1"/>
          </p:nvPr>
        </p:nvSpPr>
        <p:spPr>
          <a:xfrm>
            <a:off x="6496216" y="2320412"/>
            <a:ext cx="4632031" cy="3851787"/>
          </a:xfrm>
        </p:spPr>
        <p:txBody>
          <a:bodyPr anchor="ctr">
            <a:normAutofit/>
          </a:bodyPr>
          <a:lstStyle/>
          <a:p>
            <a:pPr marL="0" indent="0">
              <a:buNone/>
            </a:pPr>
            <a:r>
              <a:rPr lang="en-GB" sz="3600" dirty="0"/>
              <a:t>8. Both families agree to end the feud and move on with their lives.  </a:t>
            </a:r>
          </a:p>
        </p:txBody>
      </p:sp>
    </p:spTree>
    <p:extLst>
      <p:ext uri="{BB962C8B-B14F-4D97-AF65-F5344CB8AC3E}">
        <p14:creationId xmlns:p14="http://schemas.microsoft.com/office/powerpoint/2010/main" val="3572212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97762-941C-404A-A4E4-0E87B9C6FE3A}"/>
              </a:ext>
            </a:extLst>
          </p:cNvPr>
          <p:cNvSpPr>
            <a:spLocks noGrp="1"/>
          </p:cNvSpPr>
          <p:nvPr>
            <p:ph type="title"/>
          </p:nvPr>
        </p:nvSpPr>
        <p:spPr>
          <a:xfrm>
            <a:off x="1069848" y="484632"/>
            <a:ext cx="10058400" cy="1609344"/>
          </a:xfrm>
        </p:spPr>
        <p:txBody>
          <a:bodyPr>
            <a:normAutofit/>
          </a:bodyPr>
          <a:lstStyle/>
          <a:p>
            <a:r>
              <a:rPr lang="en-GB" dirty="0">
                <a:highlight>
                  <a:srgbClr val="FF0000"/>
                </a:highlight>
              </a:rPr>
              <a:t>Answers: 9 </a:t>
            </a:r>
          </a:p>
        </p:txBody>
      </p:sp>
      <p:sp>
        <p:nvSpPr>
          <p:cNvPr id="3" name="Content Placeholder 2">
            <a:extLst>
              <a:ext uri="{FF2B5EF4-FFF2-40B4-BE49-F238E27FC236}">
                <a16:creationId xmlns:a16="http://schemas.microsoft.com/office/drawing/2014/main" id="{89189299-B297-4592-9C22-B1453E8BEBDC}"/>
              </a:ext>
            </a:extLst>
          </p:cNvPr>
          <p:cNvSpPr>
            <a:spLocks noGrp="1"/>
          </p:cNvSpPr>
          <p:nvPr>
            <p:ph idx="1"/>
          </p:nvPr>
        </p:nvSpPr>
        <p:spPr>
          <a:xfrm>
            <a:off x="6496216" y="2320412"/>
            <a:ext cx="4632031" cy="3851787"/>
          </a:xfrm>
        </p:spPr>
        <p:txBody>
          <a:bodyPr anchor="ctr">
            <a:normAutofit/>
          </a:bodyPr>
          <a:lstStyle/>
          <a:p>
            <a:pPr marL="0" indent="0">
              <a:buNone/>
            </a:pPr>
            <a:r>
              <a:rPr lang="en-GB" sz="3600" dirty="0"/>
              <a:t>9. The Nurse  </a:t>
            </a:r>
          </a:p>
        </p:txBody>
      </p:sp>
      <p:pic>
        <p:nvPicPr>
          <p:cNvPr id="1026" name="Picture 2" descr="Quiz What does the Nurse advice Juliet to do after... | Suto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688" y="3295609"/>
            <a:ext cx="4804335" cy="2052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289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97762-941C-404A-A4E4-0E87B9C6FE3A}"/>
              </a:ext>
            </a:extLst>
          </p:cNvPr>
          <p:cNvSpPr>
            <a:spLocks noGrp="1"/>
          </p:cNvSpPr>
          <p:nvPr>
            <p:ph type="title"/>
          </p:nvPr>
        </p:nvSpPr>
        <p:spPr>
          <a:xfrm>
            <a:off x="1069848" y="484632"/>
            <a:ext cx="10058400" cy="1609344"/>
          </a:xfrm>
        </p:spPr>
        <p:txBody>
          <a:bodyPr>
            <a:normAutofit/>
          </a:bodyPr>
          <a:lstStyle/>
          <a:p>
            <a:r>
              <a:rPr lang="en-GB" dirty="0">
                <a:highlight>
                  <a:srgbClr val="FF0000"/>
                </a:highlight>
              </a:rPr>
              <a:t>Answers: 10 </a:t>
            </a:r>
          </a:p>
        </p:txBody>
      </p:sp>
      <p:sp>
        <p:nvSpPr>
          <p:cNvPr id="3" name="Content Placeholder 2">
            <a:extLst>
              <a:ext uri="{FF2B5EF4-FFF2-40B4-BE49-F238E27FC236}">
                <a16:creationId xmlns:a16="http://schemas.microsoft.com/office/drawing/2014/main" id="{89189299-B297-4592-9C22-B1453E8BEBDC}"/>
              </a:ext>
            </a:extLst>
          </p:cNvPr>
          <p:cNvSpPr>
            <a:spLocks noGrp="1"/>
          </p:cNvSpPr>
          <p:nvPr>
            <p:ph idx="1"/>
          </p:nvPr>
        </p:nvSpPr>
        <p:spPr>
          <a:xfrm>
            <a:off x="6496216" y="2320412"/>
            <a:ext cx="4632031" cy="3851787"/>
          </a:xfrm>
        </p:spPr>
        <p:txBody>
          <a:bodyPr anchor="ctr">
            <a:normAutofit/>
          </a:bodyPr>
          <a:lstStyle/>
          <a:p>
            <a:pPr marL="0" indent="0">
              <a:buNone/>
            </a:pPr>
            <a:r>
              <a:rPr lang="en-GB" sz="3600" dirty="0"/>
              <a:t>10. Friar John </a:t>
            </a:r>
          </a:p>
        </p:txBody>
      </p:sp>
      <p:pic>
        <p:nvPicPr>
          <p:cNvPr id="2050" name="Picture 2" descr="Pin on Romeo &amp; Juli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848" y="2858648"/>
            <a:ext cx="428625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675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ages.all-free-download.com/images/wallpapers_large/energy_bliss_wallpaper_landscape_nature_wallpaper_15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18" y="0"/>
            <a:ext cx="12085982" cy="68658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0" y="0"/>
            <a:ext cx="9131036" cy="1446550"/>
          </a:xfrm>
          <a:prstGeom prst="rect">
            <a:avLst/>
          </a:prstGeom>
          <a:noFill/>
        </p:spPr>
        <p:txBody>
          <a:bodyPr wrap="square" rtlCol="0">
            <a:spAutoFit/>
          </a:bodyPr>
          <a:lstStyle/>
          <a:p>
            <a:pPr algn="ctr"/>
            <a:r>
              <a:rPr lang="en-GB" sz="44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Quote </a:t>
            </a:r>
            <a:r>
              <a:rPr lang="en-GB" sz="4400" b="1" u="sng" dirty="0" err="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Quest:Nature</a:t>
            </a:r>
            <a:r>
              <a:rPr lang="en-GB" sz="44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t>
            </a:r>
            <a:r>
              <a:rPr lang="en-GB" sz="4400" b="1" u="sng"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in Romeo and </a:t>
            </a:r>
            <a:r>
              <a:rPr lang="en-GB" sz="4400" b="1" u="sng"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Juliet Test on Friday</a:t>
            </a:r>
            <a:endParaRPr lang="en-GB" sz="4400" b="1" u="sng"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2" name="Rectangle 1"/>
          <p:cNvSpPr/>
          <p:nvPr/>
        </p:nvSpPr>
        <p:spPr>
          <a:xfrm>
            <a:off x="265043" y="1258387"/>
            <a:ext cx="11489635" cy="646331"/>
          </a:xfrm>
          <a:prstGeom prst="rect">
            <a:avLst/>
          </a:prstGeom>
        </p:spPr>
        <p:txBody>
          <a:bodyPr wrap="square">
            <a:spAutoFit/>
          </a:bodyPr>
          <a:lstStyle/>
          <a:p>
            <a:r>
              <a:rPr lang="en-GB" sz="2800" dirty="0">
                <a:solidFill>
                  <a:srgbClr val="00FF00"/>
                </a:solidFill>
                <a:effectLst>
                  <a:glow rad="101600">
                    <a:srgbClr val="002060">
                      <a:alpha val="60000"/>
                    </a:srgbClr>
                  </a:glow>
                </a:effectLst>
              </a:rPr>
              <a:t>1. </a:t>
            </a:r>
            <a:r>
              <a:rPr lang="en-GB" sz="3600" dirty="0">
                <a:solidFill>
                  <a:srgbClr val="00FF00"/>
                </a:solidFill>
                <a:effectLst>
                  <a:glow rad="101600">
                    <a:srgbClr val="002060">
                      <a:alpha val="60000"/>
                    </a:srgbClr>
                  </a:glow>
                </a:effectLst>
              </a:rPr>
              <a:t>Verona's summer hath not such a flower. (Nurse 1:3)</a:t>
            </a:r>
          </a:p>
        </p:txBody>
      </p:sp>
      <p:sp>
        <p:nvSpPr>
          <p:cNvPr id="5" name="Rectangle 4"/>
          <p:cNvSpPr/>
          <p:nvPr/>
        </p:nvSpPr>
        <p:spPr>
          <a:xfrm>
            <a:off x="265043" y="1992537"/>
            <a:ext cx="11926957" cy="1200329"/>
          </a:xfrm>
          <a:prstGeom prst="rect">
            <a:avLst/>
          </a:prstGeom>
        </p:spPr>
        <p:txBody>
          <a:bodyPr wrap="square">
            <a:spAutoFit/>
          </a:bodyPr>
          <a:lstStyle/>
          <a:p>
            <a:r>
              <a:rPr lang="en-GB" sz="2800" dirty="0">
                <a:solidFill>
                  <a:srgbClr val="FFFF00"/>
                </a:solidFill>
                <a:effectLst>
                  <a:glow rad="101600">
                    <a:srgbClr val="002060">
                      <a:alpha val="60000"/>
                    </a:srgbClr>
                  </a:glow>
                </a:effectLst>
              </a:rPr>
              <a:t>2. </a:t>
            </a:r>
            <a:r>
              <a:rPr lang="en-GB" sz="3600" dirty="0">
                <a:solidFill>
                  <a:srgbClr val="FFFF00"/>
                </a:solidFill>
                <a:effectLst>
                  <a:glow rad="101600">
                    <a:srgbClr val="002060">
                      <a:alpha val="60000"/>
                    </a:srgbClr>
                  </a:glow>
                </a:effectLst>
              </a:rPr>
              <a:t>This bud of love, by summer’s ripening ,</a:t>
            </a:r>
          </a:p>
          <a:p>
            <a:r>
              <a:rPr lang="en-GB" sz="3600" dirty="0">
                <a:solidFill>
                  <a:srgbClr val="FFFF00"/>
                </a:solidFill>
                <a:effectLst>
                  <a:glow rad="101600">
                    <a:srgbClr val="002060">
                      <a:alpha val="60000"/>
                    </a:srgbClr>
                  </a:glow>
                </a:effectLst>
              </a:rPr>
              <a:t>May prove a beauteous flower when next we meet. (Juliet2:2)</a:t>
            </a:r>
          </a:p>
        </p:txBody>
      </p:sp>
      <p:sp>
        <p:nvSpPr>
          <p:cNvPr id="6" name="Rectangle 5"/>
          <p:cNvSpPr/>
          <p:nvPr/>
        </p:nvSpPr>
        <p:spPr>
          <a:xfrm>
            <a:off x="284922" y="3287876"/>
            <a:ext cx="11728174" cy="1077218"/>
          </a:xfrm>
          <a:prstGeom prst="rect">
            <a:avLst/>
          </a:prstGeom>
        </p:spPr>
        <p:txBody>
          <a:bodyPr wrap="square">
            <a:spAutoFit/>
          </a:bodyPr>
          <a:lstStyle/>
          <a:p>
            <a:r>
              <a:rPr lang="en-GB" sz="2800" dirty="0">
                <a:solidFill>
                  <a:srgbClr val="00FF00"/>
                </a:solidFill>
                <a:effectLst>
                  <a:glow rad="101600">
                    <a:srgbClr val="002060">
                      <a:alpha val="60000"/>
                    </a:srgbClr>
                  </a:glow>
                </a:effectLst>
              </a:rPr>
              <a:t>3</a:t>
            </a:r>
            <a:r>
              <a:rPr lang="en-GB" sz="3200" dirty="0">
                <a:solidFill>
                  <a:srgbClr val="00FF00"/>
                </a:solidFill>
                <a:effectLst>
                  <a:glow rad="101600">
                    <a:srgbClr val="002060">
                      <a:alpha val="60000"/>
                    </a:srgbClr>
                  </a:glow>
                </a:effectLst>
              </a:rPr>
              <a:t>. What’s in a name? That which we call a rose</a:t>
            </a:r>
          </a:p>
          <a:p>
            <a:r>
              <a:rPr lang="en-GB" sz="3200" dirty="0">
                <a:solidFill>
                  <a:srgbClr val="00FF00"/>
                </a:solidFill>
                <a:effectLst>
                  <a:glow rad="101600">
                    <a:srgbClr val="002060">
                      <a:alpha val="60000"/>
                    </a:srgbClr>
                  </a:glow>
                </a:effectLst>
              </a:rPr>
              <a:t>By any other word would smell as sweet. (Romeo 2:2)</a:t>
            </a:r>
          </a:p>
        </p:txBody>
      </p:sp>
      <p:sp>
        <p:nvSpPr>
          <p:cNvPr id="8" name="Rectangle 7"/>
          <p:cNvSpPr/>
          <p:nvPr/>
        </p:nvSpPr>
        <p:spPr>
          <a:xfrm>
            <a:off x="265043" y="4400651"/>
            <a:ext cx="11728174" cy="584775"/>
          </a:xfrm>
          <a:prstGeom prst="rect">
            <a:avLst/>
          </a:prstGeom>
        </p:spPr>
        <p:txBody>
          <a:bodyPr wrap="square">
            <a:spAutoFit/>
          </a:bodyPr>
          <a:lstStyle/>
          <a:p>
            <a:r>
              <a:rPr lang="en-GB" sz="2800" dirty="0">
                <a:solidFill>
                  <a:srgbClr val="FFFF00"/>
                </a:solidFill>
                <a:effectLst>
                  <a:glow rad="101600">
                    <a:srgbClr val="002060">
                      <a:alpha val="60000"/>
                    </a:srgbClr>
                  </a:glow>
                </a:effectLst>
              </a:rPr>
              <a:t>4</a:t>
            </a:r>
            <a:r>
              <a:rPr lang="en-GB" sz="3200" dirty="0">
                <a:solidFill>
                  <a:srgbClr val="FFFF00"/>
                </a:solidFill>
                <a:effectLst>
                  <a:glow rad="101600">
                    <a:srgbClr val="002060">
                      <a:alpha val="60000"/>
                    </a:srgbClr>
                  </a:glow>
                </a:effectLst>
              </a:rPr>
              <a:t>. Sweet flower, with flowers thy bridal bed I strew (Paris 5:3)</a:t>
            </a:r>
          </a:p>
        </p:txBody>
      </p:sp>
      <p:sp>
        <p:nvSpPr>
          <p:cNvPr id="7" name="Rectangle 6"/>
          <p:cNvSpPr/>
          <p:nvPr/>
        </p:nvSpPr>
        <p:spPr>
          <a:xfrm>
            <a:off x="265043" y="5056541"/>
            <a:ext cx="11728173" cy="1754326"/>
          </a:xfrm>
          <a:prstGeom prst="rect">
            <a:avLst/>
          </a:prstGeom>
        </p:spPr>
        <p:txBody>
          <a:bodyPr wrap="square">
            <a:spAutoFit/>
          </a:bodyPr>
          <a:lstStyle/>
          <a:p>
            <a:r>
              <a:rPr lang="en-GB" sz="2400" dirty="0">
                <a:solidFill>
                  <a:srgbClr val="00FF00"/>
                </a:solidFill>
                <a:effectLst>
                  <a:glow rad="101600">
                    <a:srgbClr val="002060">
                      <a:alpha val="60000"/>
                    </a:srgbClr>
                  </a:glow>
                </a:effectLst>
              </a:rPr>
              <a:t>5</a:t>
            </a:r>
            <a:r>
              <a:rPr lang="en-GB" sz="3600" dirty="0">
                <a:solidFill>
                  <a:srgbClr val="00FF00"/>
                </a:solidFill>
                <a:effectLst>
                  <a:glow rad="101600">
                    <a:srgbClr val="002060">
                      <a:alpha val="60000"/>
                    </a:srgbClr>
                  </a:glow>
                </a:effectLst>
              </a:rPr>
              <a:t>. As </a:t>
            </a:r>
            <a:r>
              <a:rPr lang="en-GB" sz="3600" b="1" dirty="0">
                <a:solidFill>
                  <a:srgbClr val="00FF00"/>
                </a:solidFill>
                <a:effectLst>
                  <a:glow rad="101600">
                    <a:srgbClr val="002060">
                      <a:alpha val="60000"/>
                    </a:srgbClr>
                  </a:glow>
                </a:effectLst>
              </a:rPr>
              <a:t>daylight</a:t>
            </a:r>
            <a:r>
              <a:rPr lang="en-GB" sz="3600" dirty="0">
                <a:solidFill>
                  <a:srgbClr val="00FF00"/>
                </a:solidFill>
                <a:effectLst>
                  <a:glow rad="101600">
                    <a:srgbClr val="002060">
                      <a:alpha val="60000"/>
                    </a:srgbClr>
                  </a:glow>
                </a:effectLst>
              </a:rPr>
              <a:t> doth a lamp; her </a:t>
            </a:r>
            <a:r>
              <a:rPr lang="en-GB" sz="3600" b="1" dirty="0">
                <a:solidFill>
                  <a:srgbClr val="00FF00"/>
                </a:solidFill>
                <a:effectLst>
                  <a:glow rad="101600">
                    <a:srgbClr val="002060">
                      <a:alpha val="60000"/>
                    </a:srgbClr>
                  </a:glow>
                </a:effectLst>
              </a:rPr>
              <a:t>eyes</a:t>
            </a:r>
            <a:r>
              <a:rPr lang="en-GB" sz="3600" dirty="0">
                <a:solidFill>
                  <a:srgbClr val="00FF00"/>
                </a:solidFill>
                <a:effectLst>
                  <a:glow rad="101600">
                    <a:srgbClr val="002060">
                      <a:alpha val="60000"/>
                    </a:srgbClr>
                  </a:glow>
                </a:effectLst>
              </a:rPr>
              <a:t> in </a:t>
            </a:r>
            <a:r>
              <a:rPr lang="en-GB" sz="3600" b="1" dirty="0">
                <a:solidFill>
                  <a:srgbClr val="00FF00"/>
                </a:solidFill>
                <a:effectLst>
                  <a:glow rad="101600">
                    <a:srgbClr val="002060">
                      <a:alpha val="60000"/>
                    </a:srgbClr>
                  </a:glow>
                </a:effectLst>
              </a:rPr>
              <a:t>heaven</a:t>
            </a:r>
            <a:r>
              <a:rPr lang="en-GB" sz="3600" dirty="0">
                <a:solidFill>
                  <a:srgbClr val="00FF00"/>
                </a:solidFill>
                <a:effectLst>
                  <a:glow rad="101600">
                    <a:srgbClr val="002060">
                      <a:alpha val="60000"/>
                    </a:srgbClr>
                  </a:glow>
                </a:effectLst>
              </a:rPr>
              <a:t/>
            </a:r>
            <a:br>
              <a:rPr lang="en-GB" sz="3600" dirty="0">
                <a:solidFill>
                  <a:srgbClr val="00FF00"/>
                </a:solidFill>
                <a:effectLst>
                  <a:glow rad="101600">
                    <a:srgbClr val="002060">
                      <a:alpha val="60000"/>
                    </a:srgbClr>
                  </a:glow>
                </a:effectLst>
              </a:rPr>
            </a:br>
            <a:r>
              <a:rPr lang="en-GB" sz="3600" dirty="0">
                <a:solidFill>
                  <a:srgbClr val="00FF00"/>
                </a:solidFill>
                <a:effectLst>
                  <a:glow rad="101600">
                    <a:srgbClr val="002060">
                      <a:alpha val="60000"/>
                    </a:srgbClr>
                  </a:glow>
                </a:effectLst>
              </a:rPr>
              <a:t>Would through the </a:t>
            </a:r>
            <a:r>
              <a:rPr lang="en-GB" sz="3600" b="1" dirty="0">
                <a:solidFill>
                  <a:srgbClr val="00FF00"/>
                </a:solidFill>
                <a:effectLst>
                  <a:glow rad="101600">
                    <a:srgbClr val="002060">
                      <a:alpha val="60000"/>
                    </a:srgbClr>
                  </a:glow>
                </a:effectLst>
              </a:rPr>
              <a:t>airy region</a:t>
            </a:r>
            <a:r>
              <a:rPr lang="en-GB" sz="3600" dirty="0">
                <a:solidFill>
                  <a:srgbClr val="00FF00"/>
                </a:solidFill>
                <a:effectLst>
                  <a:glow rad="101600">
                    <a:srgbClr val="002060">
                      <a:alpha val="60000"/>
                    </a:srgbClr>
                  </a:glow>
                </a:effectLst>
              </a:rPr>
              <a:t> stream so bright</a:t>
            </a:r>
            <a:br>
              <a:rPr lang="en-GB" sz="3600" dirty="0">
                <a:solidFill>
                  <a:srgbClr val="00FF00"/>
                </a:solidFill>
                <a:effectLst>
                  <a:glow rad="101600">
                    <a:srgbClr val="002060">
                      <a:alpha val="60000"/>
                    </a:srgbClr>
                  </a:glow>
                </a:effectLst>
              </a:rPr>
            </a:br>
            <a:r>
              <a:rPr lang="en-GB" sz="3600" dirty="0">
                <a:solidFill>
                  <a:srgbClr val="00FF00"/>
                </a:solidFill>
                <a:effectLst>
                  <a:glow rad="101600">
                    <a:srgbClr val="002060">
                      <a:alpha val="60000"/>
                    </a:srgbClr>
                  </a:glow>
                </a:effectLst>
              </a:rPr>
              <a:t>That </a:t>
            </a:r>
            <a:r>
              <a:rPr lang="en-GB" sz="3600" b="1" dirty="0">
                <a:solidFill>
                  <a:srgbClr val="00FF00"/>
                </a:solidFill>
                <a:effectLst>
                  <a:glow rad="101600">
                    <a:srgbClr val="002060">
                      <a:alpha val="60000"/>
                    </a:srgbClr>
                  </a:glow>
                </a:effectLst>
              </a:rPr>
              <a:t>birds</a:t>
            </a:r>
            <a:r>
              <a:rPr lang="en-GB" sz="3600" dirty="0">
                <a:solidFill>
                  <a:srgbClr val="00FF00"/>
                </a:solidFill>
                <a:effectLst>
                  <a:glow rad="101600">
                    <a:srgbClr val="002060">
                      <a:alpha val="60000"/>
                    </a:srgbClr>
                  </a:glow>
                </a:effectLst>
              </a:rPr>
              <a:t> would sing and think it were not </a:t>
            </a:r>
            <a:r>
              <a:rPr lang="en-GB" sz="3600" b="1" dirty="0">
                <a:solidFill>
                  <a:srgbClr val="00FF00"/>
                </a:solidFill>
                <a:effectLst>
                  <a:glow rad="101600">
                    <a:srgbClr val="002060">
                      <a:alpha val="60000"/>
                    </a:srgbClr>
                  </a:glow>
                </a:effectLst>
              </a:rPr>
              <a:t>night (Romeo 2:2</a:t>
            </a:r>
            <a:r>
              <a:rPr lang="en-GB" sz="3600" b="1" dirty="0" smtClean="0">
                <a:solidFill>
                  <a:srgbClr val="00FF00"/>
                </a:solidFill>
                <a:effectLst>
                  <a:glow rad="101600">
                    <a:srgbClr val="002060">
                      <a:alpha val="60000"/>
                    </a:srgbClr>
                  </a:glow>
                </a:effectLst>
              </a:rPr>
              <a:t>)</a:t>
            </a:r>
            <a:endParaRPr lang="en-GB" sz="3600" b="1" dirty="0">
              <a:solidFill>
                <a:srgbClr val="00FF00"/>
              </a:solidFill>
              <a:effectLst>
                <a:glow rad="101600">
                  <a:srgbClr val="002060">
                    <a:alpha val="60000"/>
                  </a:srgbClr>
                </a:glow>
              </a:effectLst>
            </a:endParaRPr>
          </a:p>
        </p:txBody>
      </p:sp>
    </p:spTree>
    <p:extLst>
      <p:ext uri="{BB962C8B-B14F-4D97-AF65-F5344CB8AC3E}">
        <p14:creationId xmlns:p14="http://schemas.microsoft.com/office/powerpoint/2010/main" val="8867667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 3</a:t>
            </a:r>
            <a:br>
              <a:rPr lang="en-GB" dirty="0" smtClean="0"/>
            </a:br>
            <a:r>
              <a:rPr lang="en-GB" dirty="0" smtClean="0"/>
              <a:t>Lesson 1</a:t>
            </a:r>
            <a:endParaRPr lang="en-GB" dirty="0"/>
          </a:p>
        </p:txBody>
      </p:sp>
      <p:sp>
        <p:nvSpPr>
          <p:cNvPr id="3" name="Content Placeholder 2"/>
          <p:cNvSpPr>
            <a:spLocks noGrp="1"/>
          </p:cNvSpPr>
          <p:nvPr>
            <p:ph idx="1"/>
          </p:nvPr>
        </p:nvSpPr>
        <p:spPr/>
        <p:txBody>
          <a:bodyPr/>
          <a:lstStyle/>
          <a:p>
            <a:r>
              <a:rPr lang="en-GB" dirty="0" smtClean="0"/>
              <a:t>Complete the analysis tasks on p15 in your booklet</a:t>
            </a:r>
            <a:endParaRPr lang="en-GB" dirty="0"/>
          </a:p>
        </p:txBody>
      </p:sp>
    </p:spTree>
    <p:extLst>
      <p:ext uri="{BB962C8B-B14F-4D97-AF65-F5344CB8AC3E}">
        <p14:creationId xmlns:p14="http://schemas.microsoft.com/office/powerpoint/2010/main" val="1275025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040" name="Picture 16" descr="Image result for vegetable no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1392" y="2763623"/>
            <a:ext cx="831450" cy="798844"/>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Image result for vegetable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2625" y="1870674"/>
            <a:ext cx="755580" cy="81905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vegetable no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8838" y="3720404"/>
            <a:ext cx="806717" cy="80671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458036" y="373706"/>
            <a:ext cx="6400800" cy="892398"/>
          </a:xfrm>
          <a:solidFill>
            <a:schemeClr val="accent5">
              <a:lumMod val="20000"/>
              <a:lumOff val="80000"/>
            </a:schemeClr>
          </a:solidFill>
          <a:ln w="28575">
            <a:solidFill>
              <a:schemeClr val="accent5"/>
            </a:solidFill>
          </a:ln>
        </p:spPr>
        <p:txBody>
          <a:bodyPr>
            <a:normAutofit fontScale="92500" lnSpcReduction="10000"/>
          </a:bodyPr>
          <a:lstStyle/>
          <a:p>
            <a:r>
              <a:rPr lang="en-GB" sz="6600" b="1" dirty="0">
                <a:solidFill>
                  <a:schemeClr val="accent4">
                    <a:lumMod val="75000"/>
                  </a:schemeClr>
                </a:solidFill>
              </a:rPr>
              <a:t>English</a:t>
            </a:r>
            <a:r>
              <a:rPr lang="en-GB" sz="6600" b="1" dirty="0"/>
              <a:t> </a:t>
            </a:r>
            <a:r>
              <a:rPr lang="en-GB" sz="6600" b="1" dirty="0">
                <a:solidFill>
                  <a:schemeClr val="accent4">
                    <a:lumMod val="75000"/>
                  </a:schemeClr>
                </a:solidFill>
              </a:rPr>
              <a:t>5-a-day</a:t>
            </a:r>
          </a:p>
        </p:txBody>
      </p:sp>
      <p:sp>
        <p:nvSpPr>
          <p:cNvPr id="4" name="AutoShape 5" descr="Image result for fruit and veg no background"/>
          <p:cNvSpPr>
            <a:spLocks noChangeAspect="1" noChangeArrowheads="1"/>
          </p:cNvSpPr>
          <p:nvPr/>
        </p:nvSpPr>
        <p:spPr bwMode="auto">
          <a:xfrm>
            <a:off x="2175963" y="-11511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31" name="Picture 7" descr="Image result for fruit and veg no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0495" y="362847"/>
            <a:ext cx="1731962" cy="14433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ruit and veg no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0415" y="4590492"/>
            <a:ext cx="912394" cy="9123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75894" y="1894114"/>
            <a:ext cx="637123" cy="769441"/>
          </a:xfrm>
          <a:prstGeom prst="rect">
            <a:avLst/>
          </a:prstGeom>
          <a:noFill/>
        </p:spPr>
        <p:txBody>
          <a:bodyPr wrap="square" rtlCol="0">
            <a:spAutoFit/>
          </a:bodyPr>
          <a:lstStyle/>
          <a:p>
            <a:r>
              <a:rPr lang="en-GB" sz="4400" b="1" dirty="0">
                <a:ln w="25400">
                  <a:solidFill>
                    <a:schemeClr val="accent6">
                      <a:lumMod val="60000"/>
                      <a:lumOff val="40000"/>
                    </a:schemeClr>
                  </a:solidFill>
                </a:ln>
                <a:solidFill>
                  <a:prstClr val="black"/>
                </a:solidFill>
              </a:rPr>
              <a:t>1</a:t>
            </a:r>
          </a:p>
        </p:txBody>
      </p:sp>
      <p:pic>
        <p:nvPicPr>
          <p:cNvPr id="1037" name="Picture 13" descr="Image result for fruit no backgrou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9822" y="5534110"/>
            <a:ext cx="641970" cy="8602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08670" y="2739962"/>
            <a:ext cx="758456" cy="769441"/>
          </a:xfrm>
          <a:prstGeom prst="rect">
            <a:avLst/>
          </a:prstGeom>
          <a:noFill/>
          <a:ln w="25400">
            <a:noFill/>
          </a:ln>
        </p:spPr>
        <p:txBody>
          <a:bodyPr wrap="square" rtlCol="0">
            <a:spAutoFit/>
          </a:bodyPr>
          <a:lstStyle/>
          <a:p>
            <a:r>
              <a:rPr lang="en-GB" sz="4400" b="1" dirty="0">
                <a:ln w="25400">
                  <a:solidFill>
                    <a:schemeClr val="accent6">
                      <a:lumMod val="50000"/>
                    </a:schemeClr>
                  </a:solidFill>
                </a:ln>
                <a:solidFill>
                  <a:schemeClr val="accent6">
                    <a:lumMod val="60000"/>
                    <a:lumOff val="40000"/>
                  </a:schemeClr>
                </a:solidFill>
              </a:rPr>
              <a:t>2</a:t>
            </a:r>
          </a:p>
        </p:txBody>
      </p:sp>
      <p:sp>
        <p:nvSpPr>
          <p:cNvPr id="7" name="TextBox 6"/>
          <p:cNvSpPr txBox="1"/>
          <p:nvPr/>
        </p:nvSpPr>
        <p:spPr>
          <a:xfrm>
            <a:off x="2408011" y="3783775"/>
            <a:ext cx="512484" cy="769441"/>
          </a:xfrm>
          <a:prstGeom prst="rect">
            <a:avLst/>
          </a:prstGeom>
          <a:noFill/>
        </p:spPr>
        <p:txBody>
          <a:bodyPr wrap="square" rtlCol="0">
            <a:spAutoFit/>
          </a:bodyPr>
          <a:lstStyle/>
          <a:p>
            <a:r>
              <a:rPr lang="en-GB" sz="4400" b="1" dirty="0">
                <a:ln w="25400">
                  <a:solidFill>
                    <a:schemeClr val="accent2">
                      <a:lumMod val="60000"/>
                      <a:lumOff val="40000"/>
                    </a:schemeClr>
                  </a:solidFill>
                </a:ln>
                <a:solidFill>
                  <a:prstClr val="black"/>
                </a:solidFill>
              </a:rPr>
              <a:t>3</a:t>
            </a:r>
          </a:p>
        </p:txBody>
      </p:sp>
      <p:sp>
        <p:nvSpPr>
          <p:cNvPr id="8" name="TextBox 7"/>
          <p:cNvSpPr txBox="1"/>
          <p:nvPr/>
        </p:nvSpPr>
        <p:spPr>
          <a:xfrm>
            <a:off x="2671198" y="4679696"/>
            <a:ext cx="536506" cy="769441"/>
          </a:xfrm>
          <a:prstGeom prst="rect">
            <a:avLst/>
          </a:prstGeom>
          <a:noFill/>
        </p:spPr>
        <p:txBody>
          <a:bodyPr wrap="square" rtlCol="0">
            <a:spAutoFit/>
          </a:bodyPr>
          <a:lstStyle/>
          <a:p>
            <a:r>
              <a:rPr lang="en-GB" sz="4400" b="1" dirty="0">
                <a:ln w="25400">
                  <a:solidFill>
                    <a:schemeClr val="accent2">
                      <a:lumMod val="75000"/>
                    </a:schemeClr>
                  </a:solidFill>
                </a:ln>
                <a:solidFill>
                  <a:prstClr val="black"/>
                </a:solidFill>
              </a:rPr>
              <a:t>4</a:t>
            </a:r>
          </a:p>
        </p:txBody>
      </p:sp>
      <p:sp>
        <p:nvSpPr>
          <p:cNvPr id="9" name="TextBox 8"/>
          <p:cNvSpPr txBox="1"/>
          <p:nvPr/>
        </p:nvSpPr>
        <p:spPr>
          <a:xfrm>
            <a:off x="2496541" y="5581241"/>
            <a:ext cx="794972" cy="769441"/>
          </a:xfrm>
          <a:prstGeom prst="rect">
            <a:avLst/>
          </a:prstGeom>
          <a:noFill/>
        </p:spPr>
        <p:txBody>
          <a:bodyPr wrap="square" rtlCol="0">
            <a:spAutoFit/>
          </a:bodyPr>
          <a:lstStyle/>
          <a:p>
            <a:r>
              <a:rPr lang="en-GB" sz="4400" b="1" dirty="0">
                <a:ln w="25400">
                  <a:solidFill>
                    <a:schemeClr val="accent2">
                      <a:lumMod val="60000"/>
                      <a:lumOff val="40000"/>
                    </a:schemeClr>
                  </a:solidFill>
                </a:ln>
                <a:solidFill>
                  <a:prstClr val="black"/>
                </a:solidFill>
              </a:rPr>
              <a:t>5</a:t>
            </a:r>
          </a:p>
        </p:txBody>
      </p:sp>
      <p:sp>
        <p:nvSpPr>
          <p:cNvPr id="12" name="TextBox 11"/>
          <p:cNvSpPr txBox="1"/>
          <p:nvPr/>
        </p:nvSpPr>
        <p:spPr>
          <a:xfrm>
            <a:off x="3094819" y="2009153"/>
            <a:ext cx="7593616" cy="400110"/>
          </a:xfrm>
          <a:prstGeom prst="rect">
            <a:avLst/>
          </a:prstGeom>
          <a:noFill/>
          <a:ln w="28575">
            <a:solidFill>
              <a:srgbClr val="92D050"/>
            </a:solidFill>
          </a:ln>
        </p:spPr>
        <p:txBody>
          <a:bodyPr wrap="square" rtlCol="0">
            <a:spAutoFit/>
          </a:bodyPr>
          <a:lstStyle/>
          <a:p>
            <a:r>
              <a:rPr lang="en-GB" sz="2000" dirty="0" smtClean="0">
                <a:solidFill>
                  <a:prstClr val="black"/>
                </a:solidFill>
              </a:rPr>
              <a:t>Who is Romeo’s cousin? How is he presented in the play?</a:t>
            </a:r>
            <a:endParaRPr lang="en-GB" sz="2000" dirty="0">
              <a:solidFill>
                <a:prstClr val="black"/>
              </a:solidFill>
            </a:endParaRPr>
          </a:p>
        </p:txBody>
      </p:sp>
      <p:sp>
        <p:nvSpPr>
          <p:cNvPr id="13" name="TextBox 12"/>
          <p:cNvSpPr txBox="1"/>
          <p:nvPr/>
        </p:nvSpPr>
        <p:spPr>
          <a:xfrm>
            <a:off x="3329582" y="2971414"/>
            <a:ext cx="7363797" cy="400110"/>
          </a:xfrm>
          <a:prstGeom prst="rect">
            <a:avLst/>
          </a:prstGeom>
          <a:noFill/>
          <a:ln w="28575">
            <a:solidFill>
              <a:schemeClr val="accent6">
                <a:lumMod val="50000"/>
              </a:schemeClr>
            </a:solidFill>
          </a:ln>
        </p:spPr>
        <p:txBody>
          <a:bodyPr wrap="square" rtlCol="0">
            <a:spAutoFit/>
          </a:bodyPr>
          <a:lstStyle/>
          <a:p>
            <a:r>
              <a:rPr lang="en-GB" sz="2000" dirty="0" smtClean="0">
                <a:solidFill>
                  <a:prstClr val="black"/>
                </a:solidFill>
              </a:rPr>
              <a:t>What is capitalism?</a:t>
            </a:r>
            <a:endParaRPr lang="en-GB" sz="2000" dirty="0">
              <a:solidFill>
                <a:prstClr val="black"/>
              </a:solidFill>
            </a:endParaRPr>
          </a:p>
        </p:txBody>
      </p:sp>
      <p:sp>
        <p:nvSpPr>
          <p:cNvPr id="26" name="TextBox 25"/>
          <p:cNvSpPr txBox="1"/>
          <p:nvPr/>
        </p:nvSpPr>
        <p:spPr>
          <a:xfrm>
            <a:off x="3238679" y="3940530"/>
            <a:ext cx="7349035" cy="400110"/>
          </a:xfrm>
          <a:prstGeom prst="rect">
            <a:avLst/>
          </a:prstGeom>
          <a:noFill/>
          <a:ln w="28575">
            <a:solidFill>
              <a:schemeClr val="accent2">
                <a:lumMod val="75000"/>
              </a:schemeClr>
            </a:solidFill>
          </a:ln>
        </p:spPr>
        <p:txBody>
          <a:bodyPr wrap="square" rtlCol="0">
            <a:spAutoFit/>
          </a:bodyPr>
          <a:lstStyle/>
          <a:p>
            <a:r>
              <a:rPr lang="en-GB" sz="2000">
                <a:solidFill>
                  <a:prstClr val="black"/>
                </a:solidFill>
              </a:rPr>
              <a:t>Name two geographical features in ‘Climbing My Grandfather’</a:t>
            </a:r>
            <a:endParaRPr lang="en-GB" sz="2000" dirty="0">
              <a:solidFill>
                <a:prstClr val="black"/>
              </a:solidFill>
            </a:endParaRPr>
          </a:p>
        </p:txBody>
      </p:sp>
      <p:sp>
        <p:nvSpPr>
          <p:cNvPr id="27" name="TextBox 26"/>
          <p:cNvSpPr txBox="1"/>
          <p:nvPr/>
        </p:nvSpPr>
        <p:spPr>
          <a:xfrm>
            <a:off x="3500389" y="4864361"/>
            <a:ext cx="7087325" cy="400110"/>
          </a:xfrm>
          <a:prstGeom prst="rect">
            <a:avLst/>
          </a:prstGeom>
          <a:noFill/>
          <a:ln w="28575">
            <a:solidFill>
              <a:srgbClr val="B93A17"/>
            </a:solidFill>
          </a:ln>
        </p:spPr>
        <p:txBody>
          <a:bodyPr wrap="square" rtlCol="0">
            <a:spAutoFit/>
          </a:bodyPr>
          <a:lstStyle/>
          <a:p>
            <a:r>
              <a:rPr lang="en-GB" sz="2000">
                <a:solidFill>
                  <a:prstClr val="black"/>
                </a:solidFill>
              </a:rPr>
              <a:t>List two animals the wife is compared to in ‘The Farmer’s Bride’</a:t>
            </a:r>
            <a:endParaRPr lang="en-GB" sz="2000" dirty="0">
              <a:solidFill>
                <a:prstClr val="black"/>
              </a:solidFill>
            </a:endParaRPr>
          </a:p>
        </p:txBody>
      </p:sp>
      <p:sp>
        <p:nvSpPr>
          <p:cNvPr id="28" name="TextBox 27"/>
          <p:cNvSpPr txBox="1"/>
          <p:nvPr/>
        </p:nvSpPr>
        <p:spPr>
          <a:xfrm>
            <a:off x="3329583" y="5764175"/>
            <a:ext cx="7252890" cy="400110"/>
          </a:xfrm>
          <a:prstGeom prst="rect">
            <a:avLst/>
          </a:prstGeom>
          <a:noFill/>
          <a:ln w="28575">
            <a:solidFill>
              <a:srgbClr val="C00000"/>
            </a:solidFill>
          </a:ln>
        </p:spPr>
        <p:txBody>
          <a:bodyPr wrap="square" rtlCol="0">
            <a:spAutoFit/>
          </a:bodyPr>
          <a:lstStyle/>
          <a:p>
            <a:r>
              <a:rPr lang="en-GB" sz="2000">
                <a:solidFill>
                  <a:prstClr val="black"/>
                </a:solidFill>
              </a:rPr>
              <a:t>What is emotive language?</a:t>
            </a:r>
            <a:endParaRPr lang="en-GB" sz="2000" dirty="0">
              <a:solidFill>
                <a:prstClr val="black"/>
              </a:solidFill>
            </a:endParaRPr>
          </a:p>
        </p:txBody>
      </p:sp>
      <p:sp>
        <p:nvSpPr>
          <p:cNvPr id="29" name="TextBox 28"/>
          <p:cNvSpPr txBox="1"/>
          <p:nvPr/>
        </p:nvSpPr>
        <p:spPr>
          <a:xfrm>
            <a:off x="4810164" y="1386051"/>
            <a:ext cx="6048672" cy="461665"/>
          </a:xfrm>
          <a:prstGeom prst="rect">
            <a:avLst/>
          </a:prstGeom>
          <a:solidFill>
            <a:schemeClr val="accent4">
              <a:lumMod val="20000"/>
              <a:lumOff val="80000"/>
            </a:schemeClr>
          </a:solidFill>
          <a:ln w="38100">
            <a:solidFill>
              <a:schemeClr val="accent4"/>
            </a:solidFill>
          </a:ln>
        </p:spPr>
        <p:txBody>
          <a:bodyPr wrap="square" rtlCol="0">
            <a:spAutoFit/>
          </a:bodyPr>
          <a:lstStyle/>
          <a:p>
            <a:pPr algn="ctr"/>
            <a:r>
              <a:rPr lang="en-GB" sz="2400" dirty="0"/>
              <a:t>Please answer on your </a:t>
            </a:r>
            <a:r>
              <a:rPr lang="en-GB" sz="2400" dirty="0" smtClean="0"/>
              <a:t>post-it note.</a:t>
            </a:r>
            <a:endParaRPr lang="en-GB" sz="2400" dirty="0"/>
          </a:p>
        </p:txBody>
      </p:sp>
      <p:sp>
        <p:nvSpPr>
          <p:cNvPr id="30" name="TextBox 29"/>
          <p:cNvSpPr txBox="1"/>
          <p:nvPr/>
        </p:nvSpPr>
        <p:spPr>
          <a:xfrm>
            <a:off x="10832295" y="1870674"/>
            <a:ext cx="1201118" cy="715089"/>
          </a:xfrm>
          <a:prstGeom prst="roundRect">
            <a:avLst/>
          </a:prstGeom>
          <a:solidFill>
            <a:schemeClr val="accent1">
              <a:lumMod val="20000"/>
              <a:lumOff val="80000"/>
            </a:schemeClr>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b="1" dirty="0" smtClean="0">
                <a:solidFill>
                  <a:schemeClr val="accent4">
                    <a:lumMod val="50000"/>
                  </a:schemeClr>
                </a:solidFill>
              </a:rPr>
              <a:t>Romeo and Juliet</a:t>
            </a:r>
            <a:endParaRPr lang="en-GB" b="1" dirty="0">
              <a:solidFill>
                <a:schemeClr val="accent4">
                  <a:lumMod val="50000"/>
                </a:schemeClr>
              </a:solidFill>
            </a:endParaRPr>
          </a:p>
        </p:txBody>
      </p:sp>
      <p:sp>
        <p:nvSpPr>
          <p:cNvPr id="31" name="TextBox 30"/>
          <p:cNvSpPr txBox="1"/>
          <p:nvPr/>
        </p:nvSpPr>
        <p:spPr>
          <a:xfrm>
            <a:off x="10822193" y="2722686"/>
            <a:ext cx="1201118" cy="1021556"/>
          </a:xfrm>
          <a:prstGeom prst="roundRect">
            <a:avLst/>
          </a:prstGeom>
          <a:solidFill>
            <a:schemeClr val="accent1">
              <a:lumMod val="20000"/>
              <a:lumOff val="8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b="1" dirty="0" smtClean="0">
                <a:solidFill>
                  <a:schemeClr val="accent4">
                    <a:lumMod val="50000"/>
                  </a:schemeClr>
                </a:solidFill>
              </a:rPr>
              <a:t>An Inspector Calls</a:t>
            </a:r>
            <a:endParaRPr lang="en-GB" b="1" dirty="0">
              <a:solidFill>
                <a:schemeClr val="accent4">
                  <a:lumMod val="50000"/>
                </a:schemeClr>
              </a:solidFill>
            </a:endParaRPr>
          </a:p>
        </p:txBody>
      </p:sp>
      <p:sp>
        <p:nvSpPr>
          <p:cNvPr id="32" name="TextBox 31"/>
          <p:cNvSpPr txBox="1"/>
          <p:nvPr/>
        </p:nvSpPr>
        <p:spPr>
          <a:xfrm>
            <a:off x="10822193" y="3919450"/>
            <a:ext cx="1201118" cy="408623"/>
          </a:xfrm>
          <a:prstGeom prst="roundRect">
            <a:avLst/>
          </a:prstGeom>
          <a:solidFill>
            <a:schemeClr val="accent1">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b="1" dirty="0" smtClean="0">
                <a:solidFill>
                  <a:schemeClr val="accent4">
                    <a:lumMod val="50000"/>
                  </a:schemeClr>
                </a:solidFill>
              </a:rPr>
              <a:t>Poetry</a:t>
            </a:r>
            <a:endParaRPr lang="en-GB" b="1" dirty="0">
              <a:solidFill>
                <a:schemeClr val="accent4">
                  <a:lumMod val="50000"/>
                </a:schemeClr>
              </a:solidFill>
            </a:endParaRPr>
          </a:p>
        </p:txBody>
      </p:sp>
      <p:sp>
        <p:nvSpPr>
          <p:cNvPr id="33" name="TextBox 32"/>
          <p:cNvSpPr txBox="1"/>
          <p:nvPr/>
        </p:nvSpPr>
        <p:spPr>
          <a:xfrm>
            <a:off x="10832295" y="4809748"/>
            <a:ext cx="1201118" cy="408623"/>
          </a:xfrm>
          <a:prstGeom prst="roundRect">
            <a:avLst/>
          </a:prstGeom>
          <a:solidFill>
            <a:schemeClr val="accent1">
              <a:lumMod val="20000"/>
              <a:lumOff val="80000"/>
            </a:schemeClr>
          </a:solidFill>
          <a:ln w="28575">
            <a:solidFill>
              <a:srgbClr val="B93A1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b="1" dirty="0" smtClean="0">
                <a:solidFill>
                  <a:schemeClr val="accent4">
                    <a:lumMod val="50000"/>
                  </a:schemeClr>
                </a:solidFill>
              </a:rPr>
              <a:t>Poetry</a:t>
            </a:r>
            <a:endParaRPr lang="en-GB" b="1" dirty="0">
              <a:solidFill>
                <a:schemeClr val="accent4">
                  <a:lumMod val="50000"/>
                </a:schemeClr>
              </a:solidFill>
            </a:endParaRPr>
          </a:p>
        </p:txBody>
      </p:sp>
      <p:sp>
        <p:nvSpPr>
          <p:cNvPr id="34" name="TextBox 33"/>
          <p:cNvSpPr txBox="1"/>
          <p:nvPr/>
        </p:nvSpPr>
        <p:spPr>
          <a:xfrm>
            <a:off x="10822193" y="5581241"/>
            <a:ext cx="1201118" cy="715089"/>
          </a:xfrm>
          <a:prstGeom prst="roundRect">
            <a:avLst/>
          </a:prstGeom>
          <a:solidFill>
            <a:schemeClr val="accent1">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b="1" dirty="0" smtClean="0">
                <a:solidFill>
                  <a:schemeClr val="accent4">
                    <a:lumMod val="50000"/>
                  </a:schemeClr>
                </a:solidFill>
              </a:rPr>
              <a:t>English Language</a:t>
            </a:r>
            <a:endParaRPr lang="en-GB" b="1" dirty="0">
              <a:solidFill>
                <a:schemeClr val="accent4">
                  <a:lumMod val="50000"/>
                </a:schemeClr>
              </a:solidFill>
            </a:endParaRPr>
          </a:p>
        </p:txBody>
      </p:sp>
    </p:spTree>
    <p:extLst>
      <p:ext uri="{BB962C8B-B14F-4D97-AF65-F5344CB8AC3E}">
        <p14:creationId xmlns:p14="http://schemas.microsoft.com/office/powerpoint/2010/main" val="3433010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0000"/>
            <a:duotone>
              <a:schemeClr val="bg2">
                <a:shade val="45000"/>
                <a:satMod val="135000"/>
              </a:schemeClr>
              <a:prstClr val="white"/>
            </a:duotone>
          </a:blip>
          <a:stretch>
            <a:fillRect/>
          </a:stretch>
        </p:blipFill>
        <p:spPr>
          <a:xfrm>
            <a:off x="5143913" y="1019004"/>
            <a:ext cx="7048087" cy="3457968"/>
          </a:xfrm>
          <a:prstGeom prst="rect">
            <a:avLst/>
          </a:prstGeom>
        </p:spPr>
      </p:pic>
      <p:sp>
        <p:nvSpPr>
          <p:cNvPr id="5" name="TextBox 4"/>
          <p:cNvSpPr txBox="1"/>
          <p:nvPr/>
        </p:nvSpPr>
        <p:spPr>
          <a:xfrm>
            <a:off x="4095047" y="157416"/>
            <a:ext cx="9440214" cy="646331"/>
          </a:xfrm>
          <a:prstGeom prst="rect">
            <a:avLst/>
          </a:prstGeom>
          <a:noFill/>
        </p:spPr>
        <p:txBody>
          <a:bodyPr wrap="square" rtlCol="0">
            <a:spAutoFit/>
          </a:bodyPr>
          <a:lstStyle/>
          <a:p>
            <a:r>
              <a:rPr lang="en-US" sz="3600" b="1" i="1" dirty="0" smtClean="0">
                <a:latin typeface="Arial Rounded MT Bold" charset="0"/>
                <a:ea typeface="Arial Rounded MT Bold" charset="0"/>
                <a:cs typeface="Arial Rounded MT Bold" charset="0"/>
              </a:rPr>
              <a:t>Revise ‘Romeo and Juliet’</a:t>
            </a:r>
            <a:endParaRPr lang="en-US" sz="3600" b="1" i="1" dirty="0">
              <a:latin typeface="Arial Rounded MT Bold" charset="0"/>
              <a:ea typeface="Arial Rounded MT Bold" charset="0"/>
              <a:cs typeface="Arial Rounded MT Bold" charset="0"/>
            </a:endParaRPr>
          </a:p>
        </p:txBody>
      </p:sp>
      <p:sp>
        <p:nvSpPr>
          <p:cNvPr id="6" name="TextBox 5"/>
          <p:cNvSpPr txBox="1"/>
          <p:nvPr/>
        </p:nvSpPr>
        <p:spPr>
          <a:xfrm>
            <a:off x="163018" y="4967571"/>
            <a:ext cx="7864057" cy="1785104"/>
          </a:xfrm>
          <a:prstGeom prst="rect">
            <a:avLst/>
          </a:prstGeom>
          <a:noFill/>
        </p:spPr>
        <p:txBody>
          <a:bodyPr wrap="square" rtlCol="0">
            <a:spAutoFit/>
          </a:bodyPr>
          <a:lstStyle/>
          <a:p>
            <a:pPr algn="ctr"/>
            <a:r>
              <a:rPr lang="en-US" sz="2000" b="1" i="1" dirty="0" smtClean="0">
                <a:latin typeface="Futura Medium" charset="0"/>
                <a:ea typeface="Futura Medium" charset="0"/>
                <a:cs typeface="Futura Medium" charset="0"/>
              </a:rPr>
              <a:t>Five Quick Questions</a:t>
            </a:r>
          </a:p>
          <a:p>
            <a:pPr marL="285750" indent="-285750">
              <a:buFont typeface="Arial" charset="0"/>
              <a:buChar char="•"/>
            </a:pPr>
            <a:r>
              <a:rPr lang="en-US" b="1" i="1" dirty="0" smtClean="0"/>
              <a:t>Why is this such an important quotation in the play? </a:t>
            </a:r>
          </a:p>
          <a:p>
            <a:pPr marL="285750" indent="-285750">
              <a:buFont typeface="Arial" charset="0"/>
              <a:buChar char="•"/>
            </a:pPr>
            <a:r>
              <a:rPr lang="en-US" b="1" i="1" dirty="0" smtClean="0"/>
              <a:t>To whom is Tybalt referring? </a:t>
            </a:r>
          </a:p>
          <a:p>
            <a:pPr marL="285750" indent="-285750">
              <a:buFont typeface="Arial" charset="0"/>
              <a:buChar char="•"/>
            </a:pPr>
            <a:r>
              <a:rPr lang="en-US" b="1" i="1" dirty="0" smtClean="0"/>
              <a:t>Can you link this quotation to any themes in the play?</a:t>
            </a:r>
          </a:p>
          <a:p>
            <a:pPr marL="285750" indent="-285750">
              <a:buFont typeface="Arial" charset="0"/>
              <a:buChar char="•"/>
            </a:pPr>
            <a:r>
              <a:rPr lang="en-US" b="1" i="1" dirty="0" smtClean="0"/>
              <a:t>Can you link this quotation to the context? </a:t>
            </a:r>
          </a:p>
          <a:p>
            <a:pPr marL="285750" indent="-285750">
              <a:buFont typeface="Arial" charset="0"/>
              <a:buChar char="•"/>
            </a:pPr>
            <a:r>
              <a:rPr lang="en-US" b="1" i="1" dirty="0" smtClean="0"/>
              <a:t>Are there any of Shakespeare’s methods here? </a:t>
            </a:r>
          </a:p>
        </p:txBody>
      </p:sp>
      <p:sp>
        <p:nvSpPr>
          <p:cNvPr id="8" name="TextBox 7"/>
          <p:cNvSpPr txBox="1"/>
          <p:nvPr/>
        </p:nvSpPr>
        <p:spPr>
          <a:xfrm>
            <a:off x="6096000" y="1162976"/>
            <a:ext cx="5991688" cy="4939814"/>
          </a:xfrm>
          <a:prstGeom prst="rect">
            <a:avLst/>
          </a:prstGeom>
          <a:noFill/>
        </p:spPr>
        <p:txBody>
          <a:bodyPr wrap="square" rtlCol="0">
            <a:spAutoFit/>
          </a:bodyPr>
          <a:lstStyle/>
          <a:p>
            <a:r>
              <a:rPr lang="en-US" sz="5500" b="1" i="1" dirty="0" smtClean="0">
                <a:solidFill>
                  <a:srgbClr val="FF0000"/>
                </a:solidFill>
              </a:rPr>
              <a:t>“</a:t>
            </a:r>
            <a:r>
              <a:rPr lang="en-US" sz="5500" b="1" i="1" dirty="0">
                <a:solidFill>
                  <a:srgbClr val="FF0000"/>
                </a:solidFill>
              </a:rPr>
              <a:t>I will withdraw; but this intrusion shall, now seeming sweet, convert to bitterest </a:t>
            </a:r>
            <a:r>
              <a:rPr lang="en-US" sz="5500" b="1" i="1" dirty="0" smtClean="0">
                <a:solidFill>
                  <a:srgbClr val="FF0000"/>
                </a:solidFill>
              </a:rPr>
              <a:t>gall.</a:t>
            </a:r>
            <a:r>
              <a:rPr lang="en-GB" sz="5500" b="1" i="1" dirty="0" smtClean="0">
                <a:solidFill>
                  <a:srgbClr val="FF0000"/>
                </a:solidFill>
              </a:rPr>
              <a:t>”</a:t>
            </a:r>
          </a:p>
          <a:p>
            <a:r>
              <a:rPr lang="mr-IN" sz="4000" b="1" i="1" dirty="0" smtClean="0"/>
              <a:t>–</a:t>
            </a:r>
            <a:r>
              <a:rPr lang="en-US" sz="4000" b="1" i="1" dirty="0" smtClean="0"/>
              <a:t> Tybalt, Act 1, Scene 5.</a:t>
            </a:r>
            <a:endParaRPr lang="en-US" sz="4000" b="1" i="1" dirty="0"/>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0" b="100000" l="7363" r="89726">
                        <a14:backgroundMark x1="9075" y1="41779" x2="9075" y2="41779"/>
                        <a14:backgroundMark x1="11130" y1="57412" x2="11130" y2="57412"/>
                        <a14:backgroundMark x1="13185" y1="61725" x2="13185" y2="61725"/>
                        <a14:backgroundMark x1="67979" y1="6739" x2="67979" y2="6739"/>
                      </a14:backgroundRemoval>
                    </a14:imgEffect>
                    <a14:imgEffect>
                      <a14:saturation sat="0"/>
                    </a14:imgEffect>
                  </a14:imgLayer>
                </a14:imgProps>
              </a:ext>
            </a:extLst>
          </a:blip>
          <a:stretch>
            <a:fillRect/>
          </a:stretch>
        </p:blipFill>
        <p:spPr>
          <a:xfrm>
            <a:off x="-560439" y="0"/>
            <a:ext cx="7416800" cy="4711700"/>
          </a:xfrm>
          <a:prstGeom prst="rect">
            <a:avLst/>
          </a:prstGeom>
        </p:spPr>
      </p:pic>
    </p:spTree>
    <p:extLst>
      <p:ext uri="{BB962C8B-B14F-4D97-AF65-F5344CB8AC3E}">
        <p14:creationId xmlns:p14="http://schemas.microsoft.com/office/powerpoint/2010/main" val="9012242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 3 Scene 1 Summary</a:t>
            </a:r>
          </a:p>
        </p:txBody>
      </p:sp>
      <p:sp>
        <p:nvSpPr>
          <p:cNvPr id="3" name="Content Placeholder 2"/>
          <p:cNvSpPr>
            <a:spLocks noGrp="1"/>
          </p:cNvSpPr>
          <p:nvPr>
            <p:ph idx="1"/>
          </p:nvPr>
        </p:nvSpPr>
        <p:spPr>
          <a:xfrm>
            <a:off x="232238" y="1501702"/>
            <a:ext cx="7620000" cy="5060032"/>
          </a:xfrm>
        </p:spPr>
        <p:txBody>
          <a:bodyPr/>
          <a:lstStyle/>
          <a:p>
            <a:r>
              <a:rPr lang="en-GB" dirty="0"/>
              <a:t>Mercutio and Benvolio meet Tybalt, who is looking for Romeo.</a:t>
            </a:r>
          </a:p>
          <a:p>
            <a:r>
              <a:rPr lang="en-GB" dirty="0"/>
              <a:t>Tybalt insults Romeo. When he does not respond, Mercutio angrily challenges Tybalt himself.</a:t>
            </a:r>
          </a:p>
          <a:p>
            <a:r>
              <a:rPr lang="en-GB" dirty="0"/>
              <a:t>Mercutio and Tybalt fight. Mercutio is fatally wounded.</a:t>
            </a:r>
          </a:p>
          <a:p>
            <a:r>
              <a:rPr lang="en-GB" dirty="0"/>
              <a:t>Feeling ashamed that Mercutio has died on his behalf, Romeo fights with Tybalt and kills him.</a:t>
            </a:r>
          </a:p>
          <a:p>
            <a:r>
              <a:rPr lang="en-GB" dirty="0"/>
              <a:t>As punishment, the prince exiles Romeo from Verona.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3088" y="256031"/>
            <a:ext cx="4248912" cy="2549347"/>
          </a:xfrm>
          <a:prstGeom prst="rect">
            <a:avLst/>
          </a:prstGeom>
        </p:spPr>
      </p:pic>
    </p:spTree>
    <p:extLst>
      <p:ext uri="{BB962C8B-B14F-4D97-AF65-F5344CB8AC3E}">
        <p14:creationId xmlns:p14="http://schemas.microsoft.com/office/powerpoint/2010/main" val="1520543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close up of a logo&#10;&#10;Description automatically generated">
            <a:extLst>
              <a:ext uri="{FF2B5EF4-FFF2-40B4-BE49-F238E27FC236}">
                <a16:creationId xmlns:a16="http://schemas.microsoft.com/office/drawing/2014/main" id="{57BE90E4-5E96-4235-9599-BFDD76E115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908" y="4660186"/>
            <a:ext cx="1404666" cy="1404666"/>
          </a:xfrm>
          <a:prstGeom prst="rect">
            <a:avLst/>
          </a:prstGeom>
        </p:spPr>
      </p:pic>
      <p:pic>
        <p:nvPicPr>
          <p:cNvPr id="26" name="Picture 25" descr="A close up of a logo&#10;&#10;Description automatically generated">
            <a:extLst>
              <a:ext uri="{FF2B5EF4-FFF2-40B4-BE49-F238E27FC236}">
                <a16:creationId xmlns:a16="http://schemas.microsoft.com/office/drawing/2014/main" id="{5E4ACD7A-C89D-4B6A-9A61-23F240944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3896" y="2680350"/>
            <a:ext cx="1285056" cy="1285056"/>
          </a:xfrm>
          <a:prstGeom prst="rect">
            <a:avLst/>
          </a:prstGeom>
        </p:spPr>
      </p:pic>
      <p:pic>
        <p:nvPicPr>
          <p:cNvPr id="4" name="Picture 3" descr="A close up of a logo&#10;&#10;Description automatically generated">
            <a:extLst>
              <a:ext uri="{FF2B5EF4-FFF2-40B4-BE49-F238E27FC236}">
                <a16:creationId xmlns:a16="http://schemas.microsoft.com/office/drawing/2014/main" id="{0F318B6E-F889-4044-BA20-E5029A25D3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095" y="2163622"/>
            <a:ext cx="810133" cy="810133"/>
          </a:xfrm>
          <a:prstGeom prst="rect">
            <a:avLst/>
          </a:prstGeom>
        </p:spPr>
      </p:pic>
      <p:pic>
        <p:nvPicPr>
          <p:cNvPr id="5" name="Picture 4" descr="A close up of a logo&#10;&#10;Description automatically generated">
            <a:extLst>
              <a:ext uri="{FF2B5EF4-FFF2-40B4-BE49-F238E27FC236}">
                <a16:creationId xmlns:a16="http://schemas.microsoft.com/office/drawing/2014/main" id="{AE468F0E-09E3-4C80-97C7-87C34541DF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168" y="1449898"/>
            <a:ext cx="901989" cy="901989"/>
          </a:xfrm>
          <a:prstGeom prst="rect">
            <a:avLst/>
          </a:prstGeom>
        </p:spPr>
      </p:pic>
      <p:sp>
        <p:nvSpPr>
          <p:cNvPr id="6" name="TextBox 5">
            <a:extLst>
              <a:ext uri="{FF2B5EF4-FFF2-40B4-BE49-F238E27FC236}">
                <a16:creationId xmlns:a16="http://schemas.microsoft.com/office/drawing/2014/main" id="{CDD68239-92D4-47C6-8685-26848E3FC943}"/>
              </a:ext>
            </a:extLst>
          </p:cNvPr>
          <p:cNvSpPr txBox="1"/>
          <p:nvPr/>
        </p:nvSpPr>
        <p:spPr>
          <a:xfrm>
            <a:off x="414305" y="1489093"/>
            <a:ext cx="520996" cy="523220"/>
          </a:xfrm>
          <a:prstGeom prst="rect">
            <a:avLst/>
          </a:prstGeom>
          <a:noFill/>
        </p:spPr>
        <p:txBody>
          <a:bodyPr wrap="square" rtlCol="0">
            <a:spAutoFit/>
          </a:bodyPr>
          <a:lstStyle/>
          <a:p>
            <a:r>
              <a:rPr lang="en-GB" sz="2800" b="1" dirty="0">
                <a:solidFill>
                  <a:schemeClr val="bg1"/>
                </a:solidFill>
              </a:rPr>
              <a:t>T</a:t>
            </a:r>
            <a:endParaRPr lang="en-GB" sz="1600" b="1" dirty="0">
              <a:solidFill>
                <a:schemeClr val="bg1"/>
              </a:solidFill>
            </a:endParaRPr>
          </a:p>
        </p:txBody>
      </p:sp>
      <p:pic>
        <p:nvPicPr>
          <p:cNvPr id="7" name="Picture 6" descr="A close up of a logo&#10;&#10;Description automatically generated">
            <a:extLst>
              <a:ext uri="{FF2B5EF4-FFF2-40B4-BE49-F238E27FC236}">
                <a16:creationId xmlns:a16="http://schemas.microsoft.com/office/drawing/2014/main" id="{A045F509-8C3E-4379-8595-D54719F975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428" y="1388293"/>
            <a:ext cx="1404666" cy="1404666"/>
          </a:xfrm>
          <a:prstGeom prst="rect">
            <a:avLst/>
          </a:prstGeom>
        </p:spPr>
      </p:pic>
      <p:pic>
        <p:nvPicPr>
          <p:cNvPr id="8" name="Picture 7" descr="A close up of a logo&#10;&#10;Description automatically generated">
            <a:extLst>
              <a:ext uri="{FF2B5EF4-FFF2-40B4-BE49-F238E27FC236}">
                <a16:creationId xmlns:a16="http://schemas.microsoft.com/office/drawing/2014/main" id="{A6ED1F5E-A510-4656-BE90-1F7BB083A703}"/>
              </a:ext>
            </a:extLst>
          </p:cNvPr>
          <p:cNvPicPr>
            <a:picLocks noChangeAspect="1"/>
          </p:cNvPicPr>
          <p:nvPr/>
        </p:nvPicPr>
        <p:blipFill>
          <a:blip r:embed="rId6">
            <a:clrChange>
              <a:clrFrom>
                <a:srgbClr val="000000">
                  <a:alpha val="0"/>
                </a:srgbClr>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27726" y="1354786"/>
            <a:ext cx="1325564" cy="1325564"/>
          </a:xfrm>
          <a:prstGeom prst="rect">
            <a:avLst/>
          </a:prstGeom>
        </p:spPr>
      </p:pic>
      <p:sp>
        <p:nvSpPr>
          <p:cNvPr id="9" name="Speech Bubble: Rectangle 8">
            <a:extLst>
              <a:ext uri="{FF2B5EF4-FFF2-40B4-BE49-F238E27FC236}">
                <a16:creationId xmlns:a16="http://schemas.microsoft.com/office/drawing/2014/main" id="{7A81BF04-F291-43AF-9AAE-6767B2E834E1}"/>
              </a:ext>
            </a:extLst>
          </p:cNvPr>
          <p:cNvSpPr/>
          <p:nvPr/>
        </p:nvSpPr>
        <p:spPr>
          <a:xfrm>
            <a:off x="1328100" y="1354785"/>
            <a:ext cx="2139000" cy="1325565"/>
          </a:xfrm>
          <a:prstGeom prst="wedgeRectCallout">
            <a:avLst>
              <a:gd name="adj1" fmla="val -63313"/>
              <a:gd name="adj2" fmla="val 1268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FB0A0AF-1CC8-4900-A8D0-202205D1CFBC}"/>
              </a:ext>
            </a:extLst>
          </p:cNvPr>
          <p:cNvSpPr txBox="1"/>
          <p:nvPr/>
        </p:nvSpPr>
        <p:spPr>
          <a:xfrm>
            <a:off x="2885926" y="3154345"/>
            <a:ext cx="520996" cy="523220"/>
          </a:xfrm>
          <a:prstGeom prst="rect">
            <a:avLst/>
          </a:prstGeom>
          <a:noFill/>
        </p:spPr>
        <p:txBody>
          <a:bodyPr wrap="square" rtlCol="0">
            <a:spAutoFit/>
          </a:bodyPr>
          <a:lstStyle/>
          <a:p>
            <a:r>
              <a:rPr lang="en-GB" sz="2800" b="1" dirty="0">
                <a:solidFill>
                  <a:schemeClr val="bg1"/>
                </a:solidFill>
              </a:rPr>
              <a:t>M</a:t>
            </a:r>
            <a:endParaRPr lang="en-GB" sz="1600" b="1" dirty="0">
              <a:solidFill>
                <a:schemeClr val="bg1"/>
              </a:solidFill>
            </a:endParaRPr>
          </a:p>
        </p:txBody>
      </p:sp>
      <p:pic>
        <p:nvPicPr>
          <p:cNvPr id="20" name="Picture 19" descr="A close up of a logo&#10;&#10;Description automatically generated">
            <a:extLst>
              <a:ext uri="{FF2B5EF4-FFF2-40B4-BE49-F238E27FC236}">
                <a16:creationId xmlns:a16="http://schemas.microsoft.com/office/drawing/2014/main" id="{8F4C40F6-DBC1-49C6-AFBD-F2BFC74402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2748" y="3298442"/>
            <a:ext cx="976777" cy="976777"/>
          </a:xfrm>
          <a:prstGeom prst="rect">
            <a:avLst/>
          </a:prstGeom>
        </p:spPr>
      </p:pic>
      <p:pic>
        <p:nvPicPr>
          <p:cNvPr id="22" name="Picture 21" descr="A close up of a logo&#10;&#10;Description automatically generated">
            <a:extLst>
              <a:ext uri="{FF2B5EF4-FFF2-40B4-BE49-F238E27FC236}">
                <a16:creationId xmlns:a16="http://schemas.microsoft.com/office/drawing/2014/main" id="{4D1C3795-3CDB-44B8-930A-6A0D859DD5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9525" y="3322878"/>
            <a:ext cx="952341" cy="952341"/>
          </a:xfrm>
          <a:prstGeom prst="rect">
            <a:avLst/>
          </a:prstGeom>
        </p:spPr>
      </p:pic>
      <p:pic>
        <p:nvPicPr>
          <p:cNvPr id="24" name="Picture 23" descr="A close up of a logo&#10;&#10;Description automatically generated">
            <a:extLst>
              <a:ext uri="{FF2B5EF4-FFF2-40B4-BE49-F238E27FC236}">
                <a16:creationId xmlns:a16="http://schemas.microsoft.com/office/drawing/2014/main" id="{8C896385-9E4F-4F5C-BBA2-4A0D122462C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48186" y="3565903"/>
            <a:ext cx="774541" cy="774541"/>
          </a:xfrm>
          <a:prstGeom prst="rect">
            <a:avLst/>
          </a:prstGeom>
        </p:spPr>
      </p:pic>
      <p:sp>
        <p:nvSpPr>
          <p:cNvPr id="27" name="Speech Bubble: Rectangle 26">
            <a:extLst>
              <a:ext uri="{FF2B5EF4-FFF2-40B4-BE49-F238E27FC236}">
                <a16:creationId xmlns:a16="http://schemas.microsoft.com/office/drawing/2014/main" id="{033908D9-5932-4A20-9B9C-4015C68577DE}"/>
              </a:ext>
            </a:extLst>
          </p:cNvPr>
          <p:cNvSpPr/>
          <p:nvPr/>
        </p:nvSpPr>
        <p:spPr>
          <a:xfrm>
            <a:off x="171095" y="3154345"/>
            <a:ext cx="2139000" cy="1325565"/>
          </a:xfrm>
          <a:prstGeom prst="wedgeRectCallout">
            <a:avLst>
              <a:gd name="adj1" fmla="val 66715"/>
              <a:gd name="adj2" fmla="val 23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descr="A close up of a logo&#10;&#10;Description automatically generated">
            <a:extLst>
              <a:ext uri="{FF2B5EF4-FFF2-40B4-BE49-F238E27FC236}">
                <a16:creationId xmlns:a16="http://schemas.microsoft.com/office/drawing/2014/main" id="{2B1CF7C5-6B03-4296-A810-BC55F720DE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67" y="5439714"/>
            <a:ext cx="810133" cy="810133"/>
          </a:xfrm>
          <a:prstGeom prst="rect">
            <a:avLst/>
          </a:prstGeom>
        </p:spPr>
      </p:pic>
      <p:pic>
        <p:nvPicPr>
          <p:cNvPr id="29" name="Picture 28" descr="A close up of a logo&#10;&#10;Description automatically generated">
            <a:extLst>
              <a:ext uri="{FF2B5EF4-FFF2-40B4-BE49-F238E27FC236}">
                <a16:creationId xmlns:a16="http://schemas.microsoft.com/office/drawing/2014/main" id="{A7698234-EC64-420E-952C-10688DD64F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40" y="4725990"/>
            <a:ext cx="901989" cy="901989"/>
          </a:xfrm>
          <a:prstGeom prst="rect">
            <a:avLst/>
          </a:prstGeom>
        </p:spPr>
      </p:pic>
      <p:sp>
        <p:nvSpPr>
          <p:cNvPr id="30" name="TextBox 29">
            <a:extLst>
              <a:ext uri="{FF2B5EF4-FFF2-40B4-BE49-F238E27FC236}">
                <a16:creationId xmlns:a16="http://schemas.microsoft.com/office/drawing/2014/main" id="{E99579ED-4869-4186-87A1-0E2E8D3E87C2}"/>
              </a:ext>
            </a:extLst>
          </p:cNvPr>
          <p:cNvSpPr txBox="1"/>
          <p:nvPr/>
        </p:nvSpPr>
        <p:spPr>
          <a:xfrm>
            <a:off x="328977" y="4765185"/>
            <a:ext cx="520996" cy="523220"/>
          </a:xfrm>
          <a:prstGeom prst="rect">
            <a:avLst/>
          </a:prstGeom>
          <a:noFill/>
        </p:spPr>
        <p:txBody>
          <a:bodyPr wrap="square" rtlCol="0">
            <a:spAutoFit/>
          </a:bodyPr>
          <a:lstStyle/>
          <a:p>
            <a:r>
              <a:rPr lang="en-GB" sz="2800" b="1" dirty="0">
                <a:solidFill>
                  <a:schemeClr val="bg1"/>
                </a:solidFill>
              </a:rPr>
              <a:t>T</a:t>
            </a:r>
            <a:endParaRPr lang="en-GB" sz="1600" b="1" dirty="0">
              <a:solidFill>
                <a:schemeClr val="bg1"/>
              </a:solidFill>
            </a:endParaRPr>
          </a:p>
        </p:txBody>
      </p:sp>
      <p:sp>
        <p:nvSpPr>
          <p:cNvPr id="33" name="Speech Bubble: Rectangle 32">
            <a:extLst>
              <a:ext uri="{FF2B5EF4-FFF2-40B4-BE49-F238E27FC236}">
                <a16:creationId xmlns:a16="http://schemas.microsoft.com/office/drawing/2014/main" id="{A189FD5E-968A-441F-A915-BB33E94DE29C}"/>
              </a:ext>
            </a:extLst>
          </p:cNvPr>
          <p:cNvSpPr/>
          <p:nvPr/>
        </p:nvSpPr>
        <p:spPr>
          <a:xfrm>
            <a:off x="1242771" y="4630877"/>
            <a:ext cx="2346981" cy="1618970"/>
          </a:xfrm>
          <a:prstGeom prst="wedgeRectCallout">
            <a:avLst>
              <a:gd name="adj1" fmla="val -63313"/>
              <a:gd name="adj2" fmla="val 1268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itle 1">
            <a:extLst>
              <a:ext uri="{FF2B5EF4-FFF2-40B4-BE49-F238E27FC236}">
                <a16:creationId xmlns:a16="http://schemas.microsoft.com/office/drawing/2014/main" id="{B45B0DE2-FA8E-48A1-AE79-3D6A65D95E9D}"/>
              </a:ext>
            </a:extLst>
          </p:cNvPr>
          <p:cNvSpPr txBox="1">
            <a:spLocks/>
          </p:cNvSpPr>
          <p:nvPr/>
        </p:nvSpPr>
        <p:spPr>
          <a:xfrm>
            <a:off x="0" y="-38059"/>
            <a:ext cx="6807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3.1</a:t>
            </a:r>
            <a:r>
              <a:rPr lang="en-GB" dirty="0"/>
              <a:t>	Fight, death, fight, death, exile – part 1. </a:t>
            </a:r>
          </a:p>
        </p:txBody>
      </p:sp>
      <p:pic>
        <p:nvPicPr>
          <p:cNvPr id="38" name="Picture 37" descr="A close up of a logo&#10;&#10;Description automatically generated">
            <a:extLst>
              <a:ext uri="{FF2B5EF4-FFF2-40B4-BE49-F238E27FC236}">
                <a16:creationId xmlns:a16="http://schemas.microsoft.com/office/drawing/2014/main" id="{35415820-5A3A-464A-A259-8477A5BB1A8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34172" y="469288"/>
            <a:ext cx="483461" cy="483461"/>
          </a:xfrm>
          <a:prstGeom prst="rect">
            <a:avLst/>
          </a:prstGeom>
        </p:spPr>
      </p:pic>
      <p:pic>
        <p:nvPicPr>
          <p:cNvPr id="39" name="Picture 38" descr="A close up of a logo&#10;&#10;Description automatically generated">
            <a:extLst>
              <a:ext uri="{FF2B5EF4-FFF2-40B4-BE49-F238E27FC236}">
                <a16:creationId xmlns:a16="http://schemas.microsoft.com/office/drawing/2014/main" id="{99BABF34-689F-4F0B-A3B8-824E04C9BB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6987" y="-73138"/>
            <a:ext cx="693735" cy="693735"/>
          </a:xfrm>
          <a:prstGeom prst="rect">
            <a:avLst/>
          </a:prstGeom>
        </p:spPr>
      </p:pic>
      <p:sp>
        <p:nvSpPr>
          <p:cNvPr id="40" name="TextBox 39">
            <a:extLst>
              <a:ext uri="{FF2B5EF4-FFF2-40B4-BE49-F238E27FC236}">
                <a16:creationId xmlns:a16="http://schemas.microsoft.com/office/drawing/2014/main" id="{C219DF6A-2856-4754-A5A1-45DCA75FDF47}"/>
              </a:ext>
            </a:extLst>
          </p:cNvPr>
          <p:cNvSpPr txBox="1"/>
          <p:nvPr/>
        </p:nvSpPr>
        <p:spPr>
          <a:xfrm>
            <a:off x="8213674" y="-6353"/>
            <a:ext cx="520996" cy="400110"/>
          </a:xfrm>
          <a:prstGeom prst="rect">
            <a:avLst/>
          </a:prstGeom>
          <a:noFill/>
        </p:spPr>
        <p:txBody>
          <a:bodyPr wrap="square" rtlCol="0">
            <a:spAutoFit/>
          </a:bodyPr>
          <a:lstStyle/>
          <a:p>
            <a:r>
              <a:rPr lang="en-GB" sz="2000" b="1" dirty="0">
                <a:solidFill>
                  <a:schemeClr val="bg1"/>
                </a:solidFill>
              </a:rPr>
              <a:t>T</a:t>
            </a:r>
            <a:endParaRPr lang="en-GB" sz="1600" b="1" dirty="0">
              <a:solidFill>
                <a:schemeClr val="bg1"/>
              </a:solidFill>
            </a:endParaRPr>
          </a:p>
        </p:txBody>
      </p:sp>
      <p:pic>
        <p:nvPicPr>
          <p:cNvPr id="41" name="Picture 40" descr="A close up of a logo&#10;&#10;Description automatically generated">
            <a:extLst>
              <a:ext uri="{FF2B5EF4-FFF2-40B4-BE49-F238E27FC236}">
                <a16:creationId xmlns:a16="http://schemas.microsoft.com/office/drawing/2014/main" id="{07E52811-CC3D-42DA-9674-AC979B77F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2169" y="-213166"/>
            <a:ext cx="999869" cy="999869"/>
          </a:xfrm>
          <a:prstGeom prst="rect">
            <a:avLst/>
          </a:prstGeom>
        </p:spPr>
      </p:pic>
      <p:sp>
        <p:nvSpPr>
          <p:cNvPr id="42" name="TextBox 41">
            <a:extLst>
              <a:ext uri="{FF2B5EF4-FFF2-40B4-BE49-F238E27FC236}">
                <a16:creationId xmlns:a16="http://schemas.microsoft.com/office/drawing/2014/main" id="{DE8E6D3F-20DD-4661-8D03-560AE2F224ED}"/>
              </a:ext>
            </a:extLst>
          </p:cNvPr>
          <p:cNvSpPr txBox="1"/>
          <p:nvPr/>
        </p:nvSpPr>
        <p:spPr>
          <a:xfrm>
            <a:off x="8907409" y="183037"/>
            <a:ext cx="487978" cy="400110"/>
          </a:xfrm>
          <a:prstGeom prst="rect">
            <a:avLst/>
          </a:prstGeom>
          <a:noFill/>
        </p:spPr>
        <p:txBody>
          <a:bodyPr wrap="square" rtlCol="0">
            <a:spAutoFit/>
          </a:bodyPr>
          <a:lstStyle/>
          <a:p>
            <a:r>
              <a:rPr lang="en-GB" sz="2000" b="1" dirty="0">
                <a:solidFill>
                  <a:schemeClr val="bg1"/>
                </a:solidFill>
              </a:rPr>
              <a:t>M</a:t>
            </a:r>
            <a:endParaRPr lang="en-GB" sz="1200" b="1" dirty="0">
              <a:solidFill>
                <a:schemeClr val="bg1"/>
              </a:solidFill>
            </a:endParaRPr>
          </a:p>
        </p:txBody>
      </p:sp>
      <p:pic>
        <p:nvPicPr>
          <p:cNvPr id="43" name="Picture 42" descr="A close up of a logo&#10;&#10;Description automatically generated">
            <a:extLst>
              <a:ext uri="{FF2B5EF4-FFF2-40B4-BE49-F238E27FC236}">
                <a16:creationId xmlns:a16="http://schemas.microsoft.com/office/drawing/2014/main" id="{E6D86444-2784-4564-AFF4-C58AFAE179F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27907" y="440006"/>
            <a:ext cx="585657" cy="585657"/>
          </a:xfrm>
          <a:prstGeom prst="rect">
            <a:avLst/>
          </a:prstGeom>
        </p:spPr>
      </p:pic>
      <p:pic>
        <p:nvPicPr>
          <p:cNvPr id="44" name="Picture 43" descr="A close up of a logo&#10;&#10;Description automatically generated">
            <a:extLst>
              <a:ext uri="{FF2B5EF4-FFF2-40B4-BE49-F238E27FC236}">
                <a16:creationId xmlns:a16="http://schemas.microsoft.com/office/drawing/2014/main" id="{C536A20F-BD2E-44A5-930E-D8A47DF42CB0}"/>
              </a:ext>
            </a:extLst>
          </p:cNvPr>
          <p:cNvPicPr>
            <a:picLocks noChangeAspect="1"/>
          </p:cNvPicPr>
          <p:nvPr/>
        </p:nvPicPr>
        <p:blipFill>
          <a:blip r:embed="rId6">
            <a:clrChange>
              <a:clrFrom>
                <a:srgbClr val="000000">
                  <a:alpha val="0"/>
                </a:srgbClr>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22108" y="-113006"/>
            <a:ext cx="1138669" cy="1138669"/>
          </a:xfrm>
          <a:prstGeom prst="rect">
            <a:avLst/>
          </a:prstGeom>
        </p:spPr>
      </p:pic>
      <p:pic>
        <p:nvPicPr>
          <p:cNvPr id="45" name="Picture 44" descr="A close up of a logo&#10;&#10;Description automatically generated">
            <a:extLst>
              <a:ext uri="{FF2B5EF4-FFF2-40B4-BE49-F238E27FC236}">
                <a16:creationId xmlns:a16="http://schemas.microsoft.com/office/drawing/2014/main" id="{84EB5F71-812C-48AA-A89B-F30BEB7916C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03572" y="46597"/>
            <a:ext cx="731751" cy="731751"/>
          </a:xfrm>
          <a:prstGeom prst="rect">
            <a:avLst/>
          </a:prstGeom>
        </p:spPr>
      </p:pic>
      <p:pic>
        <p:nvPicPr>
          <p:cNvPr id="46" name="Picture 45" descr="A close up of a logo&#10;&#10;Description automatically generated">
            <a:extLst>
              <a:ext uri="{FF2B5EF4-FFF2-40B4-BE49-F238E27FC236}">
                <a16:creationId xmlns:a16="http://schemas.microsoft.com/office/drawing/2014/main" id="{AA33F66D-40B8-46C0-86A0-2217C69A629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29222" y="32755"/>
            <a:ext cx="731751" cy="731751"/>
          </a:xfrm>
          <a:prstGeom prst="rect">
            <a:avLst/>
          </a:prstGeom>
        </p:spPr>
      </p:pic>
      <p:sp>
        <p:nvSpPr>
          <p:cNvPr id="63" name="Arrow: Down 62">
            <a:extLst>
              <a:ext uri="{FF2B5EF4-FFF2-40B4-BE49-F238E27FC236}">
                <a16:creationId xmlns:a16="http://schemas.microsoft.com/office/drawing/2014/main" id="{D0BEB8E8-6198-4185-B8C3-31F941BA27CC}"/>
              </a:ext>
            </a:extLst>
          </p:cNvPr>
          <p:cNvSpPr/>
          <p:nvPr/>
        </p:nvSpPr>
        <p:spPr>
          <a:xfrm>
            <a:off x="3883886" y="1282863"/>
            <a:ext cx="488968" cy="3202019"/>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4" name="Arrow: Down 63">
            <a:extLst>
              <a:ext uri="{FF2B5EF4-FFF2-40B4-BE49-F238E27FC236}">
                <a16:creationId xmlns:a16="http://schemas.microsoft.com/office/drawing/2014/main" id="{E93DA951-C78A-4BDA-90AD-2CDCF8653C8E}"/>
              </a:ext>
            </a:extLst>
          </p:cNvPr>
          <p:cNvSpPr/>
          <p:nvPr/>
        </p:nvSpPr>
        <p:spPr>
          <a:xfrm rot="16200000">
            <a:off x="4083715" y="5415426"/>
            <a:ext cx="391766" cy="1016334"/>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74" name="Picture 73">
            <a:extLst>
              <a:ext uri="{FF2B5EF4-FFF2-40B4-BE49-F238E27FC236}">
                <a16:creationId xmlns:a16="http://schemas.microsoft.com/office/drawing/2014/main" id="{0E28CCF8-0C9B-4906-B489-4228E84979AE}"/>
              </a:ext>
            </a:extLst>
          </p:cNvPr>
          <p:cNvPicPr>
            <a:picLocks noChangeAspect="1"/>
          </p:cNvPicPr>
          <p:nvPr/>
        </p:nvPicPr>
        <p:blipFill>
          <a:blip r:embed="rId13"/>
          <a:stretch>
            <a:fillRect/>
          </a:stretch>
        </p:blipFill>
        <p:spPr>
          <a:xfrm>
            <a:off x="10607500" y="234155"/>
            <a:ext cx="1495765" cy="443190"/>
          </a:xfrm>
          <a:prstGeom prst="rect">
            <a:avLst/>
          </a:prstGeom>
        </p:spPr>
      </p:pic>
      <p:pic>
        <p:nvPicPr>
          <p:cNvPr id="75" name="Picture 74" descr="A close up of a logo&#10;&#10;Description automatically generated">
            <a:extLst>
              <a:ext uri="{FF2B5EF4-FFF2-40B4-BE49-F238E27FC236}">
                <a16:creationId xmlns:a16="http://schemas.microsoft.com/office/drawing/2014/main" id="{490B6B9A-3472-4155-AF54-3070463817B1}"/>
              </a:ext>
            </a:extLst>
          </p:cNvPr>
          <p:cNvPicPr>
            <a:picLocks noChangeAspect="1"/>
          </p:cNvPicPr>
          <p:nvPr/>
        </p:nvPicPr>
        <p:blipFill>
          <a:blip r:embed="rId6">
            <a:clrChange>
              <a:clrFrom>
                <a:srgbClr val="000000">
                  <a:alpha val="0"/>
                </a:srgbClr>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23144" y="4695470"/>
            <a:ext cx="1325564" cy="1325564"/>
          </a:xfrm>
          <a:prstGeom prst="rect">
            <a:avLst/>
          </a:prstGeom>
        </p:spPr>
      </p:pic>
      <p:sp>
        <p:nvSpPr>
          <p:cNvPr id="80" name="Speech Bubble: Rectangle 79">
            <a:extLst>
              <a:ext uri="{FF2B5EF4-FFF2-40B4-BE49-F238E27FC236}">
                <a16:creationId xmlns:a16="http://schemas.microsoft.com/office/drawing/2014/main" id="{A26EFD4E-D728-4100-9E9C-8470178ECB0F}"/>
              </a:ext>
            </a:extLst>
          </p:cNvPr>
          <p:cNvSpPr/>
          <p:nvPr/>
        </p:nvSpPr>
        <p:spPr>
          <a:xfrm>
            <a:off x="6172376" y="4749734"/>
            <a:ext cx="1834612" cy="1618970"/>
          </a:xfrm>
          <a:prstGeom prst="wedgeRectCallout">
            <a:avLst>
              <a:gd name="adj1" fmla="val -63313"/>
              <a:gd name="adj2" fmla="val 1268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 name="Picture 80" descr="A close up of a logo&#10;&#10;Description automatically generated">
            <a:extLst>
              <a:ext uri="{FF2B5EF4-FFF2-40B4-BE49-F238E27FC236}">
                <a16:creationId xmlns:a16="http://schemas.microsoft.com/office/drawing/2014/main" id="{563C02AF-056B-4A3A-BD1F-B2EDB51B40F2}"/>
              </a:ext>
            </a:extLst>
          </p:cNvPr>
          <p:cNvPicPr>
            <a:picLocks noChangeAspect="1"/>
          </p:cNvPicPr>
          <p:nvPr/>
        </p:nvPicPr>
        <p:blipFill>
          <a:blip r:embed="rId6">
            <a:clrChange>
              <a:clrFrom>
                <a:srgbClr val="000000">
                  <a:alpha val="0"/>
                </a:srgbClr>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72854" y="4600660"/>
            <a:ext cx="1917118" cy="1917118"/>
          </a:xfrm>
          <a:prstGeom prst="rect">
            <a:avLst/>
          </a:prstGeom>
        </p:spPr>
      </p:pic>
      <p:pic>
        <p:nvPicPr>
          <p:cNvPr id="88" name="Picture 87" descr="A close up of a logo&#10;&#10;Description automatically generated">
            <a:extLst>
              <a:ext uri="{FF2B5EF4-FFF2-40B4-BE49-F238E27FC236}">
                <a16:creationId xmlns:a16="http://schemas.microsoft.com/office/drawing/2014/main" id="{6EB4D25C-E3CE-4A22-A3EF-836BC8B694D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64258" y="5138008"/>
            <a:ext cx="757850" cy="757850"/>
          </a:xfrm>
          <a:prstGeom prst="rect">
            <a:avLst/>
          </a:prstGeom>
        </p:spPr>
      </p:pic>
      <p:pic>
        <p:nvPicPr>
          <p:cNvPr id="89" name="Picture 88" descr="A close up of a logo&#10;&#10;Description automatically generated">
            <a:extLst>
              <a:ext uri="{FF2B5EF4-FFF2-40B4-BE49-F238E27FC236}">
                <a16:creationId xmlns:a16="http://schemas.microsoft.com/office/drawing/2014/main" id="{91B997CC-9C31-4010-A95F-7D165CD0D94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30608" y="5550521"/>
            <a:ext cx="483461" cy="483461"/>
          </a:xfrm>
          <a:prstGeom prst="rect">
            <a:avLst/>
          </a:prstGeom>
        </p:spPr>
      </p:pic>
      <p:pic>
        <p:nvPicPr>
          <p:cNvPr id="90" name="Picture 89" descr="A close up of a logo&#10;&#10;Description automatically generated">
            <a:extLst>
              <a:ext uri="{FF2B5EF4-FFF2-40B4-BE49-F238E27FC236}">
                <a16:creationId xmlns:a16="http://schemas.microsoft.com/office/drawing/2014/main" id="{6120CCCF-9DA2-4445-A138-645837A1B4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3423" y="5008095"/>
            <a:ext cx="693735" cy="693735"/>
          </a:xfrm>
          <a:prstGeom prst="rect">
            <a:avLst/>
          </a:prstGeom>
        </p:spPr>
      </p:pic>
      <p:sp>
        <p:nvSpPr>
          <p:cNvPr id="91" name="TextBox 90">
            <a:extLst>
              <a:ext uri="{FF2B5EF4-FFF2-40B4-BE49-F238E27FC236}">
                <a16:creationId xmlns:a16="http://schemas.microsoft.com/office/drawing/2014/main" id="{363DBC46-C348-4EFD-A5D2-74C8468020CD}"/>
              </a:ext>
            </a:extLst>
          </p:cNvPr>
          <p:cNvSpPr txBox="1"/>
          <p:nvPr/>
        </p:nvSpPr>
        <p:spPr>
          <a:xfrm>
            <a:off x="7410110" y="5074880"/>
            <a:ext cx="520996" cy="400110"/>
          </a:xfrm>
          <a:prstGeom prst="rect">
            <a:avLst/>
          </a:prstGeom>
          <a:noFill/>
        </p:spPr>
        <p:txBody>
          <a:bodyPr wrap="square" rtlCol="0">
            <a:spAutoFit/>
          </a:bodyPr>
          <a:lstStyle/>
          <a:p>
            <a:r>
              <a:rPr lang="en-GB" sz="2000" b="1" dirty="0">
                <a:solidFill>
                  <a:schemeClr val="bg1"/>
                </a:solidFill>
              </a:rPr>
              <a:t>T</a:t>
            </a:r>
            <a:endParaRPr lang="en-GB" sz="1600" b="1" dirty="0">
              <a:solidFill>
                <a:schemeClr val="bg1"/>
              </a:solidFill>
            </a:endParaRPr>
          </a:p>
        </p:txBody>
      </p:sp>
      <p:pic>
        <p:nvPicPr>
          <p:cNvPr id="92" name="Picture 91" descr="A close up of a logo&#10;&#10;Description automatically generated">
            <a:extLst>
              <a:ext uri="{FF2B5EF4-FFF2-40B4-BE49-F238E27FC236}">
                <a16:creationId xmlns:a16="http://schemas.microsoft.com/office/drawing/2014/main" id="{0449D95B-29EF-44DF-908F-845C10E582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2936" y="5547353"/>
            <a:ext cx="810133" cy="810133"/>
          </a:xfrm>
          <a:prstGeom prst="rect">
            <a:avLst/>
          </a:prstGeom>
        </p:spPr>
      </p:pic>
      <p:pic>
        <p:nvPicPr>
          <p:cNvPr id="93" name="Picture 92" descr="A close up of a logo&#10;&#10;Description automatically generated">
            <a:extLst>
              <a:ext uri="{FF2B5EF4-FFF2-40B4-BE49-F238E27FC236}">
                <a16:creationId xmlns:a16="http://schemas.microsoft.com/office/drawing/2014/main" id="{921E248C-FBD3-4237-93AE-EE9D62F725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27009" y="4833629"/>
            <a:ext cx="901989" cy="901989"/>
          </a:xfrm>
          <a:prstGeom prst="rect">
            <a:avLst/>
          </a:prstGeom>
        </p:spPr>
      </p:pic>
      <p:sp>
        <p:nvSpPr>
          <p:cNvPr id="94" name="TextBox 93">
            <a:extLst>
              <a:ext uri="{FF2B5EF4-FFF2-40B4-BE49-F238E27FC236}">
                <a16:creationId xmlns:a16="http://schemas.microsoft.com/office/drawing/2014/main" id="{3A01DC2F-8DA3-41E0-A1DA-13943361E0D4}"/>
              </a:ext>
            </a:extLst>
          </p:cNvPr>
          <p:cNvSpPr txBox="1"/>
          <p:nvPr/>
        </p:nvSpPr>
        <p:spPr>
          <a:xfrm>
            <a:off x="11516146" y="4872824"/>
            <a:ext cx="520996" cy="523220"/>
          </a:xfrm>
          <a:prstGeom prst="rect">
            <a:avLst/>
          </a:prstGeom>
          <a:noFill/>
        </p:spPr>
        <p:txBody>
          <a:bodyPr wrap="square" rtlCol="0">
            <a:spAutoFit/>
          </a:bodyPr>
          <a:lstStyle/>
          <a:p>
            <a:r>
              <a:rPr lang="en-GB" sz="2800" b="1" dirty="0">
                <a:solidFill>
                  <a:schemeClr val="bg1"/>
                </a:solidFill>
              </a:rPr>
              <a:t>T</a:t>
            </a:r>
            <a:endParaRPr lang="en-GB" sz="1600" b="1" dirty="0">
              <a:solidFill>
                <a:schemeClr val="bg1"/>
              </a:solidFill>
            </a:endParaRPr>
          </a:p>
        </p:txBody>
      </p:sp>
      <p:sp>
        <p:nvSpPr>
          <p:cNvPr id="95" name="Speech Bubble: Rectangle 94">
            <a:extLst>
              <a:ext uri="{FF2B5EF4-FFF2-40B4-BE49-F238E27FC236}">
                <a16:creationId xmlns:a16="http://schemas.microsoft.com/office/drawing/2014/main" id="{1C76B7B8-21ED-4DFC-B8E6-F53642486E0C}"/>
              </a:ext>
            </a:extLst>
          </p:cNvPr>
          <p:cNvSpPr/>
          <p:nvPr/>
        </p:nvSpPr>
        <p:spPr>
          <a:xfrm>
            <a:off x="8747446" y="4695470"/>
            <a:ext cx="1834612" cy="1618970"/>
          </a:xfrm>
          <a:prstGeom prst="wedgeRectCallout">
            <a:avLst>
              <a:gd name="adj1" fmla="val 79982"/>
              <a:gd name="adj2" fmla="val 954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6" name="Picture 95" descr="A close up of a logo&#10;&#10;Description automatically generated">
            <a:extLst>
              <a:ext uri="{FF2B5EF4-FFF2-40B4-BE49-F238E27FC236}">
                <a16:creationId xmlns:a16="http://schemas.microsoft.com/office/drawing/2014/main" id="{2BEB69AC-411A-4142-9C8E-676EDA1B1345}"/>
              </a:ext>
            </a:extLst>
          </p:cNvPr>
          <p:cNvPicPr>
            <a:picLocks noChangeAspect="1"/>
          </p:cNvPicPr>
          <p:nvPr/>
        </p:nvPicPr>
        <p:blipFill>
          <a:blip r:embed="rId6">
            <a:clrChange>
              <a:clrFrom>
                <a:srgbClr val="000000">
                  <a:alpha val="0"/>
                </a:srgbClr>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59020" y="4884571"/>
            <a:ext cx="1325564" cy="1325564"/>
          </a:xfrm>
          <a:prstGeom prst="rect">
            <a:avLst/>
          </a:prstGeom>
        </p:spPr>
      </p:pic>
      <p:pic>
        <p:nvPicPr>
          <p:cNvPr id="98" name="Picture 97" descr="A close up of a logo&#10;&#10;Description automatically generated">
            <a:extLst>
              <a:ext uri="{FF2B5EF4-FFF2-40B4-BE49-F238E27FC236}">
                <a16:creationId xmlns:a16="http://schemas.microsoft.com/office/drawing/2014/main" id="{733E4EC1-0BE9-466D-81E9-11119E42B44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409148" y="5011101"/>
            <a:ext cx="1119415" cy="1119415"/>
          </a:xfrm>
          <a:prstGeom prst="rect">
            <a:avLst/>
          </a:prstGeom>
        </p:spPr>
      </p:pic>
      <p:pic>
        <p:nvPicPr>
          <p:cNvPr id="99" name="Picture 98" descr="A close up of a logo&#10;&#10;Description automatically generated">
            <a:extLst>
              <a:ext uri="{FF2B5EF4-FFF2-40B4-BE49-F238E27FC236}">
                <a16:creationId xmlns:a16="http://schemas.microsoft.com/office/drawing/2014/main" id="{BFB24902-B9F1-4191-8F99-4510AF2B5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5400" y="2650025"/>
            <a:ext cx="1285056" cy="1285056"/>
          </a:xfrm>
          <a:prstGeom prst="rect">
            <a:avLst/>
          </a:prstGeom>
        </p:spPr>
      </p:pic>
      <p:sp>
        <p:nvSpPr>
          <p:cNvPr id="100" name="TextBox 99">
            <a:extLst>
              <a:ext uri="{FF2B5EF4-FFF2-40B4-BE49-F238E27FC236}">
                <a16:creationId xmlns:a16="http://schemas.microsoft.com/office/drawing/2014/main" id="{3FA8D1DD-A445-4B09-9B1B-5B66750B200C}"/>
              </a:ext>
            </a:extLst>
          </p:cNvPr>
          <p:cNvSpPr txBox="1"/>
          <p:nvPr/>
        </p:nvSpPr>
        <p:spPr>
          <a:xfrm>
            <a:off x="8837430" y="3124020"/>
            <a:ext cx="520996" cy="523220"/>
          </a:xfrm>
          <a:prstGeom prst="rect">
            <a:avLst/>
          </a:prstGeom>
          <a:noFill/>
        </p:spPr>
        <p:txBody>
          <a:bodyPr wrap="square" rtlCol="0">
            <a:spAutoFit/>
          </a:bodyPr>
          <a:lstStyle/>
          <a:p>
            <a:r>
              <a:rPr lang="en-GB" sz="2800" b="1" dirty="0">
                <a:solidFill>
                  <a:schemeClr val="bg1"/>
                </a:solidFill>
              </a:rPr>
              <a:t>M</a:t>
            </a:r>
            <a:endParaRPr lang="en-GB" sz="1600" b="1" dirty="0">
              <a:solidFill>
                <a:schemeClr val="bg1"/>
              </a:solidFill>
            </a:endParaRPr>
          </a:p>
        </p:txBody>
      </p:sp>
      <p:sp>
        <p:nvSpPr>
          <p:cNvPr id="104" name="Speech Bubble: Rectangle 103">
            <a:extLst>
              <a:ext uri="{FF2B5EF4-FFF2-40B4-BE49-F238E27FC236}">
                <a16:creationId xmlns:a16="http://schemas.microsoft.com/office/drawing/2014/main" id="{36F50467-42D0-45B1-934E-2AA1DE83409E}"/>
              </a:ext>
            </a:extLst>
          </p:cNvPr>
          <p:cNvSpPr/>
          <p:nvPr/>
        </p:nvSpPr>
        <p:spPr>
          <a:xfrm>
            <a:off x="9898142" y="2966679"/>
            <a:ext cx="2139000" cy="1325565"/>
          </a:xfrm>
          <a:prstGeom prst="wedgeRectCallout">
            <a:avLst>
              <a:gd name="adj1" fmla="val -66282"/>
              <a:gd name="adj2" fmla="val 3089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5" name="Picture 104" descr="A close up of a logo&#10;&#10;Description automatically generated">
            <a:extLst>
              <a:ext uri="{FF2B5EF4-FFF2-40B4-BE49-F238E27FC236}">
                <a16:creationId xmlns:a16="http://schemas.microsoft.com/office/drawing/2014/main" id="{DCD12DEC-0745-4A41-8418-355FBD26868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74415" y="3613726"/>
            <a:ext cx="483461" cy="483461"/>
          </a:xfrm>
          <a:prstGeom prst="rect">
            <a:avLst/>
          </a:prstGeom>
        </p:spPr>
      </p:pic>
      <p:pic>
        <p:nvPicPr>
          <p:cNvPr id="106" name="Picture 105" descr="A close up of a logo&#10;&#10;Description automatically generated">
            <a:extLst>
              <a:ext uri="{FF2B5EF4-FFF2-40B4-BE49-F238E27FC236}">
                <a16:creationId xmlns:a16="http://schemas.microsoft.com/office/drawing/2014/main" id="{8C0D09B4-B9B3-47E0-A716-D1E99EFA0C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47230" y="3071300"/>
            <a:ext cx="693735" cy="693735"/>
          </a:xfrm>
          <a:prstGeom prst="rect">
            <a:avLst/>
          </a:prstGeom>
        </p:spPr>
      </p:pic>
      <p:sp>
        <p:nvSpPr>
          <p:cNvPr id="107" name="TextBox 106">
            <a:extLst>
              <a:ext uri="{FF2B5EF4-FFF2-40B4-BE49-F238E27FC236}">
                <a16:creationId xmlns:a16="http://schemas.microsoft.com/office/drawing/2014/main" id="{43DC8064-E1C8-40F7-952F-7021E43451A0}"/>
              </a:ext>
            </a:extLst>
          </p:cNvPr>
          <p:cNvSpPr txBox="1"/>
          <p:nvPr/>
        </p:nvSpPr>
        <p:spPr>
          <a:xfrm>
            <a:off x="11353917" y="3138085"/>
            <a:ext cx="520996" cy="400110"/>
          </a:xfrm>
          <a:prstGeom prst="rect">
            <a:avLst/>
          </a:prstGeom>
          <a:noFill/>
        </p:spPr>
        <p:txBody>
          <a:bodyPr wrap="square" rtlCol="0">
            <a:spAutoFit/>
          </a:bodyPr>
          <a:lstStyle/>
          <a:p>
            <a:r>
              <a:rPr lang="en-GB" sz="2000" b="1" dirty="0">
                <a:solidFill>
                  <a:schemeClr val="bg1"/>
                </a:solidFill>
              </a:rPr>
              <a:t>T</a:t>
            </a:r>
            <a:endParaRPr lang="en-GB" sz="1600" b="1" dirty="0">
              <a:solidFill>
                <a:schemeClr val="bg1"/>
              </a:solidFill>
            </a:endParaRPr>
          </a:p>
        </p:txBody>
      </p:sp>
      <p:pic>
        <p:nvPicPr>
          <p:cNvPr id="108" name="Picture 107" descr="A close up of a logo&#10;&#10;Description automatically generated">
            <a:extLst>
              <a:ext uri="{FF2B5EF4-FFF2-40B4-BE49-F238E27FC236}">
                <a16:creationId xmlns:a16="http://schemas.microsoft.com/office/drawing/2014/main" id="{5275E623-F0DA-4DB9-B0FA-D74A8D122A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7548" y="2870083"/>
            <a:ext cx="1404666" cy="1404666"/>
          </a:xfrm>
          <a:prstGeom prst="rect">
            <a:avLst/>
          </a:prstGeom>
        </p:spPr>
      </p:pic>
      <p:pic>
        <p:nvPicPr>
          <p:cNvPr id="109" name="Picture 108" descr="A close up of a logo&#10;&#10;Description automatically generated">
            <a:extLst>
              <a:ext uri="{FF2B5EF4-FFF2-40B4-BE49-F238E27FC236}">
                <a16:creationId xmlns:a16="http://schemas.microsoft.com/office/drawing/2014/main" id="{2707CCCD-A5AF-46F9-94AC-A85CAF70D3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2861" y="3538195"/>
            <a:ext cx="810133" cy="810133"/>
          </a:xfrm>
          <a:prstGeom prst="rect">
            <a:avLst/>
          </a:prstGeom>
        </p:spPr>
      </p:pic>
      <p:sp>
        <p:nvSpPr>
          <p:cNvPr id="110" name="Arrow: Down 109">
            <a:extLst>
              <a:ext uri="{FF2B5EF4-FFF2-40B4-BE49-F238E27FC236}">
                <a16:creationId xmlns:a16="http://schemas.microsoft.com/office/drawing/2014/main" id="{DA9A0CDD-4FE6-4989-86D9-46DE75607008}"/>
              </a:ext>
            </a:extLst>
          </p:cNvPr>
          <p:cNvSpPr/>
          <p:nvPr/>
        </p:nvSpPr>
        <p:spPr>
          <a:xfrm rot="10800000">
            <a:off x="10765753" y="4502088"/>
            <a:ext cx="347350" cy="1000085"/>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1" name="Arrow: Down 110">
            <a:extLst>
              <a:ext uri="{FF2B5EF4-FFF2-40B4-BE49-F238E27FC236}">
                <a16:creationId xmlns:a16="http://schemas.microsoft.com/office/drawing/2014/main" id="{02729CC6-5FB6-433B-84BD-AC7EBA331586}"/>
              </a:ext>
            </a:extLst>
          </p:cNvPr>
          <p:cNvSpPr/>
          <p:nvPr/>
        </p:nvSpPr>
        <p:spPr>
          <a:xfrm rot="7047967">
            <a:off x="9329318" y="1874817"/>
            <a:ext cx="347350" cy="1000085"/>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13" name="Picture 112" descr="A close up of a logo&#10;&#10;Description automatically generated">
            <a:extLst>
              <a:ext uri="{FF2B5EF4-FFF2-40B4-BE49-F238E27FC236}">
                <a16:creationId xmlns:a16="http://schemas.microsoft.com/office/drawing/2014/main" id="{ED867ED0-2C4D-49E4-99E9-023C54845AD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551390" y="1709106"/>
            <a:ext cx="1085115" cy="1085115"/>
          </a:xfrm>
          <a:prstGeom prst="rect">
            <a:avLst/>
          </a:prstGeom>
        </p:spPr>
      </p:pic>
      <p:pic>
        <p:nvPicPr>
          <p:cNvPr id="114" name="Picture 113" descr="A close up of a logo&#10;&#10;Description automatically generated">
            <a:extLst>
              <a:ext uri="{FF2B5EF4-FFF2-40B4-BE49-F238E27FC236}">
                <a16:creationId xmlns:a16="http://schemas.microsoft.com/office/drawing/2014/main" id="{DCC71960-695F-4D68-9C18-6CF7B1429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9468" y="886896"/>
            <a:ext cx="1285056" cy="1285056"/>
          </a:xfrm>
          <a:prstGeom prst="rect">
            <a:avLst/>
          </a:prstGeom>
        </p:spPr>
      </p:pic>
      <p:sp>
        <p:nvSpPr>
          <p:cNvPr id="115" name="TextBox 114">
            <a:extLst>
              <a:ext uri="{FF2B5EF4-FFF2-40B4-BE49-F238E27FC236}">
                <a16:creationId xmlns:a16="http://schemas.microsoft.com/office/drawing/2014/main" id="{367B04F9-FFEF-4F63-B8AB-C0627B00EAF2}"/>
              </a:ext>
            </a:extLst>
          </p:cNvPr>
          <p:cNvSpPr txBox="1"/>
          <p:nvPr/>
        </p:nvSpPr>
        <p:spPr>
          <a:xfrm>
            <a:off x="7821498" y="1360891"/>
            <a:ext cx="520996" cy="523220"/>
          </a:xfrm>
          <a:prstGeom prst="rect">
            <a:avLst/>
          </a:prstGeom>
          <a:noFill/>
        </p:spPr>
        <p:txBody>
          <a:bodyPr wrap="square" rtlCol="0">
            <a:spAutoFit/>
          </a:bodyPr>
          <a:lstStyle/>
          <a:p>
            <a:r>
              <a:rPr lang="en-GB" sz="2800" b="1" dirty="0">
                <a:solidFill>
                  <a:schemeClr val="bg1"/>
                </a:solidFill>
              </a:rPr>
              <a:t>M</a:t>
            </a:r>
            <a:endParaRPr lang="en-GB" sz="1600" b="1" dirty="0">
              <a:solidFill>
                <a:schemeClr val="bg1"/>
              </a:solidFill>
            </a:endParaRPr>
          </a:p>
        </p:txBody>
      </p:sp>
      <p:pic>
        <p:nvPicPr>
          <p:cNvPr id="116" name="Picture 115" descr="A close up of a logo&#10;&#10;Description automatically generated">
            <a:extLst>
              <a:ext uri="{FF2B5EF4-FFF2-40B4-BE49-F238E27FC236}">
                <a16:creationId xmlns:a16="http://schemas.microsoft.com/office/drawing/2014/main" id="{4960CDC5-9AE2-45EF-BF16-3D649D10248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03566" y="1330722"/>
            <a:ext cx="1446080" cy="1446080"/>
          </a:xfrm>
          <a:prstGeom prst="rect">
            <a:avLst/>
          </a:prstGeom>
        </p:spPr>
      </p:pic>
    </p:spTree>
    <p:extLst>
      <p:ext uri="{BB962C8B-B14F-4D97-AF65-F5344CB8AC3E}">
        <p14:creationId xmlns:p14="http://schemas.microsoft.com/office/powerpoint/2010/main" val="2555586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B45B0DE2-FA8E-48A1-AE79-3D6A65D95E9D}"/>
              </a:ext>
            </a:extLst>
          </p:cNvPr>
          <p:cNvSpPr txBox="1">
            <a:spLocks/>
          </p:cNvSpPr>
          <p:nvPr/>
        </p:nvSpPr>
        <p:spPr>
          <a:xfrm>
            <a:off x="0" y="-38059"/>
            <a:ext cx="6807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3.1</a:t>
            </a:r>
            <a:r>
              <a:rPr lang="en-GB" dirty="0"/>
              <a:t>	Fight, death, fight, death, exile part 2 </a:t>
            </a:r>
          </a:p>
        </p:txBody>
      </p:sp>
      <p:pic>
        <p:nvPicPr>
          <p:cNvPr id="38" name="Picture 37" descr="A close up of a logo&#10;&#10;Description automatically generated">
            <a:extLst>
              <a:ext uri="{FF2B5EF4-FFF2-40B4-BE49-F238E27FC236}">
                <a16:creationId xmlns:a16="http://schemas.microsoft.com/office/drawing/2014/main" id="{35415820-5A3A-464A-A259-8477A5BB1A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4172" y="469288"/>
            <a:ext cx="483461" cy="483461"/>
          </a:xfrm>
          <a:prstGeom prst="rect">
            <a:avLst/>
          </a:prstGeom>
        </p:spPr>
      </p:pic>
      <p:pic>
        <p:nvPicPr>
          <p:cNvPr id="39" name="Picture 38" descr="A close up of a logo&#10;&#10;Description automatically generated">
            <a:extLst>
              <a:ext uri="{FF2B5EF4-FFF2-40B4-BE49-F238E27FC236}">
                <a16:creationId xmlns:a16="http://schemas.microsoft.com/office/drawing/2014/main" id="{99BABF34-689F-4F0B-A3B8-824E04C9BB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6987" y="-73138"/>
            <a:ext cx="693735" cy="693735"/>
          </a:xfrm>
          <a:prstGeom prst="rect">
            <a:avLst/>
          </a:prstGeom>
        </p:spPr>
      </p:pic>
      <p:sp>
        <p:nvSpPr>
          <p:cNvPr id="40" name="TextBox 39">
            <a:extLst>
              <a:ext uri="{FF2B5EF4-FFF2-40B4-BE49-F238E27FC236}">
                <a16:creationId xmlns:a16="http://schemas.microsoft.com/office/drawing/2014/main" id="{C219DF6A-2856-4754-A5A1-45DCA75FDF47}"/>
              </a:ext>
            </a:extLst>
          </p:cNvPr>
          <p:cNvSpPr txBox="1"/>
          <p:nvPr/>
        </p:nvSpPr>
        <p:spPr>
          <a:xfrm>
            <a:off x="8213674" y="-6353"/>
            <a:ext cx="520996" cy="400110"/>
          </a:xfrm>
          <a:prstGeom prst="rect">
            <a:avLst/>
          </a:prstGeom>
          <a:noFill/>
        </p:spPr>
        <p:txBody>
          <a:bodyPr wrap="square" rtlCol="0">
            <a:spAutoFit/>
          </a:bodyPr>
          <a:lstStyle/>
          <a:p>
            <a:r>
              <a:rPr lang="en-GB" sz="2000" b="1" dirty="0">
                <a:solidFill>
                  <a:schemeClr val="bg1"/>
                </a:solidFill>
              </a:rPr>
              <a:t>T</a:t>
            </a:r>
            <a:endParaRPr lang="en-GB" sz="1600" b="1" dirty="0">
              <a:solidFill>
                <a:schemeClr val="bg1"/>
              </a:solidFill>
            </a:endParaRPr>
          </a:p>
        </p:txBody>
      </p:sp>
      <p:pic>
        <p:nvPicPr>
          <p:cNvPr id="41" name="Picture 40" descr="A close up of a logo&#10;&#10;Description automatically generated">
            <a:extLst>
              <a:ext uri="{FF2B5EF4-FFF2-40B4-BE49-F238E27FC236}">
                <a16:creationId xmlns:a16="http://schemas.microsoft.com/office/drawing/2014/main" id="{07E52811-CC3D-42DA-9674-AC979B77F9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2169" y="-213166"/>
            <a:ext cx="999869" cy="999869"/>
          </a:xfrm>
          <a:prstGeom prst="rect">
            <a:avLst/>
          </a:prstGeom>
        </p:spPr>
      </p:pic>
      <p:sp>
        <p:nvSpPr>
          <p:cNvPr id="42" name="TextBox 41">
            <a:extLst>
              <a:ext uri="{FF2B5EF4-FFF2-40B4-BE49-F238E27FC236}">
                <a16:creationId xmlns:a16="http://schemas.microsoft.com/office/drawing/2014/main" id="{DE8E6D3F-20DD-4661-8D03-560AE2F224ED}"/>
              </a:ext>
            </a:extLst>
          </p:cNvPr>
          <p:cNvSpPr txBox="1"/>
          <p:nvPr/>
        </p:nvSpPr>
        <p:spPr>
          <a:xfrm>
            <a:off x="8907409" y="183037"/>
            <a:ext cx="487978" cy="400110"/>
          </a:xfrm>
          <a:prstGeom prst="rect">
            <a:avLst/>
          </a:prstGeom>
          <a:noFill/>
        </p:spPr>
        <p:txBody>
          <a:bodyPr wrap="square" rtlCol="0">
            <a:spAutoFit/>
          </a:bodyPr>
          <a:lstStyle/>
          <a:p>
            <a:r>
              <a:rPr lang="en-GB" sz="2000" b="1" dirty="0">
                <a:solidFill>
                  <a:schemeClr val="bg1"/>
                </a:solidFill>
              </a:rPr>
              <a:t>M</a:t>
            </a:r>
            <a:endParaRPr lang="en-GB" sz="1200" b="1" dirty="0">
              <a:solidFill>
                <a:schemeClr val="bg1"/>
              </a:solidFill>
            </a:endParaRPr>
          </a:p>
        </p:txBody>
      </p:sp>
      <p:pic>
        <p:nvPicPr>
          <p:cNvPr id="43" name="Picture 42" descr="A close up of a logo&#10;&#10;Description automatically generated">
            <a:extLst>
              <a:ext uri="{FF2B5EF4-FFF2-40B4-BE49-F238E27FC236}">
                <a16:creationId xmlns:a16="http://schemas.microsoft.com/office/drawing/2014/main" id="{E6D86444-2784-4564-AFF4-C58AFAE179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27907" y="440006"/>
            <a:ext cx="585657" cy="585657"/>
          </a:xfrm>
          <a:prstGeom prst="rect">
            <a:avLst/>
          </a:prstGeom>
        </p:spPr>
      </p:pic>
      <p:pic>
        <p:nvPicPr>
          <p:cNvPr id="44" name="Picture 43" descr="A close up of a logo&#10;&#10;Description automatically generated">
            <a:extLst>
              <a:ext uri="{FF2B5EF4-FFF2-40B4-BE49-F238E27FC236}">
                <a16:creationId xmlns:a16="http://schemas.microsoft.com/office/drawing/2014/main" id="{C536A20F-BD2E-44A5-930E-D8A47DF42CB0}"/>
              </a:ext>
            </a:extLst>
          </p:cNvPr>
          <p:cNvPicPr>
            <a:picLocks noChangeAspect="1"/>
          </p:cNvPicPr>
          <p:nvPr/>
        </p:nvPicPr>
        <p:blipFill>
          <a:blip r:embed="rId6">
            <a:clrChange>
              <a:clrFrom>
                <a:srgbClr val="000000">
                  <a:alpha val="0"/>
                </a:srgbClr>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22108" y="-113006"/>
            <a:ext cx="1138669" cy="1138669"/>
          </a:xfrm>
          <a:prstGeom prst="rect">
            <a:avLst/>
          </a:prstGeom>
        </p:spPr>
      </p:pic>
      <p:pic>
        <p:nvPicPr>
          <p:cNvPr id="45" name="Picture 44" descr="A close up of a logo&#10;&#10;Description automatically generated">
            <a:extLst>
              <a:ext uri="{FF2B5EF4-FFF2-40B4-BE49-F238E27FC236}">
                <a16:creationId xmlns:a16="http://schemas.microsoft.com/office/drawing/2014/main" id="{84EB5F71-812C-48AA-A89B-F30BEB7916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3572" y="46597"/>
            <a:ext cx="731751" cy="731751"/>
          </a:xfrm>
          <a:prstGeom prst="rect">
            <a:avLst/>
          </a:prstGeom>
        </p:spPr>
      </p:pic>
      <p:pic>
        <p:nvPicPr>
          <p:cNvPr id="46" name="Picture 45" descr="A close up of a logo&#10;&#10;Description automatically generated">
            <a:extLst>
              <a:ext uri="{FF2B5EF4-FFF2-40B4-BE49-F238E27FC236}">
                <a16:creationId xmlns:a16="http://schemas.microsoft.com/office/drawing/2014/main" id="{AA33F66D-40B8-46C0-86A0-2217C69A62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29222" y="32755"/>
            <a:ext cx="731751" cy="731751"/>
          </a:xfrm>
          <a:prstGeom prst="rect">
            <a:avLst/>
          </a:prstGeom>
        </p:spPr>
      </p:pic>
      <p:pic>
        <p:nvPicPr>
          <p:cNvPr id="51" name="Picture 50" descr="A close up of a logo&#10;&#10;Description automatically generated">
            <a:extLst>
              <a:ext uri="{FF2B5EF4-FFF2-40B4-BE49-F238E27FC236}">
                <a16:creationId xmlns:a16="http://schemas.microsoft.com/office/drawing/2014/main" id="{DD3DDBC6-4B6F-41CF-ACC4-1B70094E74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55541" y="2183934"/>
            <a:ext cx="810133" cy="810133"/>
          </a:xfrm>
          <a:prstGeom prst="rect">
            <a:avLst/>
          </a:prstGeom>
        </p:spPr>
      </p:pic>
      <p:pic>
        <p:nvPicPr>
          <p:cNvPr id="52" name="Picture 51" descr="A close up of a logo&#10;&#10;Description automatically generated">
            <a:extLst>
              <a:ext uri="{FF2B5EF4-FFF2-40B4-BE49-F238E27FC236}">
                <a16:creationId xmlns:a16="http://schemas.microsoft.com/office/drawing/2014/main" id="{D79754F6-8524-40BF-9101-92D1E62826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614" y="1470210"/>
            <a:ext cx="901989" cy="901989"/>
          </a:xfrm>
          <a:prstGeom prst="rect">
            <a:avLst/>
          </a:prstGeom>
        </p:spPr>
      </p:pic>
      <p:sp>
        <p:nvSpPr>
          <p:cNvPr id="53" name="TextBox 52">
            <a:extLst>
              <a:ext uri="{FF2B5EF4-FFF2-40B4-BE49-F238E27FC236}">
                <a16:creationId xmlns:a16="http://schemas.microsoft.com/office/drawing/2014/main" id="{8897F480-485A-41E3-8472-C8015FBA8133}"/>
              </a:ext>
            </a:extLst>
          </p:cNvPr>
          <p:cNvSpPr txBox="1"/>
          <p:nvPr/>
        </p:nvSpPr>
        <p:spPr>
          <a:xfrm>
            <a:off x="2498751" y="1509405"/>
            <a:ext cx="520996" cy="523220"/>
          </a:xfrm>
          <a:prstGeom prst="rect">
            <a:avLst/>
          </a:prstGeom>
          <a:noFill/>
        </p:spPr>
        <p:txBody>
          <a:bodyPr wrap="square" rtlCol="0">
            <a:spAutoFit/>
          </a:bodyPr>
          <a:lstStyle/>
          <a:p>
            <a:r>
              <a:rPr lang="en-GB" sz="2800" b="1" dirty="0">
                <a:solidFill>
                  <a:schemeClr val="bg1"/>
                </a:solidFill>
              </a:rPr>
              <a:t>T</a:t>
            </a:r>
            <a:endParaRPr lang="en-GB" sz="1600" b="1" dirty="0">
              <a:solidFill>
                <a:schemeClr val="bg1"/>
              </a:solidFill>
            </a:endParaRPr>
          </a:p>
        </p:txBody>
      </p:sp>
      <p:pic>
        <p:nvPicPr>
          <p:cNvPr id="54" name="Picture 53" descr="A close up of a logo&#10;&#10;Description automatically generated">
            <a:extLst>
              <a:ext uri="{FF2B5EF4-FFF2-40B4-BE49-F238E27FC236}">
                <a16:creationId xmlns:a16="http://schemas.microsoft.com/office/drawing/2014/main" id="{1A04585C-CF68-4799-A389-572493F1C7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60900" y="1647894"/>
            <a:ext cx="1145220" cy="1145220"/>
          </a:xfrm>
          <a:prstGeom prst="rect">
            <a:avLst/>
          </a:prstGeom>
        </p:spPr>
      </p:pic>
      <p:pic>
        <p:nvPicPr>
          <p:cNvPr id="55" name="Picture 54" descr="A close up of a logo&#10;&#10;Description automatically generated">
            <a:extLst>
              <a:ext uri="{FF2B5EF4-FFF2-40B4-BE49-F238E27FC236}">
                <a16:creationId xmlns:a16="http://schemas.microsoft.com/office/drawing/2014/main" id="{48BEA0B3-38F0-481F-952E-C094D0F73336}"/>
              </a:ext>
            </a:extLst>
          </p:cNvPr>
          <p:cNvPicPr>
            <a:picLocks noChangeAspect="1"/>
          </p:cNvPicPr>
          <p:nvPr/>
        </p:nvPicPr>
        <p:blipFill>
          <a:blip r:embed="rId6">
            <a:clrChange>
              <a:clrFrom>
                <a:srgbClr val="000000">
                  <a:alpha val="0"/>
                </a:srgbClr>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21361" y="1678613"/>
            <a:ext cx="1886789" cy="1886789"/>
          </a:xfrm>
          <a:prstGeom prst="rect">
            <a:avLst/>
          </a:prstGeom>
        </p:spPr>
      </p:pic>
      <p:sp>
        <p:nvSpPr>
          <p:cNvPr id="56" name="Speech Bubble: Rectangle 55">
            <a:extLst>
              <a:ext uri="{FF2B5EF4-FFF2-40B4-BE49-F238E27FC236}">
                <a16:creationId xmlns:a16="http://schemas.microsoft.com/office/drawing/2014/main" id="{314BFF49-A24B-4031-A137-70CA279ECEC0}"/>
              </a:ext>
            </a:extLst>
          </p:cNvPr>
          <p:cNvSpPr/>
          <p:nvPr/>
        </p:nvSpPr>
        <p:spPr>
          <a:xfrm>
            <a:off x="1221599" y="1417678"/>
            <a:ext cx="2071245" cy="1683779"/>
          </a:xfrm>
          <a:prstGeom prst="wedgeRectCallout">
            <a:avLst>
              <a:gd name="adj1" fmla="val -63313"/>
              <a:gd name="adj2" fmla="val 1268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 name="Picture 56" descr="A close up of a logo&#10;&#10;Description automatically generated">
            <a:extLst>
              <a:ext uri="{FF2B5EF4-FFF2-40B4-BE49-F238E27FC236}">
                <a16:creationId xmlns:a16="http://schemas.microsoft.com/office/drawing/2014/main" id="{3AC30D3F-E72F-4FD1-AF81-3DBF1E18D3E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70854" y="2183934"/>
            <a:ext cx="810133" cy="810133"/>
          </a:xfrm>
          <a:prstGeom prst="rect">
            <a:avLst/>
          </a:prstGeom>
        </p:spPr>
      </p:pic>
      <p:pic>
        <p:nvPicPr>
          <p:cNvPr id="58" name="Picture 57" descr="A close up of a logo&#10;&#10;Description automatically generated">
            <a:extLst>
              <a:ext uri="{FF2B5EF4-FFF2-40B4-BE49-F238E27FC236}">
                <a16:creationId xmlns:a16="http://schemas.microsoft.com/office/drawing/2014/main" id="{E3A261B5-C0CE-4A03-8C0E-20FB8075C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927" y="1470210"/>
            <a:ext cx="901989" cy="901989"/>
          </a:xfrm>
          <a:prstGeom prst="rect">
            <a:avLst/>
          </a:prstGeom>
        </p:spPr>
      </p:pic>
      <p:sp>
        <p:nvSpPr>
          <p:cNvPr id="59" name="TextBox 58">
            <a:extLst>
              <a:ext uri="{FF2B5EF4-FFF2-40B4-BE49-F238E27FC236}">
                <a16:creationId xmlns:a16="http://schemas.microsoft.com/office/drawing/2014/main" id="{6A2A20C9-83DD-48C0-B27C-D74F685B9CA5}"/>
              </a:ext>
            </a:extLst>
          </p:cNvPr>
          <p:cNvSpPr txBox="1"/>
          <p:nvPr/>
        </p:nvSpPr>
        <p:spPr>
          <a:xfrm>
            <a:off x="4614064" y="1509405"/>
            <a:ext cx="520996" cy="523220"/>
          </a:xfrm>
          <a:prstGeom prst="rect">
            <a:avLst/>
          </a:prstGeom>
          <a:noFill/>
        </p:spPr>
        <p:txBody>
          <a:bodyPr wrap="square" rtlCol="0">
            <a:spAutoFit/>
          </a:bodyPr>
          <a:lstStyle/>
          <a:p>
            <a:r>
              <a:rPr lang="en-GB" sz="2800" b="1" dirty="0">
                <a:solidFill>
                  <a:schemeClr val="bg1"/>
                </a:solidFill>
              </a:rPr>
              <a:t>T</a:t>
            </a:r>
            <a:endParaRPr lang="en-GB" sz="1600" b="1" dirty="0">
              <a:solidFill>
                <a:schemeClr val="bg1"/>
              </a:solidFill>
            </a:endParaRPr>
          </a:p>
        </p:txBody>
      </p:sp>
      <p:pic>
        <p:nvPicPr>
          <p:cNvPr id="60" name="Picture 59" descr="A close up of a logo&#10;&#10;Description automatically generated">
            <a:extLst>
              <a:ext uri="{FF2B5EF4-FFF2-40B4-BE49-F238E27FC236}">
                <a16:creationId xmlns:a16="http://schemas.microsoft.com/office/drawing/2014/main" id="{F73A059C-D5B4-4D81-BD4B-2A035E1A6B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5921" y="1526465"/>
            <a:ext cx="1338057" cy="1338057"/>
          </a:xfrm>
          <a:prstGeom prst="rect">
            <a:avLst/>
          </a:prstGeom>
        </p:spPr>
      </p:pic>
      <p:pic>
        <p:nvPicPr>
          <p:cNvPr id="67" name="Picture 66" descr="A close up of a logo&#10;&#10;Description automatically generated">
            <a:extLst>
              <a:ext uri="{FF2B5EF4-FFF2-40B4-BE49-F238E27FC236}">
                <a16:creationId xmlns:a16="http://schemas.microsoft.com/office/drawing/2014/main" id="{128BF52B-56EA-4AED-B114-3DB01F008BB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10231" y="1646639"/>
            <a:ext cx="1279360" cy="1279360"/>
          </a:xfrm>
          <a:prstGeom prst="rect">
            <a:avLst/>
          </a:prstGeom>
        </p:spPr>
      </p:pic>
      <p:pic>
        <p:nvPicPr>
          <p:cNvPr id="68" name="Picture 67" descr="A close up of a logo&#10;&#10;Description automatically generated">
            <a:extLst>
              <a:ext uri="{FF2B5EF4-FFF2-40B4-BE49-F238E27FC236}">
                <a16:creationId xmlns:a16="http://schemas.microsoft.com/office/drawing/2014/main" id="{9CCA22DC-CE7E-414A-B21D-04A6B646A3E3}"/>
              </a:ext>
            </a:extLst>
          </p:cNvPr>
          <p:cNvPicPr>
            <a:picLocks noChangeAspect="1"/>
          </p:cNvPicPr>
          <p:nvPr/>
        </p:nvPicPr>
        <p:blipFill>
          <a:blip r:embed="rId6">
            <a:clrChange>
              <a:clrFrom>
                <a:srgbClr val="000000">
                  <a:alpha val="0"/>
                </a:srgbClr>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360777" y="1417678"/>
            <a:ext cx="1540124" cy="1540124"/>
          </a:xfrm>
          <a:prstGeom prst="rect">
            <a:avLst/>
          </a:prstGeom>
        </p:spPr>
      </p:pic>
      <p:sp>
        <p:nvSpPr>
          <p:cNvPr id="69" name="Speech Bubble: Rectangle 68">
            <a:extLst>
              <a:ext uri="{FF2B5EF4-FFF2-40B4-BE49-F238E27FC236}">
                <a16:creationId xmlns:a16="http://schemas.microsoft.com/office/drawing/2014/main" id="{64507F8C-3B25-40B9-8BBD-E8E857EBBA74}"/>
              </a:ext>
            </a:extLst>
          </p:cNvPr>
          <p:cNvSpPr/>
          <p:nvPr/>
        </p:nvSpPr>
        <p:spPr>
          <a:xfrm>
            <a:off x="8638143" y="1411199"/>
            <a:ext cx="3245835" cy="1647550"/>
          </a:xfrm>
          <a:prstGeom prst="wedgeRectCallout">
            <a:avLst>
              <a:gd name="adj1" fmla="val -59792"/>
              <a:gd name="adj2" fmla="val 1576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 name="Picture 70" descr="A close up of a logo&#10;&#10;Description automatically generated">
            <a:extLst>
              <a:ext uri="{FF2B5EF4-FFF2-40B4-BE49-F238E27FC236}">
                <a16:creationId xmlns:a16="http://schemas.microsoft.com/office/drawing/2014/main" id="{65E5492F-1931-4D80-AF4A-851FE5B0CD9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7837125" flipV="1">
            <a:off x="9636014" y="1811874"/>
            <a:ext cx="810132" cy="810132"/>
          </a:xfrm>
          <a:prstGeom prst="rect">
            <a:avLst/>
          </a:prstGeom>
        </p:spPr>
      </p:pic>
      <p:pic>
        <p:nvPicPr>
          <p:cNvPr id="72" name="Picture 71">
            <a:extLst>
              <a:ext uri="{FF2B5EF4-FFF2-40B4-BE49-F238E27FC236}">
                <a16:creationId xmlns:a16="http://schemas.microsoft.com/office/drawing/2014/main" id="{86016F83-0899-4EB8-AAC8-7E72582168FE}"/>
              </a:ext>
            </a:extLst>
          </p:cNvPr>
          <p:cNvPicPr>
            <a:picLocks noChangeAspect="1"/>
          </p:cNvPicPr>
          <p:nvPr/>
        </p:nvPicPr>
        <p:blipFill>
          <a:blip r:embed="rId12"/>
          <a:stretch>
            <a:fillRect/>
          </a:stretch>
        </p:blipFill>
        <p:spPr>
          <a:xfrm rot="2088914">
            <a:off x="10348510" y="1913789"/>
            <a:ext cx="1495765" cy="443190"/>
          </a:xfrm>
          <a:prstGeom prst="rect">
            <a:avLst/>
          </a:prstGeom>
        </p:spPr>
      </p:pic>
      <p:pic>
        <p:nvPicPr>
          <p:cNvPr id="74" name="Picture 73">
            <a:extLst>
              <a:ext uri="{FF2B5EF4-FFF2-40B4-BE49-F238E27FC236}">
                <a16:creationId xmlns:a16="http://schemas.microsoft.com/office/drawing/2014/main" id="{0E28CCF8-0C9B-4906-B489-4228E84979AE}"/>
              </a:ext>
            </a:extLst>
          </p:cNvPr>
          <p:cNvPicPr>
            <a:picLocks noChangeAspect="1"/>
          </p:cNvPicPr>
          <p:nvPr/>
        </p:nvPicPr>
        <p:blipFill>
          <a:blip r:embed="rId12"/>
          <a:stretch>
            <a:fillRect/>
          </a:stretch>
        </p:blipFill>
        <p:spPr>
          <a:xfrm>
            <a:off x="10607500" y="234155"/>
            <a:ext cx="1495765" cy="443190"/>
          </a:xfrm>
          <a:prstGeom prst="rect">
            <a:avLst/>
          </a:prstGeom>
        </p:spPr>
      </p:pic>
      <p:sp>
        <p:nvSpPr>
          <p:cNvPr id="61" name="Arrow: Down 60">
            <a:extLst>
              <a:ext uri="{FF2B5EF4-FFF2-40B4-BE49-F238E27FC236}">
                <a16:creationId xmlns:a16="http://schemas.microsoft.com/office/drawing/2014/main" id="{9052DC93-52EF-4463-8DD6-325E43568813}"/>
              </a:ext>
            </a:extLst>
          </p:cNvPr>
          <p:cNvSpPr/>
          <p:nvPr/>
        </p:nvSpPr>
        <p:spPr>
          <a:xfrm rot="16200000">
            <a:off x="6737602" y="1778152"/>
            <a:ext cx="391766" cy="1016334"/>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2" name="Arrow: Down 61">
            <a:extLst>
              <a:ext uri="{FF2B5EF4-FFF2-40B4-BE49-F238E27FC236}">
                <a16:creationId xmlns:a16="http://schemas.microsoft.com/office/drawing/2014/main" id="{C07362CA-FFF6-4569-B1A8-F6AE2B8C52D5}"/>
              </a:ext>
            </a:extLst>
          </p:cNvPr>
          <p:cNvSpPr/>
          <p:nvPr/>
        </p:nvSpPr>
        <p:spPr>
          <a:xfrm rot="16200000">
            <a:off x="3651055" y="1823100"/>
            <a:ext cx="391766" cy="1016334"/>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882162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3123-13B3-4592-A385-EE20FFED4DD3}"/>
              </a:ext>
            </a:extLst>
          </p:cNvPr>
          <p:cNvSpPr>
            <a:spLocks noGrp="1"/>
          </p:cNvSpPr>
          <p:nvPr>
            <p:ph type="title"/>
          </p:nvPr>
        </p:nvSpPr>
        <p:spPr>
          <a:xfrm>
            <a:off x="1069848" y="484632"/>
            <a:ext cx="10058400" cy="1609344"/>
          </a:xfrm>
        </p:spPr>
        <p:txBody>
          <a:bodyPr>
            <a:normAutofit/>
          </a:bodyPr>
          <a:lstStyle/>
          <a:p>
            <a:r>
              <a:rPr lang="en-GB" dirty="0"/>
              <a:t>LOW STAKES QUIZ: </a:t>
            </a:r>
            <a:br>
              <a:rPr lang="en-GB" dirty="0"/>
            </a:br>
            <a:r>
              <a:rPr lang="en-GB" dirty="0">
                <a:solidFill>
                  <a:schemeClr val="accent1"/>
                </a:solidFill>
              </a:rPr>
              <a:t>question one</a:t>
            </a:r>
          </a:p>
        </p:txBody>
      </p:sp>
      <p:pic>
        <p:nvPicPr>
          <p:cNvPr id="1026" name="Picture 2" descr="Romeo and Juliet is getting a unique modern-day remake">
            <a:extLst>
              <a:ext uri="{FF2B5EF4-FFF2-40B4-BE49-F238E27FC236}">
                <a16:creationId xmlns:a16="http://schemas.microsoft.com/office/drawing/2014/main" id="{74FC363E-7048-48A6-BFC6-F01340F764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13" r="21476" b="1"/>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A1B09E5-AA4B-4D87-8BE2-64230B993838}"/>
              </a:ext>
            </a:extLst>
          </p:cNvPr>
          <p:cNvSpPr>
            <a:spLocks noGrp="1"/>
          </p:cNvSpPr>
          <p:nvPr>
            <p:ph idx="1"/>
          </p:nvPr>
        </p:nvSpPr>
        <p:spPr>
          <a:xfrm>
            <a:off x="6496216" y="2320412"/>
            <a:ext cx="4632031" cy="3851787"/>
          </a:xfrm>
        </p:spPr>
        <p:txBody>
          <a:bodyPr anchor="ctr">
            <a:normAutofit/>
          </a:bodyPr>
          <a:lstStyle/>
          <a:p>
            <a:pPr marL="0" indent="0">
              <a:buNone/>
            </a:pPr>
            <a:r>
              <a:rPr lang="en-GB" sz="3600" dirty="0"/>
              <a:t>Q.1. At what time do Romeo and Juliet agree to meet to get married? </a:t>
            </a:r>
          </a:p>
        </p:txBody>
      </p:sp>
    </p:spTree>
    <p:extLst>
      <p:ext uri="{BB962C8B-B14F-4D97-AF65-F5344CB8AC3E}">
        <p14:creationId xmlns:p14="http://schemas.microsoft.com/office/powerpoint/2010/main" val="39416708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1"/>
            <a:ext cx="9186661" cy="6164063"/>
          </a:xfrm>
          <a:prstGeom prst="rect">
            <a:avLst/>
          </a:prstGeom>
        </p:spPr>
      </p:pic>
      <p:sp>
        <p:nvSpPr>
          <p:cNvPr id="4" name="TextBox 3"/>
          <p:cNvSpPr txBox="1"/>
          <p:nvPr/>
        </p:nvSpPr>
        <p:spPr>
          <a:xfrm>
            <a:off x="1524000" y="6164063"/>
            <a:ext cx="9144000" cy="1077218"/>
          </a:xfrm>
          <a:prstGeom prst="rect">
            <a:avLst/>
          </a:prstGeom>
          <a:solidFill>
            <a:schemeClr val="tx1"/>
          </a:solidFill>
        </p:spPr>
        <p:txBody>
          <a:bodyPr wrap="square" rtlCol="0">
            <a:spAutoFit/>
          </a:bodyPr>
          <a:lstStyle/>
          <a:p>
            <a:pPr algn="ctr"/>
            <a:r>
              <a:rPr lang="en-IE" sz="2800" b="1" dirty="0">
                <a:solidFill>
                  <a:prstClr val="white"/>
                </a:solidFill>
                <a:latin typeface="Bradley Hand ITC" pitchFamily="66" charset="0"/>
              </a:rPr>
              <a:t>‘Ask for me tomorrow and you shall find me a grave man.’</a:t>
            </a:r>
          </a:p>
          <a:p>
            <a:endParaRPr lang="en-IE" dirty="0">
              <a:solidFill>
                <a:prstClr val="black"/>
              </a:solidFill>
            </a:endParaRPr>
          </a:p>
          <a:p>
            <a:endParaRPr lang="en-IE" dirty="0">
              <a:solidFill>
                <a:prstClr val="white"/>
              </a:solidFill>
            </a:endParaRPr>
          </a:p>
        </p:txBody>
      </p:sp>
    </p:spTree>
    <p:extLst>
      <p:ext uri="{BB962C8B-B14F-4D97-AF65-F5344CB8AC3E}">
        <p14:creationId xmlns:p14="http://schemas.microsoft.com/office/powerpoint/2010/main" val="21978618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8967976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3791"/>
          <a:stretch/>
        </p:blipFill>
        <p:spPr>
          <a:xfrm>
            <a:off x="1524000" y="1040"/>
            <a:ext cx="9144000" cy="6856961"/>
          </a:xfrm>
          <a:prstGeom prst="rect">
            <a:avLst/>
          </a:prstGeom>
        </p:spPr>
      </p:pic>
    </p:spTree>
    <p:extLst>
      <p:ext uri="{BB962C8B-B14F-4D97-AF65-F5344CB8AC3E}">
        <p14:creationId xmlns:p14="http://schemas.microsoft.com/office/powerpoint/2010/main" val="4197953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0" y="1268760"/>
            <a:ext cx="9144000" cy="5589240"/>
          </a:xfrm>
          <a:solidFill>
            <a:schemeClr val="tx1"/>
          </a:solidFill>
        </p:spPr>
        <p:txBody>
          <a:bodyPr/>
          <a:lstStyle/>
          <a:p>
            <a:pPr marL="114300" indent="0">
              <a:buNone/>
            </a:pPr>
            <a:endParaRPr lang="en-IE"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568" y="1124745"/>
            <a:ext cx="7397150" cy="5540723"/>
          </a:xfrm>
          <a:prstGeom prst="rect">
            <a:avLst/>
          </a:prstGeom>
          <a:ln>
            <a:noFill/>
          </a:ln>
          <a:effectLst>
            <a:softEdge rad="112500"/>
          </a:effectLst>
        </p:spPr>
      </p:pic>
      <p:sp>
        <p:nvSpPr>
          <p:cNvPr id="3" name="Title 2"/>
          <p:cNvSpPr>
            <a:spLocks noGrp="1"/>
          </p:cNvSpPr>
          <p:nvPr>
            <p:ph type="title"/>
          </p:nvPr>
        </p:nvSpPr>
        <p:spPr>
          <a:xfrm>
            <a:off x="1524000" y="0"/>
            <a:ext cx="9144000" cy="1417638"/>
          </a:xfrm>
          <a:solidFill>
            <a:schemeClr val="tx1"/>
          </a:solidFill>
        </p:spPr>
        <p:txBody>
          <a:bodyPr/>
          <a:lstStyle/>
          <a:p>
            <a:pPr algn="ctr"/>
            <a:r>
              <a:rPr lang="en-IE" dirty="0">
                <a:solidFill>
                  <a:schemeClr val="bg1"/>
                </a:solidFill>
              </a:rPr>
              <a:t>How will Juliet react to this news?</a:t>
            </a:r>
          </a:p>
        </p:txBody>
      </p:sp>
    </p:spTree>
    <p:extLst>
      <p:ext uri="{BB962C8B-B14F-4D97-AF65-F5344CB8AC3E}">
        <p14:creationId xmlns:p14="http://schemas.microsoft.com/office/powerpoint/2010/main" val="326330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0627" t="20537" r="20269" b="20149"/>
          <a:stretch/>
        </p:blipFill>
        <p:spPr>
          <a:xfrm>
            <a:off x="2927648" y="138139"/>
            <a:ext cx="6063696" cy="6085241"/>
          </a:xfrm>
          <a:prstGeom prst="rect">
            <a:avLst/>
          </a:prstGeom>
        </p:spPr>
      </p:pic>
    </p:spTree>
    <p:extLst>
      <p:ext uri="{BB962C8B-B14F-4D97-AF65-F5344CB8AC3E}">
        <p14:creationId xmlns:p14="http://schemas.microsoft.com/office/powerpoint/2010/main" val="297092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ppt_w</p:attrName>
                                        </p:attrNameLst>
                                      </p:cBhvr>
                                      <p:tavLst>
                                        <p:tav tm="0" fmla="#ppt_w*sin(2.5*pi*$)">
                                          <p:val>
                                            <p:fltVal val="0"/>
                                          </p:val>
                                        </p:tav>
                                        <p:tav tm="100000">
                                          <p:val>
                                            <p:fltVal val="1"/>
                                          </p:val>
                                        </p:tav>
                                      </p:tavLst>
                                    </p:anim>
                                    <p:anim calcmode="lin" valueType="num">
                                      <p:cBhvr>
                                        <p:cTn id="9" dur="3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 3</a:t>
            </a:r>
            <a:br>
              <a:rPr lang="en-GB" dirty="0" smtClean="0"/>
            </a:br>
            <a:r>
              <a:rPr lang="en-GB" dirty="0" smtClean="0"/>
              <a:t>Lesson 2</a:t>
            </a:r>
            <a:endParaRPr lang="en-GB" dirty="0"/>
          </a:p>
        </p:txBody>
      </p:sp>
      <p:sp>
        <p:nvSpPr>
          <p:cNvPr id="3" name="Content Placeholder 2"/>
          <p:cNvSpPr>
            <a:spLocks noGrp="1"/>
          </p:cNvSpPr>
          <p:nvPr>
            <p:ph idx="1"/>
          </p:nvPr>
        </p:nvSpPr>
        <p:spPr/>
        <p:txBody>
          <a:bodyPr/>
          <a:lstStyle/>
          <a:p>
            <a:r>
              <a:rPr lang="en-GB" dirty="0" smtClean="0"/>
              <a:t>Complete the analysis tasks on p16 in your booklet</a:t>
            </a:r>
          </a:p>
          <a:p>
            <a:endParaRPr lang="en-GB" dirty="0"/>
          </a:p>
        </p:txBody>
      </p:sp>
    </p:spTree>
    <p:extLst>
      <p:ext uri="{BB962C8B-B14F-4D97-AF65-F5344CB8AC3E}">
        <p14:creationId xmlns:p14="http://schemas.microsoft.com/office/powerpoint/2010/main" val="20857337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040" name="Picture 16" descr="Image result for vegetable no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1392" y="2763623"/>
            <a:ext cx="831450" cy="798844"/>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Image result for vegetable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2625" y="1870674"/>
            <a:ext cx="755580" cy="81905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vegetable no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8838" y="3720404"/>
            <a:ext cx="806717" cy="80671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458036" y="373706"/>
            <a:ext cx="6400800" cy="892398"/>
          </a:xfrm>
          <a:solidFill>
            <a:schemeClr val="accent5">
              <a:lumMod val="20000"/>
              <a:lumOff val="80000"/>
            </a:schemeClr>
          </a:solidFill>
          <a:ln w="28575">
            <a:solidFill>
              <a:schemeClr val="accent5"/>
            </a:solidFill>
          </a:ln>
        </p:spPr>
        <p:txBody>
          <a:bodyPr>
            <a:normAutofit fontScale="92500" lnSpcReduction="10000"/>
          </a:bodyPr>
          <a:lstStyle/>
          <a:p>
            <a:r>
              <a:rPr lang="en-GB" sz="6600" b="1" dirty="0">
                <a:solidFill>
                  <a:schemeClr val="accent4">
                    <a:lumMod val="75000"/>
                  </a:schemeClr>
                </a:solidFill>
              </a:rPr>
              <a:t>English</a:t>
            </a:r>
            <a:r>
              <a:rPr lang="en-GB" sz="6600" b="1" dirty="0"/>
              <a:t> </a:t>
            </a:r>
            <a:r>
              <a:rPr lang="en-GB" sz="6600" b="1" dirty="0">
                <a:solidFill>
                  <a:schemeClr val="accent4">
                    <a:lumMod val="75000"/>
                  </a:schemeClr>
                </a:solidFill>
              </a:rPr>
              <a:t>5-a-day</a:t>
            </a:r>
          </a:p>
        </p:txBody>
      </p:sp>
      <p:sp>
        <p:nvSpPr>
          <p:cNvPr id="4" name="AutoShape 5" descr="Image result for fruit and veg no background"/>
          <p:cNvSpPr>
            <a:spLocks noChangeAspect="1" noChangeArrowheads="1"/>
          </p:cNvSpPr>
          <p:nvPr/>
        </p:nvSpPr>
        <p:spPr bwMode="auto">
          <a:xfrm>
            <a:off x="2175963" y="-11511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31" name="Picture 7" descr="Image result for fruit and veg no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0495" y="362847"/>
            <a:ext cx="1731962" cy="14433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ruit and veg no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0415" y="4590492"/>
            <a:ext cx="912394" cy="9123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75894" y="1894114"/>
            <a:ext cx="637123" cy="769441"/>
          </a:xfrm>
          <a:prstGeom prst="rect">
            <a:avLst/>
          </a:prstGeom>
          <a:noFill/>
        </p:spPr>
        <p:txBody>
          <a:bodyPr wrap="square" rtlCol="0">
            <a:spAutoFit/>
          </a:bodyPr>
          <a:lstStyle/>
          <a:p>
            <a:r>
              <a:rPr lang="en-GB" sz="4400" b="1" dirty="0">
                <a:ln w="25400">
                  <a:solidFill>
                    <a:schemeClr val="accent6">
                      <a:lumMod val="60000"/>
                      <a:lumOff val="40000"/>
                    </a:schemeClr>
                  </a:solidFill>
                </a:ln>
                <a:solidFill>
                  <a:prstClr val="black"/>
                </a:solidFill>
              </a:rPr>
              <a:t>1</a:t>
            </a:r>
          </a:p>
        </p:txBody>
      </p:sp>
      <p:pic>
        <p:nvPicPr>
          <p:cNvPr id="1037" name="Picture 13" descr="Image result for fruit no backgrou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9822" y="5534110"/>
            <a:ext cx="641970" cy="8602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08670" y="2739962"/>
            <a:ext cx="758456" cy="769441"/>
          </a:xfrm>
          <a:prstGeom prst="rect">
            <a:avLst/>
          </a:prstGeom>
          <a:noFill/>
          <a:ln w="25400">
            <a:noFill/>
          </a:ln>
        </p:spPr>
        <p:txBody>
          <a:bodyPr wrap="square" rtlCol="0">
            <a:spAutoFit/>
          </a:bodyPr>
          <a:lstStyle/>
          <a:p>
            <a:r>
              <a:rPr lang="en-GB" sz="4400" b="1" dirty="0">
                <a:ln w="25400">
                  <a:solidFill>
                    <a:schemeClr val="accent6">
                      <a:lumMod val="50000"/>
                    </a:schemeClr>
                  </a:solidFill>
                </a:ln>
                <a:solidFill>
                  <a:schemeClr val="accent6">
                    <a:lumMod val="60000"/>
                    <a:lumOff val="40000"/>
                  </a:schemeClr>
                </a:solidFill>
              </a:rPr>
              <a:t>2</a:t>
            </a:r>
          </a:p>
        </p:txBody>
      </p:sp>
      <p:sp>
        <p:nvSpPr>
          <p:cNvPr id="7" name="TextBox 6"/>
          <p:cNvSpPr txBox="1"/>
          <p:nvPr/>
        </p:nvSpPr>
        <p:spPr>
          <a:xfrm>
            <a:off x="2408011" y="3783775"/>
            <a:ext cx="512484" cy="769441"/>
          </a:xfrm>
          <a:prstGeom prst="rect">
            <a:avLst/>
          </a:prstGeom>
          <a:noFill/>
        </p:spPr>
        <p:txBody>
          <a:bodyPr wrap="square" rtlCol="0">
            <a:spAutoFit/>
          </a:bodyPr>
          <a:lstStyle/>
          <a:p>
            <a:r>
              <a:rPr lang="en-GB" sz="4400" b="1" dirty="0">
                <a:ln w="25400">
                  <a:solidFill>
                    <a:schemeClr val="accent2">
                      <a:lumMod val="60000"/>
                      <a:lumOff val="40000"/>
                    </a:schemeClr>
                  </a:solidFill>
                </a:ln>
                <a:solidFill>
                  <a:prstClr val="black"/>
                </a:solidFill>
              </a:rPr>
              <a:t>3</a:t>
            </a:r>
          </a:p>
        </p:txBody>
      </p:sp>
      <p:sp>
        <p:nvSpPr>
          <p:cNvPr id="8" name="TextBox 7"/>
          <p:cNvSpPr txBox="1"/>
          <p:nvPr/>
        </p:nvSpPr>
        <p:spPr>
          <a:xfrm>
            <a:off x="2671198" y="4679696"/>
            <a:ext cx="536506" cy="769441"/>
          </a:xfrm>
          <a:prstGeom prst="rect">
            <a:avLst/>
          </a:prstGeom>
          <a:noFill/>
        </p:spPr>
        <p:txBody>
          <a:bodyPr wrap="square" rtlCol="0">
            <a:spAutoFit/>
          </a:bodyPr>
          <a:lstStyle/>
          <a:p>
            <a:r>
              <a:rPr lang="en-GB" sz="4400" b="1" dirty="0">
                <a:ln w="25400">
                  <a:solidFill>
                    <a:schemeClr val="accent2">
                      <a:lumMod val="75000"/>
                    </a:schemeClr>
                  </a:solidFill>
                </a:ln>
                <a:solidFill>
                  <a:prstClr val="black"/>
                </a:solidFill>
              </a:rPr>
              <a:t>4</a:t>
            </a:r>
          </a:p>
        </p:txBody>
      </p:sp>
      <p:sp>
        <p:nvSpPr>
          <p:cNvPr id="9" name="TextBox 8"/>
          <p:cNvSpPr txBox="1"/>
          <p:nvPr/>
        </p:nvSpPr>
        <p:spPr>
          <a:xfrm>
            <a:off x="2496541" y="5581241"/>
            <a:ext cx="794972" cy="769441"/>
          </a:xfrm>
          <a:prstGeom prst="rect">
            <a:avLst/>
          </a:prstGeom>
          <a:noFill/>
        </p:spPr>
        <p:txBody>
          <a:bodyPr wrap="square" rtlCol="0">
            <a:spAutoFit/>
          </a:bodyPr>
          <a:lstStyle/>
          <a:p>
            <a:r>
              <a:rPr lang="en-GB" sz="4400" b="1" dirty="0">
                <a:ln w="25400">
                  <a:solidFill>
                    <a:schemeClr val="accent2">
                      <a:lumMod val="60000"/>
                      <a:lumOff val="40000"/>
                    </a:schemeClr>
                  </a:solidFill>
                </a:ln>
                <a:solidFill>
                  <a:prstClr val="black"/>
                </a:solidFill>
              </a:rPr>
              <a:t>5</a:t>
            </a:r>
          </a:p>
        </p:txBody>
      </p:sp>
      <p:sp>
        <p:nvSpPr>
          <p:cNvPr id="12" name="TextBox 11"/>
          <p:cNvSpPr txBox="1"/>
          <p:nvPr/>
        </p:nvSpPr>
        <p:spPr>
          <a:xfrm>
            <a:off x="3094819" y="2009153"/>
            <a:ext cx="7593616" cy="400110"/>
          </a:xfrm>
          <a:prstGeom prst="rect">
            <a:avLst/>
          </a:prstGeom>
          <a:noFill/>
          <a:ln w="28575">
            <a:solidFill>
              <a:srgbClr val="92D050"/>
            </a:solidFill>
          </a:ln>
        </p:spPr>
        <p:txBody>
          <a:bodyPr wrap="square" rtlCol="0">
            <a:spAutoFit/>
          </a:bodyPr>
          <a:lstStyle/>
          <a:p>
            <a:r>
              <a:rPr lang="en-GB" sz="2000" dirty="0" smtClean="0">
                <a:solidFill>
                  <a:prstClr val="black"/>
                </a:solidFill>
              </a:rPr>
              <a:t>Why do characters go to Friar Lawrence for help? Think about context.</a:t>
            </a:r>
            <a:endParaRPr lang="en-GB" sz="2000" dirty="0">
              <a:solidFill>
                <a:prstClr val="black"/>
              </a:solidFill>
            </a:endParaRPr>
          </a:p>
        </p:txBody>
      </p:sp>
      <p:sp>
        <p:nvSpPr>
          <p:cNvPr id="13" name="TextBox 12"/>
          <p:cNvSpPr txBox="1"/>
          <p:nvPr/>
        </p:nvSpPr>
        <p:spPr>
          <a:xfrm>
            <a:off x="3329582" y="2830917"/>
            <a:ext cx="7363797" cy="400110"/>
          </a:xfrm>
          <a:prstGeom prst="rect">
            <a:avLst/>
          </a:prstGeom>
          <a:noFill/>
          <a:ln w="28575">
            <a:solidFill>
              <a:schemeClr val="accent6">
                <a:lumMod val="50000"/>
              </a:schemeClr>
            </a:solidFill>
          </a:ln>
        </p:spPr>
        <p:txBody>
          <a:bodyPr wrap="square" rtlCol="0">
            <a:spAutoFit/>
          </a:bodyPr>
          <a:lstStyle/>
          <a:p>
            <a:r>
              <a:rPr lang="en-GB" sz="2000" dirty="0" smtClean="0">
                <a:solidFill>
                  <a:prstClr val="black"/>
                </a:solidFill>
              </a:rPr>
              <a:t>What was Priestley’s key message to his audience?</a:t>
            </a:r>
            <a:endParaRPr lang="en-GB" sz="2000" dirty="0">
              <a:solidFill>
                <a:prstClr val="black"/>
              </a:solidFill>
            </a:endParaRPr>
          </a:p>
        </p:txBody>
      </p:sp>
      <p:sp>
        <p:nvSpPr>
          <p:cNvPr id="26" name="TextBox 25"/>
          <p:cNvSpPr txBox="1"/>
          <p:nvPr/>
        </p:nvSpPr>
        <p:spPr>
          <a:xfrm>
            <a:off x="3238679" y="3940530"/>
            <a:ext cx="7349035" cy="400110"/>
          </a:xfrm>
          <a:prstGeom prst="rect">
            <a:avLst/>
          </a:prstGeom>
          <a:noFill/>
          <a:ln w="28575">
            <a:solidFill>
              <a:schemeClr val="accent2">
                <a:lumMod val="75000"/>
              </a:schemeClr>
            </a:solidFill>
          </a:ln>
        </p:spPr>
        <p:txBody>
          <a:bodyPr wrap="square" rtlCol="0">
            <a:spAutoFit/>
          </a:bodyPr>
          <a:lstStyle/>
          <a:p>
            <a:r>
              <a:rPr lang="en-GB" sz="2000">
                <a:solidFill>
                  <a:prstClr val="black"/>
                </a:solidFill>
              </a:rPr>
              <a:t>How long ago was the football game in ‘Walking Away’?</a:t>
            </a:r>
            <a:endParaRPr lang="en-GB" sz="2000" dirty="0">
              <a:solidFill>
                <a:prstClr val="black"/>
              </a:solidFill>
            </a:endParaRPr>
          </a:p>
        </p:txBody>
      </p:sp>
      <p:sp>
        <p:nvSpPr>
          <p:cNvPr id="27" name="TextBox 26"/>
          <p:cNvSpPr txBox="1"/>
          <p:nvPr/>
        </p:nvSpPr>
        <p:spPr>
          <a:xfrm>
            <a:off x="3500389" y="4864361"/>
            <a:ext cx="7087325" cy="707886"/>
          </a:xfrm>
          <a:prstGeom prst="rect">
            <a:avLst/>
          </a:prstGeom>
          <a:noFill/>
          <a:ln w="28575">
            <a:solidFill>
              <a:srgbClr val="B93A17"/>
            </a:solidFill>
          </a:ln>
        </p:spPr>
        <p:txBody>
          <a:bodyPr wrap="square" rtlCol="0">
            <a:spAutoFit/>
          </a:bodyPr>
          <a:lstStyle/>
          <a:p>
            <a:r>
              <a:rPr lang="en-GB" sz="2000">
                <a:solidFill>
                  <a:prstClr val="black"/>
                </a:solidFill>
              </a:rPr>
              <a:t>What season and month are mentioned in ‘Letters from Yorkshire’?</a:t>
            </a:r>
            <a:endParaRPr lang="en-GB" sz="2000" dirty="0">
              <a:solidFill>
                <a:prstClr val="black"/>
              </a:solidFill>
            </a:endParaRPr>
          </a:p>
        </p:txBody>
      </p:sp>
      <p:sp>
        <p:nvSpPr>
          <p:cNvPr id="28" name="TextBox 27"/>
          <p:cNvSpPr txBox="1"/>
          <p:nvPr/>
        </p:nvSpPr>
        <p:spPr>
          <a:xfrm>
            <a:off x="3329583" y="5764175"/>
            <a:ext cx="7252890" cy="400110"/>
          </a:xfrm>
          <a:prstGeom prst="rect">
            <a:avLst/>
          </a:prstGeom>
          <a:noFill/>
          <a:ln w="28575">
            <a:solidFill>
              <a:srgbClr val="C00000"/>
            </a:solidFill>
          </a:ln>
        </p:spPr>
        <p:txBody>
          <a:bodyPr wrap="square" rtlCol="0">
            <a:spAutoFit/>
          </a:bodyPr>
          <a:lstStyle/>
          <a:p>
            <a:r>
              <a:rPr lang="en-GB" sz="2000">
                <a:solidFill>
                  <a:prstClr val="black"/>
                </a:solidFill>
              </a:rPr>
              <a:t>What is a protagonist?</a:t>
            </a:r>
            <a:endParaRPr lang="en-GB" sz="2000" dirty="0">
              <a:solidFill>
                <a:prstClr val="black"/>
              </a:solidFill>
            </a:endParaRPr>
          </a:p>
        </p:txBody>
      </p:sp>
      <p:sp>
        <p:nvSpPr>
          <p:cNvPr id="29" name="TextBox 28"/>
          <p:cNvSpPr txBox="1"/>
          <p:nvPr/>
        </p:nvSpPr>
        <p:spPr>
          <a:xfrm>
            <a:off x="4810164" y="1386051"/>
            <a:ext cx="6048672" cy="461665"/>
          </a:xfrm>
          <a:prstGeom prst="rect">
            <a:avLst/>
          </a:prstGeom>
          <a:solidFill>
            <a:schemeClr val="accent4">
              <a:lumMod val="20000"/>
              <a:lumOff val="80000"/>
            </a:schemeClr>
          </a:solidFill>
          <a:ln w="38100">
            <a:solidFill>
              <a:schemeClr val="accent4"/>
            </a:solidFill>
          </a:ln>
        </p:spPr>
        <p:txBody>
          <a:bodyPr wrap="square" rtlCol="0">
            <a:spAutoFit/>
          </a:bodyPr>
          <a:lstStyle/>
          <a:p>
            <a:pPr algn="ctr"/>
            <a:r>
              <a:rPr lang="en-GB" sz="2400" dirty="0"/>
              <a:t>Please answer on your </a:t>
            </a:r>
            <a:r>
              <a:rPr lang="en-GB" sz="2400" dirty="0" smtClean="0"/>
              <a:t>post-it note.</a:t>
            </a:r>
            <a:endParaRPr lang="en-GB" sz="2400" dirty="0"/>
          </a:p>
        </p:txBody>
      </p:sp>
      <p:sp>
        <p:nvSpPr>
          <p:cNvPr id="30" name="TextBox 29"/>
          <p:cNvSpPr txBox="1"/>
          <p:nvPr/>
        </p:nvSpPr>
        <p:spPr>
          <a:xfrm>
            <a:off x="10832295" y="1870674"/>
            <a:ext cx="1201118" cy="715089"/>
          </a:xfrm>
          <a:prstGeom prst="roundRect">
            <a:avLst/>
          </a:prstGeom>
          <a:solidFill>
            <a:schemeClr val="accent1">
              <a:lumMod val="20000"/>
              <a:lumOff val="80000"/>
            </a:schemeClr>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b="1" dirty="0" smtClean="0">
                <a:solidFill>
                  <a:schemeClr val="accent4">
                    <a:lumMod val="50000"/>
                  </a:schemeClr>
                </a:solidFill>
              </a:rPr>
              <a:t>Romeo and Juliet</a:t>
            </a:r>
            <a:endParaRPr lang="en-GB" b="1" dirty="0">
              <a:solidFill>
                <a:schemeClr val="accent4">
                  <a:lumMod val="50000"/>
                </a:schemeClr>
              </a:solidFill>
            </a:endParaRPr>
          </a:p>
        </p:txBody>
      </p:sp>
      <p:sp>
        <p:nvSpPr>
          <p:cNvPr id="31" name="TextBox 30"/>
          <p:cNvSpPr txBox="1"/>
          <p:nvPr/>
        </p:nvSpPr>
        <p:spPr>
          <a:xfrm>
            <a:off x="10822193" y="2722686"/>
            <a:ext cx="1201118" cy="1021556"/>
          </a:xfrm>
          <a:prstGeom prst="roundRect">
            <a:avLst/>
          </a:prstGeom>
          <a:solidFill>
            <a:schemeClr val="accent1">
              <a:lumMod val="20000"/>
              <a:lumOff val="8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b="1" dirty="0" smtClean="0">
                <a:solidFill>
                  <a:schemeClr val="accent4">
                    <a:lumMod val="50000"/>
                  </a:schemeClr>
                </a:solidFill>
              </a:rPr>
              <a:t>An Inspector Calls</a:t>
            </a:r>
            <a:endParaRPr lang="en-GB" b="1" dirty="0">
              <a:solidFill>
                <a:schemeClr val="accent4">
                  <a:lumMod val="50000"/>
                </a:schemeClr>
              </a:solidFill>
            </a:endParaRPr>
          </a:p>
        </p:txBody>
      </p:sp>
      <p:sp>
        <p:nvSpPr>
          <p:cNvPr id="32" name="TextBox 31"/>
          <p:cNvSpPr txBox="1"/>
          <p:nvPr/>
        </p:nvSpPr>
        <p:spPr>
          <a:xfrm>
            <a:off x="10822193" y="3919450"/>
            <a:ext cx="1201118" cy="408623"/>
          </a:xfrm>
          <a:prstGeom prst="roundRect">
            <a:avLst/>
          </a:prstGeom>
          <a:solidFill>
            <a:schemeClr val="accent1">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b="1" dirty="0" smtClean="0">
                <a:solidFill>
                  <a:schemeClr val="accent4">
                    <a:lumMod val="50000"/>
                  </a:schemeClr>
                </a:solidFill>
              </a:rPr>
              <a:t>Poetry</a:t>
            </a:r>
            <a:endParaRPr lang="en-GB" b="1" dirty="0">
              <a:solidFill>
                <a:schemeClr val="accent4">
                  <a:lumMod val="50000"/>
                </a:schemeClr>
              </a:solidFill>
            </a:endParaRPr>
          </a:p>
        </p:txBody>
      </p:sp>
      <p:sp>
        <p:nvSpPr>
          <p:cNvPr id="33" name="TextBox 32"/>
          <p:cNvSpPr txBox="1"/>
          <p:nvPr/>
        </p:nvSpPr>
        <p:spPr>
          <a:xfrm>
            <a:off x="10832295" y="4809748"/>
            <a:ext cx="1201118" cy="408623"/>
          </a:xfrm>
          <a:prstGeom prst="roundRect">
            <a:avLst/>
          </a:prstGeom>
          <a:solidFill>
            <a:schemeClr val="accent1">
              <a:lumMod val="20000"/>
              <a:lumOff val="80000"/>
            </a:schemeClr>
          </a:solidFill>
          <a:ln w="28575">
            <a:solidFill>
              <a:srgbClr val="B93A1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b="1" dirty="0" smtClean="0">
                <a:solidFill>
                  <a:schemeClr val="accent4">
                    <a:lumMod val="50000"/>
                  </a:schemeClr>
                </a:solidFill>
              </a:rPr>
              <a:t>Poetry</a:t>
            </a:r>
            <a:endParaRPr lang="en-GB" b="1" dirty="0">
              <a:solidFill>
                <a:schemeClr val="accent4">
                  <a:lumMod val="50000"/>
                </a:schemeClr>
              </a:solidFill>
            </a:endParaRPr>
          </a:p>
        </p:txBody>
      </p:sp>
      <p:sp>
        <p:nvSpPr>
          <p:cNvPr id="34" name="TextBox 33"/>
          <p:cNvSpPr txBox="1"/>
          <p:nvPr/>
        </p:nvSpPr>
        <p:spPr>
          <a:xfrm>
            <a:off x="10822193" y="5581241"/>
            <a:ext cx="1201118" cy="715089"/>
          </a:xfrm>
          <a:prstGeom prst="roundRect">
            <a:avLst/>
          </a:prstGeom>
          <a:solidFill>
            <a:schemeClr val="accent1">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b="1" dirty="0" smtClean="0">
                <a:solidFill>
                  <a:schemeClr val="accent4">
                    <a:lumMod val="50000"/>
                  </a:schemeClr>
                </a:solidFill>
              </a:rPr>
              <a:t>English Language</a:t>
            </a:r>
            <a:endParaRPr lang="en-GB" b="1" dirty="0">
              <a:solidFill>
                <a:schemeClr val="accent4">
                  <a:lumMod val="50000"/>
                </a:schemeClr>
              </a:solidFill>
            </a:endParaRPr>
          </a:p>
        </p:txBody>
      </p:sp>
    </p:spTree>
    <p:extLst>
      <p:ext uri="{BB962C8B-B14F-4D97-AF65-F5344CB8AC3E}">
        <p14:creationId xmlns:p14="http://schemas.microsoft.com/office/powerpoint/2010/main" val="36443250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0000"/>
            <a:duotone>
              <a:schemeClr val="bg2">
                <a:shade val="45000"/>
                <a:satMod val="135000"/>
              </a:schemeClr>
              <a:prstClr val="white"/>
            </a:duotone>
          </a:blip>
          <a:stretch>
            <a:fillRect/>
          </a:stretch>
        </p:blipFill>
        <p:spPr>
          <a:xfrm>
            <a:off x="679496" y="1203492"/>
            <a:ext cx="7048087" cy="3457968"/>
          </a:xfrm>
          <a:prstGeom prst="rect">
            <a:avLst/>
          </a:prstGeom>
        </p:spPr>
      </p:pic>
      <p:sp>
        <p:nvSpPr>
          <p:cNvPr id="5" name="TextBox 4"/>
          <p:cNvSpPr txBox="1"/>
          <p:nvPr/>
        </p:nvSpPr>
        <p:spPr>
          <a:xfrm>
            <a:off x="334851" y="218941"/>
            <a:ext cx="9440214" cy="646331"/>
          </a:xfrm>
          <a:prstGeom prst="rect">
            <a:avLst/>
          </a:prstGeom>
          <a:noFill/>
        </p:spPr>
        <p:txBody>
          <a:bodyPr wrap="square" rtlCol="0">
            <a:spAutoFit/>
          </a:bodyPr>
          <a:lstStyle/>
          <a:p>
            <a:r>
              <a:rPr lang="en-US" sz="3600" b="1" i="1" dirty="0" smtClean="0">
                <a:latin typeface="Arial Rounded MT Bold" charset="0"/>
                <a:ea typeface="Arial Rounded MT Bold" charset="0"/>
                <a:cs typeface="Arial Rounded MT Bold" charset="0"/>
              </a:rPr>
              <a:t>Revise ‘Romeo and Juliet’</a:t>
            </a:r>
            <a:endParaRPr lang="en-US" sz="3600" b="1" i="1" dirty="0">
              <a:latin typeface="Arial Rounded MT Bold" charset="0"/>
              <a:ea typeface="Arial Rounded MT Bold" charset="0"/>
              <a:cs typeface="Arial Rounded MT Bold"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0" b="100000" l="28831" r="77218">
                        <a14:foregroundMark x1="69657" y1="87736" x2="69657" y2="87736"/>
                        <a14:foregroundMark x1="68246" y1="82783" x2="68246" y2="82783"/>
                        <a14:foregroundMark x1="71169" y1="79953" x2="71169" y2="79953"/>
                        <a14:foregroundMark x1="64113" y1="94104" x2="64113" y2="94104"/>
                        <a14:foregroundMark x1="69456" y1="74292" x2="69456" y2="74292"/>
                        <a14:foregroundMark x1="75706" y1="90566" x2="75706" y2="90566"/>
                        <a14:backgroundMark x1="36089" y1="60142" x2="36089" y2="60142"/>
                        <a14:backgroundMark x1="67540" y1="45991" x2="67540" y2="45991"/>
                      </a14:backgroundRemoval>
                    </a14:imgEffect>
                    <a14:imgEffect>
                      <a14:saturation sat="0"/>
                    </a14:imgEffect>
                  </a14:imgLayer>
                </a14:imgProps>
              </a:ext>
            </a:extLst>
          </a:blip>
          <a:stretch>
            <a:fillRect/>
          </a:stretch>
        </p:blipFill>
        <p:spPr>
          <a:xfrm>
            <a:off x="2553668" y="1646903"/>
            <a:ext cx="12192000" cy="5211097"/>
          </a:xfrm>
          <a:prstGeom prst="rect">
            <a:avLst/>
          </a:prstGeom>
        </p:spPr>
      </p:pic>
      <p:sp>
        <p:nvSpPr>
          <p:cNvPr id="8" name="TextBox 7"/>
          <p:cNvSpPr txBox="1"/>
          <p:nvPr/>
        </p:nvSpPr>
        <p:spPr>
          <a:xfrm>
            <a:off x="1120462" y="844697"/>
            <a:ext cx="5344732" cy="4154984"/>
          </a:xfrm>
          <a:prstGeom prst="rect">
            <a:avLst/>
          </a:prstGeom>
          <a:noFill/>
        </p:spPr>
        <p:txBody>
          <a:bodyPr wrap="square" rtlCol="0">
            <a:spAutoFit/>
          </a:bodyPr>
          <a:lstStyle/>
          <a:p>
            <a:r>
              <a:rPr lang="en-US" sz="4400" b="1" i="1" dirty="0">
                <a:solidFill>
                  <a:srgbClr val="FF0000"/>
                </a:solidFill>
              </a:rPr>
              <a:t>"But, soft! what light through yonder window breaks? It is the east, and Juliet is the sun</a:t>
            </a:r>
            <a:r>
              <a:rPr lang="en-US" sz="4400" b="1" i="1" dirty="0" smtClean="0">
                <a:solidFill>
                  <a:srgbClr val="FF0000"/>
                </a:solidFill>
              </a:rPr>
              <a:t>!” </a:t>
            </a:r>
            <a:r>
              <a:rPr lang="mr-IN" sz="4400" b="1" i="1" dirty="0" smtClean="0"/>
              <a:t>–</a:t>
            </a:r>
            <a:r>
              <a:rPr lang="en-US" sz="4400" b="1" i="1" dirty="0" smtClean="0"/>
              <a:t> Romeo, Act 2, Scene 2.</a:t>
            </a:r>
            <a:endParaRPr lang="en-US" sz="4400" b="1" i="1" dirty="0"/>
          </a:p>
        </p:txBody>
      </p:sp>
      <p:sp>
        <p:nvSpPr>
          <p:cNvPr id="6" name="TextBox 5"/>
          <p:cNvSpPr txBox="1"/>
          <p:nvPr/>
        </p:nvSpPr>
        <p:spPr>
          <a:xfrm>
            <a:off x="0" y="4999681"/>
            <a:ext cx="7864057" cy="1785104"/>
          </a:xfrm>
          <a:prstGeom prst="rect">
            <a:avLst/>
          </a:prstGeom>
          <a:noFill/>
        </p:spPr>
        <p:txBody>
          <a:bodyPr wrap="square" rtlCol="0">
            <a:spAutoFit/>
          </a:bodyPr>
          <a:lstStyle/>
          <a:p>
            <a:pPr algn="ctr"/>
            <a:r>
              <a:rPr lang="en-US" sz="2000" b="1" i="1" dirty="0" smtClean="0">
                <a:latin typeface="Futura Medium" charset="0"/>
                <a:ea typeface="Futura Medium" charset="0"/>
                <a:cs typeface="Futura Medium" charset="0"/>
              </a:rPr>
              <a:t>Five Quick Questions</a:t>
            </a:r>
          </a:p>
          <a:p>
            <a:pPr marL="285750" indent="-285750">
              <a:buFont typeface="Arial" charset="0"/>
              <a:buChar char="•"/>
            </a:pPr>
            <a:r>
              <a:rPr lang="en-US" b="1" i="1" dirty="0" smtClean="0"/>
              <a:t>Why is this such an important quotation in the play? </a:t>
            </a:r>
          </a:p>
          <a:p>
            <a:pPr marL="285750" indent="-285750">
              <a:buFont typeface="Arial" charset="0"/>
              <a:buChar char="•"/>
            </a:pPr>
            <a:r>
              <a:rPr lang="en-US" b="1" i="1" dirty="0" smtClean="0"/>
              <a:t>Who does Romeo say this to? </a:t>
            </a:r>
          </a:p>
          <a:p>
            <a:pPr marL="285750" indent="-285750">
              <a:buFont typeface="Arial" charset="0"/>
              <a:buChar char="•"/>
            </a:pPr>
            <a:r>
              <a:rPr lang="en-US" b="1" i="1" dirty="0" smtClean="0"/>
              <a:t>Can you link this quotation to any themes in the play?</a:t>
            </a:r>
          </a:p>
          <a:p>
            <a:pPr marL="285750" indent="-285750">
              <a:buFont typeface="Arial" charset="0"/>
              <a:buChar char="•"/>
            </a:pPr>
            <a:r>
              <a:rPr lang="en-US" b="1" i="1" dirty="0" smtClean="0"/>
              <a:t>Can you link this quotation to the context? </a:t>
            </a:r>
          </a:p>
          <a:p>
            <a:pPr marL="285750" indent="-285750">
              <a:buFont typeface="Arial" charset="0"/>
              <a:buChar char="•"/>
            </a:pPr>
            <a:r>
              <a:rPr lang="en-US" b="1" i="1" dirty="0" smtClean="0"/>
              <a:t>Are there any of Shakespeare’s methods here? </a:t>
            </a:r>
          </a:p>
        </p:txBody>
      </p:sp>
    </p:spTree>
    <p:extLst>
      <p:ext uri="{BB962C8B-B14F-4D97-AF65-F5344CB8AC3E}">
        <p14:creationId xmlns:p14="http://schemas.microsoft.com/office/powerpoint/2010/main" val="255664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 3 Scene 2 Summary</a:t>
            </a:r>
          </a:p>
        </p:txBody>
      </p:sp>
      <p:sp>
        <p:nvSpPr>
          <p:cNvPr id="3" name="Content Placeholder 2"/>
          <p:cNvSpPr>
            <a:spLocks noGrp="1"/>
          </p:cNvSpPr>
          <p:nvPr>
            <p:ph idx="1"/>
          </p:nvPr>
        </p:nvSpPr>
        <p:spPr>
          <a:xfrm>
            <a:off x="838200" y="1253331"/>
            <a:ext cx="10515600" cy="4351338"/>
          </a:xfrm>
        </p:spPr>
        <p:txBody>
          <a:bodyPr/>
          <a:lstStyle/>
          <a:p>
            <a:r>
              <a:rPr lang="en-GB" dirty="0"/>
              <a:t>Juliet is longing for night and Romeo’s arrival, when the nurse enters, grieving at Tybalt’s death.</a:t>
            </a:r>
          </a:p>
          <a:p>
            <a:r>
              <a:rPr lang="en-GB" dirty="0"/>
              <a:t>When Juliet realises that Romeo killed Tybalt, her feelings are at first confused. Then it sinks in that Romeo is banished and she becomes desperate.</a:t>
            </a:r>
          </a:p>
          <a:p>
            <a:r>
              <a:rPr lang="en-GB" dirty="0"/>
              <a:t>The nurse offers comfort, promising to bring Romeo to Juliet that night.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4184968"/>
            <a:ext cx="3672410" cy="269310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6557" y="4250442"/>
            <a:ext cx="3483380" cy="2607559"/>
          </a:xfrm>
          <a:prstGeom prst="rect">
            <a:avLst/>
          </a:prstGeom>
        </p:spPr>
      </p:pic>
    </p:spTree>
    <p:extLst>
      <p:ext uri="{BB962C8B-B14F-4D97-AF65-F5344CB8AC3E}">
        <p14:creationId xmlns:p14="http://schemas.microsoft.com/office/powerpoint/2010/main" val="8306655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D99DC3-B1EF-4EEA-A648-7A6A0D0FD90F}"/>
              </a:ext>
            </a:extLst>
          </p:cNvPr>
          <p:cNvSpPr txBox="1">
            <a:spLocks/>
          </p:cNvSpPr>
          <p:nvPr/>
        </p:nvSpPr>
        <p:spPr>
          <a:xfrm>
            <a:off x="0" y="-38059"/>
            <a:ext cx="8331200" cy="927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3.1</a:t>
            </a:r>
            <a:r>
              <a:rPr lang="en-GB" dirty="0"/>
              <a:t>	J waits for R to spend the night. </a:t>
            </a:r>
          </a:p>
        </p:txBody>
      </p:sp>
      <p:pic>
        <p:nvPicPr>
          <p:cNvPr id="6" name="Picture 5" descr="A close up of a logo&#10;&#10;Description automatically generated">
            <a:extLst>
              <a:ext uri="{FF2B5EF4-FFF2-40B4-BE49-F238E27FC236}">
                <a16:creationId xmlns:a16="http://schemas.microsoft.com/office/drawing/2014/main" id="{208A610F-38B9-4306-A1E5-67246F737234}"/>
              </a:ext>
            </a:extLst>
          </p:cNvPr>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331200" y="89964"/>
            <a:ext cx="671011" cy="671011"/>
          </a:xfrm>
          <a:prstGeom prst="rect">
            <a:avLst/>
          </a:prstGeom>
        </p:spPr>
      </p:pic>
      <p:pic>
        <p:nvPicPr>
          <p:cNvPr id="7" name="Picture 6" descr="A close up of a logo&#10;&#10;Description automatically generated">
            <a:extLst>
              <a:ext uri="{FF2B5EF4-FFF2-40B4-BE49-F238E27FC236}">
                <a16:creationId xmlns:a16="http://schemas.microsoft.com/office/drawing/2014/main" id="{3DDDEAC1-06D9-489D-B762-A53AE30D61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4177" y="41279"/>
            <a:ext cx="768379" cy="768379"/>
          </a:xfrm>
          <a:prstGeom prst="rect">
            <a:avLst/>
          </a:prstGeom>
        </p:spPr>
      </p:pic>
      <p:pic>
        <p:nvPicPr>
          <p:cNvPr id="8" name="Picture 7" descr="A close up of a logo&#10;&#10;Description automatically generated">
            <a:extLst>
              <a:ext uri="{FF2B5EF4-FFF2-40B4-BE49-F238E27FC236}">
                <a16:creationId xmlns:a16="http://schemas.microsoft.com/office/drawing/2014/main" id="{444B534B-7EBF-4C04-929A-234365D1BDF0}"/>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54000" y="5156200"/>
            <a:ext cx="1510275" cy="1510275"/>
          </a:xfrm>
          <a:prstGeom prst="rect">
            <a:avLst/>
          </a:prstGeom>
        </p:spPr>
      </p:pic>
      <p:sp>
        <p:nvSpPr>
          <p:cNvPr id="9" name="Thought Bubble: Cloud 8">
            <a:extLst>
              <a:ext uri="{FF2B5EF4-FFF2-40B4-BE49-F238E27FC236}">
                <a16:creationId xmlns:a16="http://schemas.microsoft.com/office/drawing/2014/main" id="{01992237-C5A4-429F-8EDE-2817C98861EF}"/>
              </a:ext>
            </a:extLst>
          </p:cNvPr>
          <p:cNvSpPr/>
          <p:nvPr/>
        </p:nvSpPr>
        <p:spPr>
          <a:xfrm rot="1325384">
            <a:off x="178489" y="742121"/>
            <a:ext cx="2799607" cy="2558922"/>
          </a:xfrm>
          <a:prstGeom prst="cloudCallout">
            <a:avLst>
              <a:gd name="adj1" fmla="val -5257"/>
              <a:gd name="adj2" fmla="val 12739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close up of a logo&#10;&#10;Description automatically generated">
            <a:extLst>
              <a:ext uri="{FF2B5EF4-FFF2-40B4-BE49-F238E27FC236}">
                <a16:creationId xmlns:a16="http://schemas.microsoft.com/office/drawing/2014/main" id="{D7334322-6138-49A1-B3FF-89462DA5F17F}"/>
              </a:ext>
            </a:extLst>
          </p:cNvPr>
          <p:cNvPicPr>
            <a:picLocks noChangeAspect="1"/>
          </p:cNvPicPr>
          <p:nvPr/>
        </p:nvPicPr>
        <p:blipFill>
          <a:blip r:embed="rId4">
            <a:clrChange>
              <a:clrFrom>
                <a:srgbClr val="000000">
                  <a:alpha val="0"/>
                </a:srgbClr>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1595" y="1212533"/>
            <a:ext cx="1325564" cy="1325564"/>
          </a:xfrm>
          <a:prstGeom prst="rect">
            <a:avLst/>
          </a:prstGeom>
        </p:spPr>
      </p:pic>
      <p:pic>
        <p:nvPicPr>
          <p:cNvPr id="12" name="Picture 11" descr="A close up of a logo&#10;&#10;Description automatically generated">
            <a:extLst>
              <a:ext uri="{FF2B5EF4-FFF2-40B4-BE49-F238E27FC236}">
                <a16:creationId xmlns:a16="http://schemas.microsoft.com/office/drawing/2014/main" id="{3BC7CC3A-BE4D-4AB3-9227-DC300D035E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210" y="1944747"/>
            <a:ext cx="648086" cy="648086"/>
          </a:xfrm>
          <a:prstGeom prst="rect">
            <a:avLst/>
          </a:prstGeom>
        </p:spPr>
      </p:pic>
      <p:pic>
        <p:nvPicPr>
          <p:cNvPr id="13" name="Picture 12" descr="A close up of a logo&#10;&#10;Description automatically generated">
            <a:extLst>
              <a:ext uri="{FF2B5EF4-FFF2-40B4-BE49-F238E27FC236}">
                <a16:creationId xmlns:a16="http://schemas.microsoft.com/office/drawing/2014/main" id="{0DF2D53A-A30E-4DC8-9B7F-A08091826D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08746">
            <a:off x="1885037" y="1053195"/>
            <a:ext cx="648086" cy="648086"/>
          </a:xfrm>
          <a:prstGeom prst="rect">
            <a:avLst/>
          </a:prstGeom>
        </p:spPr>
      </p:pic>
      <p:pic>
        <p:nvPicPr>
          <p:cNvPr id="14" name="Picture 13" descr="A close up of a logo&#10;&#10;Description automatically generated">
            <a:extLst>
              <a:ext uri="{FF2B5EF4-FFF2-40B4-BE49-F238E27FC236}">
                <a16:creationId xmlns:a16="http://schemas.microsoft.com/office/drawing/2014/main" id="{D4569AD5-5DA1-469C-A422-BC70A5442C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754" y="919093"/>
            <a:ext cx="561269" cy="561269"/>
          </a:xfrm>
          <a:prstGeom prst="rect">
            <a:avLst/>
          </a:prstGeom>
        </p:spPr>
      </p:pic>
      <p:pic>
        <p:nvPicPr>
          <p:cNvPr id="15" name="Picture 14" descr="A close up of a logo&#10;&#10;Description automatically generated">
            <a:extLst>
              <a:ext uri="{FF2B5EF4-FFF2-40B4-BE49-F238E27FC236}">
                <a16:creationId xmlns:a16="http://schemas.microsoft.com/office/drawing/2014/main" id="{DB705695-FE3B-4925-91AE-914EE8F713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6525" y="2361195"/>
            <a:ext cx="561268" cy="561268"/>
          </a:xfrm>
          <a:prstGeom prst="rect">
            <a:avLst/>
          </a:prstGeom>
        </p:spPr>
      </p:pic>
      <p:pic>
        <p:nvPicPr>
          <p:cNvPr id="16" name="Picture 15" descr="A close up of a logo&#10;&#10;Description automatically generated">
            <a:extLst>
              <a:ext uri="{FF2B5EF4-FFF2-40B4-BE49-F238E27FC236}">
                <a16:creationId xmlns:a16="http://schemas.microsoft.com/office/drawing/2014/main" id="{9D9933BD-44A8-4076-8055-48DD74B52A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210" y="1357000"/>
            <a:ext cx="471904" cy="471904"/>
          </a:xfrm>
          <a:prstGeom prst="rect">
            <a:avLst/>
          </a:prstGeom>
        </p:spPr>
      </p:pic>
      <p:pic>
        <p:nvPicPr>
          <p:cNvPr id="17" name="Picture 16" descr="A close up of a logo&#10;&#10;Description automatically generated">
            <a:extLst>
              <a:ext uri="{FF2B5EF4-FFF2-40B4-BE49-F238E27FC236}">
                <a16:creationId xmlns:a16="http://schemas.microsoft.com/office/drawing/2014/main" id="{4065112A-AA9F-4A84-9DF9-F7FDF71342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7031" y="2568323"/>
            <a:ext cx="561268" cy="561268"/>
          </a:xfrm>
          <a:prstGeom prst="rect">
            <a:avLst/>
          </a:prstGeom>
        </p:spPr>
      </p:pic>
      <p:pic>
        <p:nvPicPr>
          <p:cNvPr id="18" name="Picture 17" descr="A close up of a logo&#10;&#10;Description automatically generated">
            <a:extLst>
              <a:ext uri="{FF2B5EF4-FFF2-40B4-BE49-F238E27FC236}">
                <a16:creationId xmlns:a16="http://schemas.microsoft.com/office/drawing/2014/main" id="{206C3178-16C0-4461-AF8C-10FFC9DB01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09080" y="1782981"/>
            <a:ext cx="561268" cy="561268"/>
          </a:xfrm>
          <a:prstGeom prst="rect">
            <a:avLst/>
          </a:prstGeom>
        </p:spPr>
      </p:pic>
      <p:sp>
        <p:nvSpPr>
          <p:cNvPr id="20" name="Thought Bubble: Cloud 19">
            <a:extLst>
              <a:ext uri="{FF2B5EF4-FFF2-40B4-BE49-F238E27FC236}">
                <a16:creationId xmlns:a16="http://schemas.microsoft.com/office/drawing/2014/main" id="{F3F28199-D5BF-4F55-844E-07411C18D24B}"/>
              </a:ext>
            </a:extLst>
          </p:cNvPr>
          <p:cNvSpPr/>
          <p:nvPr/>
        </p:nvSpPr>
        <p:spPr>
          <a:xfrm rot="643338">
            <a:off x="1075884" y="2678787"/>
            <a:ext cx="4980355" cy="3700165"/>
          </a:xfrm>
          <a:prstGeom prst="cloudCallout">
            <a:avLst>
              <a:gd name="adj1" fmla="val -51745"/>
              <a:gd name="adj2" fmla="val 3255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3A97BBF-1BCB-4F4F-A581-6345B55DA1D5}"/>
              </a:ext>
            </a:extLst>
          </p:cNvPr>
          <p:cNvSpPr/>
          <p:nvPr/>
        </p:nvSpPr>
        <p:spPr>
          <a:xfrm>
            <a:off x="1826846" y="3333386"/>
            <a:ext cx="3513782" cy="369332"/>
          </a:xfrm>
          <a:prstGeom prst="rect">
            <a:avLst/>
          </a:prstGeom>
        </p:spPr>
        <p:txBody>
          <a:bodyPr wrap="none">
            <a:spAutoFit/>
          </a:bodyPr>
          <a:lstStyle/>
          <a:p>
            <a:r>
              <a:rPr lang="en-GB" dirty="0"/>
              <a:t>“bring in cloudy night immediately”</a:t>
            </a:r>
          </a:p>
        </p:txBody>
      </p:sp>
      <p:sp>
        <p:nvSpPr>
          <p:cNvPr id="23" name="Rectangle 22">
            <a:extLst>
              <a:ext uri="{FF2B5EF4-FFF2-40B4-BE49-F238E27FC236}">
                <a16:creationId xmlns:a16="http://schemas.microsoft.com/office/drawing/2014/main" id="{0C90B158-DFAC-4AFF-8EB4-AA38D22642A5}"/>
              </a:ext>
            </a:extLst>
          </p:cNvPr>
          <p:cNvSpPr/>
          <p:nvPr/>
        </p:nvSpPr>
        <p:spPr>
          <a:xfrm>
            <a:off x="1794811" y="3690044"/>
            <a:ext cx="6096000" cy="369332"/>
          </a:xfrm>
          <a:prstGeom prst="rect">
            <a:avLst/>
          </a:prstGeom>
        </p:spPr>
        <p:txBody>
          <a:bodyPr>
            <a:spAutoFit/>
          </a:bodyPr>
          <a:lstStyle/>
          <a:p>
            <a:r>
              <a:rPr lang="en-GB" dirty="0"/>
              <a:t>“Romeo… Leap to these arms,”</a:t>
            </a:r>
          </a:p>
        </p:txBody>
      </p:sp>
      <p:sp>
        <p:nvSpPr>
          <p:cNvPr id="24" name="Rectangle 23">
            <a:extLst>
              <a:ext uri="{FF2B5EF4-FFF2-40B4-BE49-F238E27FC236}">
                <a16:creationId xmlns:a16="http://schemas.microsoft.com/office/drawing/2014/main" id="{B5052559-7A46-40E8-A8BC-E6EABAB53DCD}"/>
              </a:ext>
            </a:extLst>
          </p:cNvPr>
          <p:cNvSpPr/>
          <p:nvPr/>
        </p:nvSpPr>
        <p:spPr>
          <a:xfrm>
            <a:off x="1794811" y="4057067"/>
            <a:ext cx="1923412" cy="369332"/>
          </a:xfrm>
          <a:prstGeom prst="rect">
            <a:avLst/>
          </a:prstGeom>
        </p:spPr>
        <p:txBody>
          <a:bodyPr wrap="none">
            <a:spAutoFit/>
          </a:bodyPr>
          <a:lstStyle/>
          <a:p>
            <a:r>
              <a:rPr lang="en-GB" dirty="0"/>
              <a:t>“Come, civil night”</a:t>
            </a:r>
          </a:p>
        </p:txBody>
      </p:sp>
      <p:sp>
        <p:nvSpPr>
          <p:cNvPr id="25" name="Rectangle 24">
            <a:extLst>
              <a:ext uri="{FF2B5EF4-FFF2-40B4-BE49-F238E27FC236}">
                <a16:creationId xmlns:a16="http://schemas.microsoft.com/office/drawing/2014/main" id="{3FFECA7A-E7CA-49BF-BA67-823CA9E6CEB6}"/>
              </a:ext>
            </a:extLst>
          </p:cNvPr>
          <p:cNvSpPr/>
          <p:nvPr/>
        </p:nvSpPr>
        <p:spPr>
          <a:xfrm>
            <a:off x="1794811" y="4413643"/>
            <a:ext cx="2997487" cy="369332"/>
          </a:xfrm>
          <a:prstGeom prst="rect">
            <a:avLst/>
          </a:prstGeom>
        </p:spPr>
        <p:txBody>
          <a:bodyPr wrap="none">
            <a:spAutoFit/>
          </a:bodyPr>
          <a:lstStyle/>
          <a:p>
            <a:r>
              <a:rPr lang="en-GB" dirty="0"/>
              <a:t>“Come, night. Come, Romeo.”</a:t>
            </a:r>
          </a:p>
        </p:txBody>
      </p:sp>
      <p:sp>
        <p:nvSpPr>
          <p:cNvPr id="26" name="Rectangle 25">
            <a:extLst>
              <a:ext uri="{FF2B5EF4-FFF2-40B4-BE49-F238E27FC236}">
                <a16:creationId xmlns:a16="http://schemas.microsoft.com/office/drawing/2014/main" id="{BC580B0F-D3E5-40D7-B369-68B3B61FD589}"/>
              </a:ext>
            </a:extLst>
          </p:cNvPr>
          <p:cNvSpPr/>
          <p:nvPr/>
        </p:nvSpPr>
        <p:spPr>
          <a:xfrm>
            <a:off x="1794812" y="4742698"/>
            <a:ext cx="4301188" cy="923330"/>
          </a:xfrm>
          <a:prstGeom prst="rect">
            <a:avLst/>
          </a:prstGeom>
        </p:spPr>
        <p:txBody>
          <a:bodyPr wrap="square">
            <a:spAutoFit/>
          </a:bodyPr>
          <a:lstStyle/>
          <a:p>
            <a:r>
              <a:rPr lang="en-GB" dirty="0"/>
              <a:t>“Come, gentle night, come, loving, black-browed night,</a:t>
            </a:r>
          </a:p>
          <a:p>
            <a:r>
              <a:rPr lang="en-GB" dirty="0"/>
              <a:t>Give me my Romeo.”</a:t>
            </a:r>
          </a:p>
        </p:txBody>
      </p:sp>
      <p:pic>
        <p:nvPicPr>
          <p:cNvPr id="27" name="Picture 26" descr="A close up of a logo&#10;&#10;Description automatically generated">
            <a:extLst>
              <a:ext uri="{FF2B5EF4-FFF2-40B4-BE49-F238E27FC236}">
                <a16:creationId xmlns:a16="http://schemas.microsoft.com/office/drawing/2014/main" id="{F040C209-6258-4D8D-9164-DDFA21D898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737" y="1263877"/>
            <a:ext cx="1250467" cy="1250467"/>
          </a:xfrm>
          <a:prstGeom prst="rect">
            <a:avLst/>
          </a:prstGeom>
        </p:spPr>
      </p:pic>
      <p:sp>
        <p:nvSpPr>
          <p:cNvPr id="28" name="Speech Bubble: Rectangle 27">
            <a:extLst>
              <a:ext uri="{FF2B5EF4-FFF2-40B4-BE49-F238E27FC236}">
                <a16:creationId xmlns:a16="http://schemas.microsoft.com/office/drawing/2014/main" id="{2C4D45A8-C998-4A0A-87BE-F4FE2F86B714}"/>
              </a:ext>
            </a:extLst>
          </p:cNvPr>
          <p:cNvSpPr/>
          <p:nvPr/>
        </p:nvSpPr>
        <p:spPr>
          <a:xfrm>
            <a:off x="7685940" y="1411199"/>
            <a:ext cx="1250467" cy="1126898"/>
          </a:xfrm>
          <a:prstGeom prst="wedgeRectCallout">
            <a:avLst>
              <a:gd name="adj1" fmla="val -101267"/>
              <a:gd name="adj2" fmla="val -2894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descr="A close up of a logo&#10;&#10;Description automatically generated">
            <a:extLst>
              <a:ext uri="{FF2B5EF4-FFF2-40B4-BE49-F238E27FC236}">
                <a16:creationId xmlns:a16="http://schemas.microsoft.com/office/drawing/2014/main" id="{D281654E-AC4F-4F0B-ADF4-1CC41D27BA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04804" y="1486768"/>
            <a:ext cx="846765" cy="846765"/>
          </a:xfrm>
          <a:prstGeom prst="rect">
            <a:avLst/>
          </a:prstGeom>
        </p:spPr>
      </p:pic>
      <p:pic>
        <p:nvPicPr>
          <p:cNvPr id="31" name="Picture 30" descr="A close up of a logo&#10;&#10;Description automatically generated">
            <a:extLst>
              <a:ext uri="{FF2B5EF4-FFF2-40B4-BE49-F238E27FC236}">
                <a16:creationId xmlns:a16="http://schemas.microsoft.com/office/drawing/2014/main" id="{E9354892-EE2F-4317-961B-EAB100428A9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82515" y="1521142"/>
            <a:ext cx="768379" cy="768379"/>
          </a:xfrm>
          <a:prstGeom prst="rect">
            <a:avLst/>
          </a:prstGeom>
        </p:spPr>
      </p:pic>
      <p:pic>
        <p:nvPicPr>
          <p:cNvPr id="34" name="Picture 33" descr="A close up of a logo&#10;&#10;Description automatically generated">
            <a:extLst>
              <a:ext uri="{FF2B5EF4-FFF2-40B4-BE49-F238E27FC236}">
                <a16:creationId xmlns:a16="http://schemas.microsoft.com/office/drawing/2014/main" id="{FDF53D69-473C-4885-BFBA-D560EB8B8E9B}"/>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916414" y="1885614"/>
            <a:ext cx="1510275" cy="1510275"/>
          </a:xfrm>
          <a:prstGeom prst="rect">
            <a:avLst/>
          </a:prstGeom>
        </p:spPr>
      </p:pic>
      <p:sp>
        <p:nvSpPr>
          <p:cNvPr id="35" name="Speech Bubble: Rectangle 34">
            <a:extLst>
              <a:ext uri="{FF2B5EF4-FFF2-40B4-BE49-F238E27FC236}">
                <a16:creationId xmlns:a16="http://schemas.microsoft.com/office/drawing/2014/main" id="{FFCE437F-6D9E-4106-9DBF-933CCBF2C86C}"/>
              </a:ext>
            </a:extLst>
          </p:cNvPr>
          <p:cNvSpPr/>
          <p:nvPr/>
        </p:nvSpPr>
        <p:spPr>
          <a:xfrm>
            <a:off x="9217329" y="2069345"/>
            <a:ext cx="1250467" cy="1126898"/>
          </a:xfrm>
          <a:prstGeom prst="wedgeRectCallout">
            <a:avLst>
              <a:gd name="adj1" fmla="val 110998"/>
              <a:gd name="adj2" fmla="val -4246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descr="A close up of a logo&#10;&#10;Description automatically generated">
            <a:extLst>
              <a:ext uri="{FF2B5EF4-FFF2-40B4-BE49-F238E27FC236}">
                <a16:creationId xmlns:a16="http://schemas.microsoft.com/office/drawing/2014/main" id="{874DD42B-FD37-40D5-B946-4B0BD40E25E8}"/>
              </a:ext>
            </a:extLst>
          </p:cNvPr>
          <p:cNvPicPr>
            <a:picLocks noChangeAspect="1"/>
          </p:cNvPicPr>
          <p:nvPr/>
        </p:nvPicPr>
        <p:blipFill>
          <a:blip r:embed="rId4">
            <a:clrChange>
              <a:clrFrom>
                <a:srgbClr val="000000">
                  <a:alpha val="0"/>
                </a:srgbClr>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28932" y="2002814"/>
            <a:ext cx="1121326" cy="1121326"/>
          </a:xfrm>
          <a:prstGeom prst="rect">
            <a:avLst/>
          </a:prstGeom>
        </p:spPr>
      </p:pic>
      <p:pic>
        <p:nvPicPr>
          <p:cNvPr id="40" name="Picture 39" descr="A close up of a logo&#10;&#10;Description automatically generated">
            <a:extLst>
              <a:ext uri="{FF2B5EF4-FFF2-40B4-BE49-F238E27FC236}">
                <a16:creationId xmlns:a16="http://schemas.microsoft.com/office/drawing/2014/main" id="{39F6154E-3FF9-448E-AD5C-1988A40CE38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79135" y="2143221"/>
            <a:ext cx="742246" cy="742246"/>
          </a:xfrm>
          <a:prstGeom prst="rect">
            <a:avLst/>
          </a:prstGeom>
        </p:spPr>
      </p:pic>
      <p:pic>
        <p:nvPicPr>
          <p:cNvPr id="41" name="Picture 40" descr="A close up of a logo&#10;&#10;Description automatically generated">
            <a:extLst>
              <a:ext uri="{FF2B5EF4-FFF2-40B4-BE49-F238E27FC236}">
                <a16:creationId xmlns:a16="http://schemas.microsoft.com/office/drawing/2014/main" id="{83943EA9-7273-4D10-8AB8-C0C6983423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114" y="2768932"/>
            <a:ext cx="1250467" cy="1250467"/>
          </a:xfrm>
          <a:prstGeom prst="rect">
            <a:avLst/>
          </a:prstGeom>
        </p:spPr>
      </p:pic>
      <p:sp>
        <p:nvSpPr>
          <p:cNvPr id="42" name="Speech Bubble: Rectangle 41">
            <a:extLst>
              <a:ext uri="{FF2B5EF4-FFF2-40B4-BE49-F238E27FC236}">
                <a16:creationId xmlns:a16="http://schemas.microsoft.com/office/drawing/2014/main" id="{DF173C74-3B79-43BD-A9A6-669E189E4FC9}"/>
              </a:ext>
            </a:extLst>
          </p:cNvPr>
          <p:cNvSpPr/>
          <p:nvPr/>
        </p:nvSpPr>
        <p:spPr>
          <a:xfrm>
            <a:off x="7699317" y="2916254"/>
            <a:ext cx="1250467" cy="1126898"/>
          </a:xfrm>
          <a:prstGeom prst="wedgeRectCallout">
            <a:avLst>
              <a:gd name="adj1" fmla="val -101267"/>
              <a:gd name="adj2" fmla="val -2894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descr="A close up of a logo&#10;&#10;Description automatically generated">
            <a:extLst>
              <a:ext uri="{FF2B5EF4-FFF2-40B4-BE49-F238E27FC236}">
                <a16:creationId xmlns:a16="http://schemas.microsoft.com/office/drawing/2014/main" id="{DFE09841-73E1-4BAA-ADF3-728C730951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8181" y="2991823"/>
            <a:ext cx="846765" cy="846765"/>
          </a:xfrm>
          <a:prstGeom prst="rect">
            <a:avLst/>
          </a:prstGeom>
        </p:spPr>
      </p:pic>
      <p:pic>
        <p:nvPicPr>
          <p:cNvPr id="44" name="Picture 43" descr="A close up of a logo&#10;&#10;Description automatically generated">
            <a:extLst>
              <a:ext uri="{FF2B5EF4-FFF2-40B4-BE49-F238E27FC236}">
                <a16:creationId xmlns:a16="http://schemas.microsoft.com/office/drawing/2014/main" id="{37549E22-B79C-4C6D-97A3-D5D70F6C159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95892" y="3026197"/>
            <a:ext cx="768379" cy="768379"/>
          </a:xfrm>
          <a:prstGeom prst="rect">
            <a:avLst/>
          </a:prstGeom>
        </p:spPr>
      </p:pic>
      <p:pic>
        <p:nvPicPr>
          <p:cNvPr id="45" name="Picture 44" descr="A close up of a logo&#10;&#10;Description automatically generated">
            <a:extLst>
              <a:ext uri="{FF2B5EF4-FFF2-40B4-BE49-F238E27FC236}">
                <a16:creationId xmlns:a16="http://schemas.microsoft.com/office/drawing/2014/main" id="{BF416E44-72D9-4C01-BED5-2EE6E6DD478E}"/>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916414" y="3733534"/>
            <a:ext cx="1510275" cy="1510275"/>
          </a:xfrm>
          <a:prstGeom prst="rect">
            <a:avLst/>
          </a:prstGeom>
        </p:spPr>
      </p:pic>
      <p:sp>
        <p:nvSpPr>
          <p:cNvPr id="46" name="Speech Bubble: Rectangle 45">
            <a:extLst>
              <a:ext uri="{FF2B5EF4-FFF2-40B4-BE49-F238E27FC236}">
                <a16:creationId xmlns:a16="http://schemas.microsoft.com/office/drawing/2014/main" id="{AB4C8272-7380-4A36-9291-0B3A297CAA68}"/>
              </a:ext>
            </a:extLst>
          </p:cNvPr>
          <p:cNvSpPr/>
          <p:nvPr/>
        </p:nvSpPr>
        <p:spPr>
          <a:xfrm>
            <a:off x="9217329" y="3917265"/>
            <a:ext cx="1250467" cy="1126898"/>
          </a:xfrm>
          <a:prstGeom prst="wedgeRectCallout">
            <a:avLst>
              <a:gd name="adj1" fmla="val 110998"/>
              <a:gd name="adj2" fmla="val -4246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 name="Picture 46" descr="A close up of a logo&#10;&#10;Description automatically generated">
            <a:extLst>
              <a:ext uri="{FF2B5EF4-FFF2-40B4-BE49-F238E27FC236}">
                <a16:creationId xmlns:a16="http://schemas.microsoft.com/office/drawing/2014/main" id="{8AE5DF61-B60A-4D21-85A5-D52940C327E6}"/>
              </a:ext>
            </a:extLst>
          </p:cNvPr>
          <p:cNvPicPr>
            <a:picLocks noChangeAspect="1"/>
          </p:cNvPicPr>
          <p:nvPr/>
        </p:nvPicPr>
        <p:blipFill>
          <a:blip r:embed="rId4">
            <a:clrChange>
              <a:clrFrom>
                <a:srgbClr val="000000">
                  <a:alpha val="0"/>
                </a:srgbClr>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28932" y="3850734"/>
            <a:ext cx="1121326" cy="1121326"/>
          </a:xfrm>
          <a:prstGeom prst="rect">
            <a:avLst/>
          </a:prstGeom>
        </p:spPr>
      </p:pic>
      <p:pic>
        <p:nvPicPr>
          <p:cNvPr id="48" name="Picture 47" descr="A close up of a logo&#10;&#10;Description automatically generated">
            <a:extLst>
              <a:ext uri="{FF2B5EF4-FFF2-40B4-BE49-F238E27FC236}">
                <a16:creationId xmlns:a16="http://schemas.microsoft.com/office/drawing/2014/main" id="{8E962659-CDAA-4F30-9849-358D48CAB50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79135" y="3991141"/>
            <a:ext cx="512998" cy="512998"/>
          </a:xfrm>
          <a:prstGeom prst="rect">
            <a:avLst/>
          </a:prstGeom>
        </p:spPr>
      </p:pic>
      <p:pic>
        <p:nvPicPr>
          <p:cNvPr id="49" name="Picture 48" descr="A close up of a logo&#10;&#10;Description automatically generated">
            <a:extLst>
              <a:ext uri="{FF2B5EF4-FFF2-40B4-BE49-F238E27FC236}">
                <a16:creationId xmlns:a16="http://schemas.microsoft.com/office/drawing/2014/main" id="{84030644-FA94-4F7A-809C-E205F97CBC0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08383" y="4411397"/>
            <a:ext cx="512998" cy="512998"/>
          </a:xfrm>
          <a:prstGeom prst="rect">
            <a:avLst/>
          </a:prstGeom>
        </p:spPr>
      </p:pic>
      <p:pic>
        <p:nvPicPr>
          <p:cNvPr id="50" name="Picture 49" descr="A close up of a logo&#10;&#10;Description automatically generated">
            <a:extLst>
              <a:ext uri="{FF2B5EF4-FFF2-40B4-BE49-F238E27FC236}">
                <a16:creationId xmlns:a16="http://schemas.microsoft.com/office/drawing/2014/main" id="{01BF1269-9B7C-41F1-AC78-C5C8D2AF0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681" y="5182992"/>
            <a:ext cx="1250467" cy="1250467"/>
          </a:xfrm>
          <a:prstGeom prst="rect">
            <a:avLst/>
          </a:prstGeom>
        </p:spPr>
      </p:pic>
      <p:sp>
        <p:nvSpPr>
          <p:cNvPr id="51" name="Speech Bubble: Rectangle 50">
            <a:extLst>
              <a:ext uri="{FF2B5EF4-FFF2-40B4-BE49-F238E27FC236}">
                <a16:creationId xmlns:a16="http://schemas.microsoft.com/office/drawing/2014/main" id="{0F004B58-9833-403C-9EE4-2AF05FE53008}"/>
              </a:ext>
            </a:extLst>
          </p:cNvPr>
          <p:cNvSpPr/>
          <p:nvPr/>
        </p:nvSpPr>
        <p:spPr>
          <a:xfrm>
            <a:off x="7684885" y="5330314"/>
            <a:ext cx="1776616" cy="1126898"/>
          </a:xfrm>
          <a:prstGeom prst="wedgeRectCallout">
            <a:avLst>
              <a:gd name="adj1" fmla="val -101267"/>
              <a:gd name="adj2" fmla="val -2894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2" name="Picture 51" descr="A close up of a logo&#10;&#10;Description automatically generated">
            <a:extLst>
              <a:ext uri="{FF2B5EF4-FFF2-40B4-BE49-F238E27FC236}">
                <a16:creationId xmlns:a16="http://schemas.microsoft.com/office/drawing/2014/main" id="{FF5C9D0B-8A77-4DFD-9C5E-F4A7ED333F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57156" y="5487954"/>
            <a:ext cx="846765" cy="846765"/>
          </a:xfrm>
          <a:prstGeom prst="rect">
            <a:avLst/>
          </a:prstGeom>
        </p:spPr>
      </p:pic>
      <p:pic>
        <p:nvPicPr>
          <p:cNvPr id="54" name="Picture 53" descr="A close up of a logo&#10;&#10;Description automatically generated">
            <a:extLst>
              <a:ext uri="{FF2B5EF4-FFF2-40B4-BE49-F238E27FC236}">
                <a16:creationId xmlns:a16="http://schemas.microsoft.com/office/drawing/2014/main" id="{601D94BB-FF0C-45E5-B18E-6C64619F6C0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96562" y="5916752"/>
            <a:ext cx="483461" cy="483461"/>
          </a:xfrm>
          <a:prstGeom prst="rect">
            <a:avLst/>
          </a:prstGeom>
        </p:spPr>
      </p:pic>
      <p:pic>
        <p:nvPicPr>
          <p:cNvPr id="55" name="Picture 54" descr="A close up of a logo&#10;&#10;Description automatically generated">
            <a:extLst>
              <a:ext uri="{FF2B5EF4-FFF2-40B4-BE49-F238E27FC236}">
                <a16:creationId xmlns:a16="http://schemas.microsoft.com/office/drawing/2014/main" id="{924F53E2-A2C6-4C48-83A1-4EE75D5B6DD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69377" y="5374326"/>
            <a:ext cx="693735" cy="693735"/>
          </a:xfrm>
          <a:prstGeom prst="rect">
            <a:avLst/>
          </a:prstGeom>
        </p:spPr>
      </p:pic>
      <p:sp>
        <p:nvSpPr>
          <p:cNvPr id="56" name="TextBox 55">
            <a:extLst>
              <a:ext uri="{FF2B5EF4-FFF2-40B4-BE49-F238E27FC236}">
                <a16:creationId xmlns:a16="http://schemas.microsoft.com/office/drawing/2014/main" id="{36B175DE-66FD-4FF3-998D-0BFB5452CFD6}"/>
              </a:ext>
            </a:extLst>
          </p:cNvPr>
          <p:cNvSpPr txBox="1"/>
          <p:nvPr/>
        </p:nvSpPr>
        <p:spPr>
          <a:xfrm>
            <a:off x="8776064" y="5441111"/>
            <a:ext cx="520996" cy="400110"/>
          </a:xfrm>
          <a:prstGeom prst="rect">
            <a:avLst/>
          </a:prstGeom>
          <a:noFill/>
        </p:spPr>
        <p:txBody>
          <a:bodyPr wrap="square" rtlCol="0">
            <a:spAutoFit/>
          </a:bodyPr>
          <a:lstStyle/>
          <a:p>
            <a:r>
              <a:rPr lang="en-GB" sz="2000" b="1" dirty="0">
                <a:solidFill>
                  <a:schemeClr val="bg1"/>
                </a:solidFill>
              </a:rPr>
              <a:t>T</a:t>
            </a:r>
            <a:endParaRPr lang="en-GB" sz="1600" b="1" dirty="0">
              <a:solidFill>
                <a:schemeClr val="bg1"/>
              </a:solidFill>
            </a:endParaRPr>
          </a:p>
        </p:txBody>
      </p:sp>
    </p:spTree>
    <p:extLst>
      <p:ext uri="{BB962C8B-B14F-4D97-AF65-F5344CB8AC3E}">
        <p14:creationId xmlns:p14="http://schemas.microsoft.com/office/powerpoint/2010/main" val="2313151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3123-13B3-4592-A385-EE20FFED4DD3}"/>
              </a:ext>
            </a:extLst>
          </p:cNvPr>
          <p:cNvSpPr>
            <a:spLocks noGrp="1"/>
          </p:cNvSpPr>
          <p:nvPr>
            <p:ph type="title"/>
          </p:nvPr>
        </p:nvSpPr>
        <p:spPr>
          <a:xfrm>
            <a:off x="1069848" y="484632"/>
            <a:ext cx="10058400" cy="1609344"/>
          </a:xfrm>
        </p:spPr>
        <p:txBody>
          <a:bodyPr>
            <a:normAutofit/>
          </a:bodyPr>
          <a:lstStyle/>
          <a:p>
            <a:r>
              <a:rPr lang="en-GB" dirty="0"/>
              <a:t>LOW STAKES QUIZ: </a:t>
            </a:r>
            <a:br>
              <a:rPr lang="en-GB" dirty="0"/>
            </a:br>
            <a:r>
              <a:rPr lang="en-GB" dirty="0">
                <a:solidFill>
                  <a:schemeClr val="accent1"/>
                </a:solidFill>
              </a:rPr>
              <a:t>question two</a:t>
            </a:r>
          </a:p>
        </p:txBody>
      </p:sp>
      <p:pic>
        <p:nvPicPr>
          <p:cNvPr id="1026" name="Picture 2" descr="Romeo and Juliet is getting a unique modern-day remake">
            <a:extLst>
              <a:ext uri="{FF2B5EF4-FFF2-40B4-BE49-F238E27FC236}">
                <a16:creationId xmlns:a16="http://schemas.microsoft.com/office/drawing/2014/main" id="{74FC363E-7048-48A6-BFC6-F01340F764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13" r="21476" b="1"/>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A1B09E5-AA4B-4D87-8BE2-64230B993838}"/>
              </a:ext>
            </a:extLst>
          </p:cNvPr>
          <p:cNvSpPr>
            <a:spLocks noGrp="1"/>
          </p:cNvSpPr>
          <p:nvPr>
            <p:ph idx="1"/>
          </p:nvPr>
        </p:nvSpPr>
        <p:spPr>
          <a:xfrm>
            <a:off x="6496216" y="2320412"/>
            <a:ext cx="4632031" cy="3851787"/>
          </a:xfrm>
        </p:spPr>
        <p:txBody>
          <a:bodyPr anchor="ctr">
            <a:normAutofit/>
          </a:bodyPr>
          <a:lstStyle/>
          <a:p>
            <a:pPr marL="0" indent="0">
              <a:buNone/>
            </a:pPr>
            <a:r>
              <a:rPr lang="en-GB" sz="3600" dirty="0"/>
              <a:t>Q.2. Juliet tells her father she won’t marry Paris.  How does he react? </a:t>
            </a:r>
          </a:p>
        </p:txBody>
      </p:sp>
    </p:spTree>
    <p:extLst>
      <p:ext uri="{BB962C8B-B14F-4D97-AF65-F5344CB8AC3E}">
        <p14:creationId xmlns:p14="http://schemas.microsoft.com/office/powerpoint/2010/main" val="4761982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D99DC3-B1EF-4EEA-A648-7A6A0D0FD90F}"/>
              </a:ext>
            </a:extLst>
          </p:cNvPr>
          <p:cNvSpPr txBox="1">
            <a:spLocks/>
          </p:cNvSpPr>
          <p:nvPr/>
        </p:nvSpPr>
        <p:spPr>
          <a:xfrm>
            <a:off x="0" y="-38059"/>
            <a:ext cx="8331200" cy="927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3.1</a:t>
            </a:r>
            <a:r>
              <a:rPr lang="en-GB" dirty="0"/>
              <a:t>	J waits for R to spend the night. </a:t>
            </a:r>
          </a:p>
        </p:txBody>
      </p:sp>
      <p:pic>
        <p:nvPicPr>
          <p:cNvPr id="6" name="Picture 5" descr="A close up of a logo&#10;&#10;Description automatically generated">
            <a:extLst>
              <a:ext uri="{FF2B5EF4-FFF2-40B4-BE49-F238E27FC236}">
                <a16:creationId xmlns:a16="http://schemas.microsoft.com/office/drawing/2014/main" id="{208A610F-38B9-4306-A1E5-67246F737234}"/>
              </a:ext>
            </a:extLst>
          </p:cNvPr>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331200" y="89964"/>
            <a:ext cx="671011" cy="671011"/>
          </a:xfrm>
          <a:prstGeom prst="rect">
            <a:avLst/>
          </a:prstGeom>
        </p:spPr>
      </p:pic>
      <p:pic>
        <p:nvPicPr>
          <p:cNvPr id="7" name="Picture 6" descr="A close up of a logo&#10;&#10;Description automatically generated">
            <a:extLst>
              <a:ext uri="{FF2B5EF4-FFF2-40B4-BE49-F238E27FC236}">
                <a16:creationId xmlns:a16="http://schemas.microsoft.com/office/drawing/2014/main" id="{3DDDEAC1-06D9-489D-B762-A53AE30D61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4177" y="41279"/>
            <a:ext cx="768379" cy="768379"/>
          </a:xfrm>
          <a:prstGeom prst="rect">
            <a:avLst/>
          </a:prstGeom>
        </p:spPr>
      </p:pic>
      <p:pic>
        <p:nvPicPr>
          <p:cNvPr id="34" name="Picture 33" descr="A close up of a logo&#10;&#10;Description automatically generated">
            <a:extLst>
              <a:ext uri="{FF2B5EF4-FFF2-40B4-BE49-F238E27FC236}">
                <a16:creationId xmlns:a16="http://schemas.microsoft.com/office/drawing/2014/main" id="{FDF53D69-473C-4885-BFBA-D560EB8B8E9B}"/>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789414" y="617274"/>
            <a:ext cx="1510275" cy="1510275"/>
          </a:xfrm>
          <a:prstGeom prst="rect">
            <a:avLst/>
          </a:prstGeom>
        </p:spPr>
      </p:pic>
      <p:sp>
        <p:nvSpPr>
          <p:cNvPr id="35" name="Speech Bubble: Rectangle 34">
            <a:extLst>
              <a:ext uri="{FF2B5EF4-FFF2-40B4-BE49-F238E27FC236}">
                <a16:creationId xmlns:a16="http://schemas.microsoft.com/office/drawing/2014/main" id="{FFCE437F-6D9E-4106-9DBF-933CCBF2C86C}"/>
              </a:ext>
            </a:extLst>
          </p:cNvPr>
          <p:cNvSpPr/>
          <p:nvPr/>
        </p:nvSpPr>
        <p:spPr>
          <a:xfrm>
            <a:off x="5567746" y="846294"/>
            <a:ext cx="4961087" cy="849388"/>
          </a:xfrm>
          <a:prstGeom prst="wedgeRectCallout">
            <a:avLst>
              <a:gd name="adj1" fmla="val 62871"/>
              <a:gd name="adj2" fmla="val -3344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descr="A close up of a logo&#10;&#10;Description automatically generated">
            <a:extLst>
              <a:ext uri="{FF2B5EF4-FFF2-40B4-BE49-F238E27FC236}">
                <a16:creationId xmlns:a16="http://schemas.microsoft.com/office/drawing/2014/main" id="{83943EA9-7273-4D10-8AB8-C0C6983423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1690"/>
            <a:ext cx="1250467" cy="1250467"/>
          </a:xfrm>
          <a:prstGeom prst="rect">
            <a:avLst/>
          </a:prstGeom>
        </p:spPr>
      </p:pic>
      <p:sp>
        <p:nvSpPr>
          <p:cNvPr id="42" name="Speech Bubble: Rectangle 41">
            <a:extLst>
              <a:ext uri="{FF2B5EF4-FFF2-40B4-BE49-F238E27FC236}">
                <a16:creationId xmlns:a16="http://schemas.microsoft.com/office/drawing/2014/main" id="{DF173C74-3B79-43BD-A9A6-669E189E4FC9}"/>
              </a:ext>
            </a:extLst>
          </p:cNvPr>
          <p:cNvSpPr/>
          <p:nvPr/>
        </p:nvSpPr>
        <p:spPr>
          <a:xfrm>
            <a:off x="1511049" y="1251003"/>
            <a:ext cx="4161422" cy="660958"/>
          </a:xfrm>
          <a:prstGeom prst="wedgeRectCallout">
            <a:avLst>
              <a:gd name="adj1" fmla="val -62203"/>
              <a:gd name="adj2" fmla="val -2330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descr="A close up of a logo&#10;&#10;Description automatically generated">
            <a:extLst>
              <a:ext uri="{FF2B5EF4-FFF2-40B4-BE49-F238E27FC236}">
                <a16:creationId xmlns:a16="http://schemas.microsoft.com/office/drawing/2014/main" id="{BF416E44-72D9-4C01-BED5-2EE6E6DD478E}"/>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789414" y="2225016"/>
            <a:ext cx="1510275" cy="1510275"/>
          </a:xfrm>
          <a:prstGeom prst="rect">
            <a:avLst/>
          </a:prstGeom>
        </p:spPr>
      </p:pic>
      <p:sp>
        <p:nvSpPr>
          <p:cNvPr id="2" name="Rectangle 1">
            <a:extLst>
              <a:ext uri="{FF2B5EF4-FFF2-40B4-BE49-F238E27FC236}">
                <a16:creationId xmlns:a16="http://schemas.microsoft.com/office/drawing/2014/main" id="{DA7F0CAE-2832-4C10-80F2-929891504659}"/>
              </a:ext>
            </a:extLst>
          </p:cNvPr>
          <p:cNvSpPr/>
          <p:nvPr/>
        </p:nvSpPr>
        <p:spPr>
          <a:xfrm>
            <a:off x="5677520" y="797611"/>
            <a:ext cx="4698380" cy="830997"/>
          </a:xfrm>
          <a:prstGeom prst="rect">
            <a:avLst/>
          </a:prstGeom>
        </p:spPr>
        <p:txBody>
          <a:bodyPr wrap="square">
            <a:spAutoFit/>
          </a:bodyPr>
          <a:lstStyle/>
          <a:p>
            <a:r>
              <a:rPr lang="en-GB" sz="2400" dirty="0"/>
              <a:t>O God, did Romeo’s hand shed Tybalt’s blood?</a:t>
            </a:r>
          </a:p>
        </p:txBody>
      </p:sp>
      <p:sp>
        <p:nvSpPr>
          <p:cNvPr id="3" name="Rectangle 2">
            <a:extLst>
              <a:ext uri="{FF2B5EF4-FFF2-40B4-BE49-F238E27FC236}">
                <a16:creationId xmlns:a16="http://schemas.microsoft.com/office/drawing/2014/main" id="{85130902-440B-43D2-8077-5B6FEA0F45E4}"/>
              </a:ext>
            </a:extLst>
          </p:cNvPr>
          <p:cNvSpPr/>
          <p:nvPr/>
        </p:nvSpPr>
        <p:spPr>
          <a:xfrm>
            <a:off x="1537544" y="1344294"/>
            <a:ext cx="4108432" cy="461665"/>
          </a:xfrm>
          <a:prstGeom prst="rect">
            <a:avLst/>
          </a:prstGeom>
        </p:spPr>
        <p:txBody>
          <a:bodyPr wrap="none">
            <a:spAutoFit/>
          </a:bodyPr>
          <a:lstStyle/>
          <a:p>
            <a:r>
              <a:rPr lang="en-GB" sz="2400" dirty="0"/>
              <a:t>It did, it did. Alas the day, it did.</a:t>
            </a:r>
          </a:p>
        </p:txBody>
      </p:sp>
      <p:sp>
        <p:nvSpPr>
          <p:cNvPr id="57" name="Speech Bubble: Rectangle 56">
            <a:extLst>
              <a:ext uri="{FF2B5EF4-FFF2-40B4-BE49-F238E27FC236}">
                <a16:creationId xmlns:a16="http://schemas.microsoft.com/office/drawing/2014/main" id="{03B2F813-A60F-4214-9147-006C65E6777B}"/>
              </a:ext>
            </a:extLst>
          </p:cNvPr>
          <p:cNvSpPr/>
          <p:nvPr/>
        </p:nvSpPr>
        <p:spPr>
          <a:xfrm>
            <a:off x="48764" y="2426558"/>
            <a:ext cx="5846353" cy="4017989"/>
          </a:xfrm>
          <a:prstGeom prst="wedgeRectCallout">
            <a:avLst>
              <a:gd name="adj1" fmla="val 139553"/>
              <a:gd name="adj2" fmla="val -5362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5E7219F-72AC-468D-9EFA-D3C5262D715B}"/>
              </a:ext>
            </a:extLst>
          </p:cNvPr>
          <p:cNvSpPr/>
          <p:nvPr/>
        </p:nvSpPr>
        <p:spPr>
          <a:xfrm>
            <a:off x="48764" y="2388839"/>
            <a:ext cx="6096000" cy="4062651"/>
          </a:xfrm>
          <a:prstGeom prst="rect">
            <a:avLst/>
          </a:prstGeom>
        </p:spPr>
        <p:txBody>
          <a:bodyPr>
            <a:spAutoFit/>
          </a:bodyPr>
          <a:lstStyle/>
          <a:p>
            <a:r>
              <a:rPr lang="en-GB" sz="2000" dirty="0"/>
              <a:t>O serpent heart hid with a flowering face!</a:t>
            </a:r>
          </a:p>
          <a:p>
            <a:r>
              <a:rPr lang="en-GB" sz="2000" dirty="0"/>
              <a:t>Did ever dragon keep so fair a cave?</a:t>
            </a:r>
          </a:p>
          <a:p>
            <a:r>
              <a:rPr lang="en-GB" sz="2000" dirty="0"/>
              <a:t>Beautiful tyrant! Fiend angelical!</a:t>
            </a:r>
          </a:p>
          <a:p>
            <a:r>
              <a:rPr lang="en-GB" sz="2000" dirty="0"/>
              <a:t>Dove-feathered raven, </a:t>
            </a:r>
            <a:r>
              <a:rPr lang="en-GB" sz="2000" dirty="0" err="1"/>
              <a:t>wolvish</a:t>
            </a:r>
            <a:r>
              <a:rPr lang="en-GB" sz="2000" dirty="0"/>
              <a:t>-ravening lamb!</a:t>
            </a:r>
          </a:p>
          <a:p>
            <a:r>
              <a:rPr lang="en-GB" sz="2000" dirty="0" err="1"/>
              <a:t>Despisèd</a:t>
            </a:r>
            <a:r>
              <a:rPr lang="en-GB" sz="2000" dirty="0"/>
              <a:t> substance of divinest show,</a:t>
            </a:r>
          </a:p>
          <a:p>
            <a:r>
              <a:rPr lang="en-GB" sz="2000" dirty="0"/>
              <a:t>Just opposite to what thou justly </a:t>
            </a:r>
            <a:r>
              <a:rPr lang="en-GB" sz="2000" dirty="0" err="1"/>
              <a:t>seem’st</a:t>
            </a:r>
            <a:r>
              <a:rPr lang="en-GB" sz="2000" dirty="0"/>
              <a:t>.</a:t>
            </a:r>
          </a:p>
          <a:p>
            <a:r>
              <a:rPr lang="en-GB" sz="2000" dirty="0"/>
              <a:t>A </a:t>
            </a:r>
            <a:r>
              <a:rPr lang="en-GB" sz="2000" dirty="0" err="1"/>
              <a:t>damnèd</a:t>
            </a:r>
            <a:r>
              <a:rPr lang="en-GB" sz="2000" dirty="0"/>
              <a:t> saint, an </a:t>
            </a:r>
            <a:r>
              <a:rPr lang="en-GB" sz="2000" dirty="0" err="1"/>
              <a:t>honorable</a:t>
            </a:r>
            <a:r>
              <a:rPr lang="en-GB" sz="2000" dirty="0"/>
              <a:t> villain!</a:t>
            </a:r>
          </a:p>
          <a:p>
            <a:r>
              <a:rPr lang="en-GB" sz="2000" dirty="0"/>
              <a:t>O nature, what </a:t>
            </a:r>
            <a:r>
              <a:rPr lang="en-GB" sz="2000" dirty="0" err="1"/>
              <a:t>hadst</a:t>
            </a:r>
            <a:r>
              <a:rPr lang="en-GB" sz="2000" dirty="0"/>
              <a:t> thou to do in hell</a:t>
            </a:r>
          </a:p>
          <a:p>
            <a:r>
              <a:rPr lang="en-GB" sz="2000" dirty="0"/>
              <a:t>When thou didst bower the spirit of a fiend</a:t>
            </a:r>
          </a:p>
          <a:p>
            <a:r>
              <a:rPr lang="en-GB" sz="2000" dirty="0"/>
              <a:t>In moral paradise of such sweet flesh?</a:t>
            </a:r>
          </a:p>
          <a:p>
            <a:r>
              <a:rPr lang="en-GB" sz="2000" dirty="0"/>
              <a:t>Was ever book containing such vile matter</a:t>
            </a:r>
          </a:p>
          <a:p>
            <a:r>
              <a:rPr lang="en-GB" sz="2000" dirty="0"/>
              <a:t>So fairly bound? Oh, that deceit should dwell</a:t>
            </a:r>
          </a:p>
          <a:p>
            <a:r>
              <a:rPr lang="en-GB" sz="2000" dirty="0"/>
              <a:t>In such a gorgeous palace!</a:t>
            </a:r>
          </a:p>
        </p:txBody>
      </p:sp>
      <p:sp>
        <p:nvSpPr>
          <p:cNvPr id="58" name="Speech Bubble: Rectangle 57">
            <a:extLst>
              <a:ext uri="{FF2B5EF4-FFF2-40B4-BE49-F238E27FC236}">
                <a16:creationId xmlns:a16="http://schemas.microsoft.com/office/drawing/2014/main" id="{96F2456B-0EAD-4532-9633-8648F2B220C7}"/>
              </a:ext>
            </a:extLst>
          </p:cNvPr>
          <p:cNvSpPr/>
          <p:nvPr/>
        </p:nvSpPr>
        <p:spPr>
          <a:xfrm>
            <a:off x="5146261" y="2750047"/>
            <a:ext cx="5229639" cy="4017989"/>
          </a:xfrm>
          <a:prstGeom prst="wedgeRectCallout">
            <a:avLst>
              <a:gd name="adj1" fmla="val 64999"/>
              <a:gd name="adj2" fmla="val -5362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E40CBAED-DDB3-4994-8382-8260F2753647}"/>
              </a:ext>
            </a:extLst>
          </p:cNvPr>
          <p:cNvSpPr/>
          <p:nvPr/>
        </p:nvSpPr>
        <p:spPr>
          <a:xfrm>
            <a:off x="5169442" y="2856835"/>
            <a:ext cx="4757168" cy="1754326"/>
          </a:xfrm>
          <a:prstGeom prst="rect">
            <a:avLst/>
          </a:prstGeom>
        </p:spPr>
        <p:txBody>
          <a:bodyPr wrap="square">
            <a:spAutoFit/>
          </a:bodyPr>
          <a:lstStyle/>
          <a:p>
            <a:r>
              <a:rPr lang="en-GB" dirty="0"/>
              <a:t>Blistered be thy tongue</a:t>
            </a:r>
          </a:p>
          <a:p>
            <a:r>
              <a:rPr lang="en-GB" dirty="0"/>
              <a:t>For such a wish! He was not born to shame.</a:t>
            </a:r>
          </a:p>
          <a:p>
            <a:r>
              <a:rPr lang="en-GB" dirty="0"/>
              <a:t>Upon his brow shame is ashamed to sit,</a:t>
            </a:r>
          </a:p>
          <a:p>
            <a:r>
              <a:rPr lang="en-GB" dirty="0"/>
              <a:t>For ’tis a throne where </a:t>
            </a:r>
            <a:r>
              <a:rPr lang="en-GB" dirty="0" err="1"/>
              <a:t>honor</a:t>
            </a:r>
            <a:r>
              <a:rPr lang="en-GB" dirty="0"/>
              <a:t> may be crowned.</a:t>
            </a:r>
          </a:p>
          <a:p>
            <a:r>
              <a:rPr lang="en-GB" dirty="0"/>
              <a:t>Sole monarch of the universal earth,</a:t>
            </a:r>
          </a:p>
          <a:p>
            <a:r>
              <a:rPr lang="en-GB" dirty="0"/>
              <a:t>Oh, what a beast was I to chide at him!</a:t>
            </a:r>
          </a:p>
        </p:txBody>
      </p:sp>
      <p:sp>
        <p:nvSpPr>
          <p:cNvPr id="19" name="Rectangle 18">
            <a:extLst>
              <a:ext uri="{FF2B5EF4-FFF2-40B4-BE49-F238E27FC236}">
                <a16:creationId xmlns:a16="http://schemas.microsoft.com/office/drawing/2014/main" id="{6539710B-C250-4C71-BB41-476F81D32F87}"/>
              </a:ext>
            </a:extLst>
          </p:cNvPr>
          <p:cNvSpPr/>
          <p:nvPr/>
        </p:nvSpPr>
        <p:spPr>
          <a:xfrm>
            <a:off x="5169442" y="4855437"/>
            <a:ext cx="6096000" cy="1754326"/>
          </a:xfrm>
          <a:prstGeom prst="rect">
            <a:avLst/>
          </a:prstGeom>
        </p:spPr>
        <p:txBody>
          <a:bodyPr>
            <a:spAutoFit/>
          </a:bodyPr>
          <a:lstStyle/>
          <a:p>
            <a:r>
              <a:rPr lang="en-GB" dirty="0"/>
              <a:t>Shall I speak ill of him that is my husband?</a:t>
            </a:r>
          </a:p>
          <a:p>
            <a:r>
              <a:rPr lang="en-GB" dirty="0"/>
              <a:t>Ah, poor my lord, what tongue shall smooth thy name,</a:t>
            </a:r>
          </a:p>
          <a:p>
            <a:r>
              <a:rPr lang="en-GB" dirty="0"/>
              <a:t>When I, thy three hours' wife, have mangled it?</a:t>
            </a:r>
          </a:p>
          <a:p>
            <a:r>
              <a:rPr lang="en-GB" dirty="0"/>
              <a:t>But wherefore, villain, didst thou kill my cousin?</a:t>
            </a:r>
          </a:p>
          <a:p>
            <a:r>
              <a:rPr lang="en-GB" dirty="0"/>
              <a:t>That villain cousin would have killed my husband.</a:t>
            </a:r>
          </a:p>
          <a:p>
            <a:r>
              <a:rPr lang="en-GB" dirty="0"/>
              <a:t>Back, foolish tears, back to your native spring.</a:t>
            </a:r>
          </a:p>
        </p:txBody>
      </p:sp>
    </p:spTree>
    <p:extLst>
      <p:ext uri="{BB962C8B-B14F-4D97-AF65-F5344CB8AC3E}">
        <p14:creationId xmlns:p14="http://schemas.microsoft.com/office/powerpoint/2010/main" val="18854658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What is an oxymoron?</a:t>
            </a:r>
          </a:p>
        </p:txBody>
      </p:sp>
      <p:sp>
        <p:nvSpPr>
          <p:cNvPr id="3" name="Content Placeholder 2"/>
          <p:cNvSpPr>
            <a:spLocks noGrp="1"/>
          </p:cNvSpPr>
          <p:nvPr>
            <p:ph idx="1"/>
          </p:nvPr>
        </p:nvSpPr>
        <p:spPr/>
        <p:txBody>
          <a:bodyPr>
            <a:normAutofit/>
          </a:bodyPr>
          <a:lstStyle/>
          <a:p>
            <a:r>
              <a:rPr lang="en-GB" sz="2400" dirty="0"/>
              <a:t>‘beautiful tyrant’ + ‘honourable villain’</a:t>
            </a:r>
          </a:p>
          <a:p>
            <a:r>
              <a:rPr lang="en-GB" sz="2400" dirty="0"/>
              <a:t>Oxymoron – two words that contradict each other placed beside each other, for example ‘deafening silence’</a:t>
            </a:r>
          </a:p>
          <a:p>
            <a:endParaRPr lang="en-GB" sz="2400" dirty="0"/>
          </a:p>
          <a:p>
            <a:r>
              <a:rPr lang="en-GB" sz="2400" dirty="0"/>
              <a:t>Bitter Sweet</a:t>
            </a:r>
          </a:p>
          <a:p>
            <a:r>
              <a:rPr lang="en-GB" sz="2400" dirty="0"/>
              <a:t>Act naturally</a:t>
            </a:r>
          </a:p>
          <a:p>
            <a:r>
              <a:rPr lang="en-GB" sz="2400" dirty="0"/>
              <a:t>Sweet Agony</a:t>
            </a:r>
          </a:p>
          <a:p>
            <a:r>
              <a:rPr lang="en-GB" sz="2400" dirty="0"/>
              <a:t>Awful Nice</a:t>
            </a:r>
          </a:p>
          <a:p>
            <a:r>
              <a:rPr lang="en-GB" sz="2400" dirty="0"/>
              <a:t>Growing smaller</a:t>
            </a:r>
          </a:p>
        </p:txBody>
      </p:sp>
      <p:sp>
        <p:nvSpPr>
          <p:cNvPr id="4" name="Oval Callout 3"/>
          <p:cNvSpPr/>
          <p:nvPr/>
        </p:nvSpPr>
        <p:spPr>
          <a:xfrm>
            <a:off x="4727848" y="3356992"/>
            <a:ext cx="4752528" cy="2664296"/>
          </a:xfrm>
          <a:prstGeom prst="wedgeEllipseCallout">
            <a:avLst>
              <a:gd name="adj1" fmla="val -55496"/>
              <a:gd name="adj2" fmla="val 627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black"/>
                </a:solidFill>
              </a:rPr>
              <a:t>ANTITHESIS is where the ‘opposites’ are not immediately joined e.g. ‘O serpent heart, hid with a </a:t>
            </a:r>
            <a:r>
              <a:rPr lang="en-GB" sz="2400" dirty="0" err="1">
                <a:solidFill>
                  <a:prstClr val="black"/>
                </a:solidFill>
              </a:rPr>
              <a:t>flow’ring</a:t>
            </a:r>
            <a:r>
              <a:rPr lang="en-GB" sz="2400" dirty="0">
                <a:solidFill>
                  <a:prstClr val="black"/>
                </a:solidFill>
              </a:rPr>
              <a:t> face!</a:t>
            </a:r>
          </a:p>
        </p:txBody>
      </p:sp>
      <p:sp>
        <p:nvSpPr>
          <p:cNvPr id="5" name="Title 1"/>
          <p:cNvSpPr txBox="1">
            <a:spLocks/>
          </p:cNvSpPr>
          <p:nvPr/>
        </p:nvSpPr>
        <p:spPr>
          <a:xfrm>
            <a:off x="1554444" y="5696063"/>
            <a:ext cx="3173404"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GB" dirty="0">
                <a:solidFill>
                  <a:srgbClr val="242852"/>
                </a:solidFill>
              </a:rPr>
              <a:t>Antithesis?</a:t>
            </a:r>
          </a:p>
        </p:txBody>
      </p:sp>
    </p:spTree>
    <p:extLst>
      <p:ext uri="{BB962C8B-B14F-4D97-AF65-F5344CB8AC3E}">
        <p14:creationId xmlns:p14="http://schemas.microsoft.com/office/powerpoint/2010/main" val="13783538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 3</a:t>
            </a:r>
            <a:br>
              <a:rPr lang="en-GB" dirty="0" smtClean="0"/>
            </a:br>
            <a:r>
              <a:rPr lang="en-GB" dirty="0" smtClean="0"/>
              <a:t>Lesson 3</a:t>
            </a:r>
            <a:endParaRPr lang="en-GB" dirty="0"/>
          </a:p>
        </p:txBody>
      </p:sp>
      <p:sp>
        <p:nvSpPr>
          <p:cNvPr id="3" name="Content Placeholder 2"/>
          <p:cNvSpPr>
            <a:spLocks noGrp="1"/>
          </p:cNvSpPr>
          <p:nvPr>
            <p:ph idx="1"/>
          </p:nvPr>
        </p:nvSpPr>
        <p:spPr/>
        <p:txBody>
          <a:bodyPr/>
          <a:lstStyle/>
          <a:p>
            <a:r>
              <a:rPr lang="en-GB" dirty="0" smtClean="0"/>
              <a:t>Complete the analysis tasks on p17 and p18 in your booklet</a:t>
            </a:r>
          </a:p>
          <a:p>
            <a:endParaRPr lang="en-GB" dirty="0"/>
          </a:p>
        </p:txBody>
      </p:sp>
    </p:spTree>
    <p:extLst>
      <p:ext uri="{BB962C8B-B14F-4D97-AF65-F5344CB8AC3E}">
        <p14:creationId xmlns:p14="http://schemas.microsoft.com/office/powerpoint/2010/main" val="22477597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040" name="Picture 16" descr="Image result for vegetable no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1392" y="2763623"/>
            <a:ext cx="831450" cy="798844"/>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Image result for vegetable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2625" y="1870674"/>
            <a:ext cx="755580" cy="81905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vegetable no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8838" y="3720404"/>
            <a:ext cx="806717" cy="80671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458036" y="373706"/>
            <a:ext cx="6400800" cy="892398"/>
          </a:xfrm>
          <a:solidFill>
            <a:schemeClr val="accent5">
              <a:lumMod val="20000"/>
              <a:lumOff val="80000"/>
            </a:schemeClr>
          </a:solidFill>
          <a:ln w="28575">
            <a:solidFill>
              <a:schemeClr val="accent5"/>
            </a:solidFill>
          </a:ln>
        </p:spPr>
        <p:txBody>
          <a:bodyPr>
            <a:normAutofit fontScale="92500" lnSpcReduction="10000"/>
          </a:bodyPr>
          <a:lstStyle/>
          <a:p>
            <a:r>
              <a:rPr lang="en-GB" sz="6600" b="1" dirty="0">
                <a:solidFill>
                  <a:schemeClr val="accent4">
                    <a:lumMod val="75000"/>
                  </a:schemeClr>
                </a:solidFill>
              </a:rPr>
              <a:t>English</a:t>
            </a:r>
            <a:r>
              <a:rPr lang="en-GB" sz="6600" b="1" dirty="0"/>
              <a:t> </a:t>
            </a:r>
            <a:r>
              <a:rPr lang="en-GB" sz="6600" b="1" dirty="0">
                <a:solidFill>
                  <a:schemeClr val="accent4">
                    <a:lumMod val="75000"/>
                  </a:schemeClr>
                </a:solidFill>
              </a:rPr>
              <a:t>5-a-day</a:t>
            </a:r>
          </a:p>
        </p:txBody>
      </p:sp>
      <p:sp>
        <p:nvSpPr>
          <p:cNvPr id="4" name="AutoShape 5" descr="Image result for fruit and veg no background"/>
          <p:cNvSpPr>
            <a:spLocks noChangeAspect="1" noChangeArrowheads="1"/>
          </p:cNvSpPr>
          <p:nvPr/>
        </p:nvSpPr>
        <p:spPr bwMode="auto">
          <a:xfrm>
            <a:off x="2175963" y="-11511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31" name="Picture 7" descr="Image result for fruit and veg no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0495" y="362847"/>
            <a:ext cx="1731962" cy="14433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ruit and veg no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0415" y="4590492"/>
            <a:ext cx="912394" cy="9123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75894" y="1894114"/>
            <a:ext cx="637123" cy="769441"/>
          </a:xfrm>
          <a:prstGeom prst="rect">
            <a:avLst/>
          </a:prstGeom>
          <a:noFill/>
        </p:spPr>
        <p:txBody>
          <a:bodyPr wrap="square" rtlCol="0">
            <a:spAutoFit/>
          </a:bodyPr>
          <a:lstStyle/>
          <a:p>
            <a:r>
              <a:rPr lang="en-GB" sz="4400" b="1" dirty="0">
                <a:ln w="25400">
                  <a:solidFill>
                    <a:schemeClr val="accent6">
                      <a:lumMod val="60000"/>
                      <a:lumOff val="40000"/>
                    </a:schemeClr>
                  </a:solidFill>
                </a:ln>
                <a:solidFill>
                  <a:prstClr val="black"/>
                </a:solidFill>
              </a:rPr>
              <a:t>1</a:t>
            </a:r>
          </a:p>
        </p:txBody>
      </p:sp>
      <p:pic>
        <p:nvPicPr>
          <p:cNvPr id="1037" name="Picture 13" descr="Image result for fruit no backgrou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9822" y="5534110"/>
            <a:ext cx="641970" cy="8602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08670" y="2739962"/>
            <a:ext cx="758456" cy="769441"/>
          </a:xfrm>
          <a:prstGeom prst="rect">
            <a:avLst/>
          </a:prstGeom>
          <a:noFill/>
          <a:ln w="25400">
            <a:noFill/>
          </a:ln>
        </p:spPr>
        <p:txBody>
          <a:bodyPr wrap="square" rtlCol="0">
            <a:spAutoFit/>
          </a:bodyPr>
          <a:lstStyle/>
          <a:p>
            <a:r>
              <a:rPr lang="en-GB" sz="4400" b="1" dirty="0">
                <a:ln w="25400">
                  <a:solidFill>
                    <a:schemeClr val="accent6">
                      <a:lumMod val="50000"/>
                    </a:schemeClr>
                  </a:solidFill>
                </a:ln>
                <a:solidFill>
                  <a:schemeClr val="accent6">
                    <a:lumMod val="60000"/>
                    <a:lumOff val="40000"/>
                  </a:schemeClr>
                </a:solidFill>
              </a:rPr>
              <a:t>2</a:t>
            </a:r>
          </a:p>
        </p:txBody>
      </p:sp>
      <p:sp>
        <p:nvSpPr>
          <p:cNvPr id="7" name="TextBox 6"/>
          <p:cNvSpPr txBox="1"/>
          <p:nvPr/>
        </p:nvSpPr>
        <p:spPr>
          <a:xfrm>
            <a:off x="2408011" y="3783775"/>
            <a:ext cx="512484" cy="769441"/>
          </a:xfrm>
          <a:prstGeom prst="rect">
            <a:avLst/>
          </a:prstGeom>
          <a:noFill/>
        </p:spPr>
        <p:txBody>
          <a:bodyPr wrap="square" rtlCol="0">
            <a:spAutoFit/>
          </a:bodyPr>
          <a:lstStyle/>
          <a:p>
            <a:r>
              <a:rPr lang="en-GB" sz="4400" b="1" dirty="0">
                <a:ln w="25400">
                  <a:solidFill>
                    <a:schemeClr val="accent2">
                      <a:lumMod val="60000"/>
                      <a:lumOff val="40000"/>
                    </a:schemeClr>
                  </a:solidFill>
                </a:ln>
                <a:solidFill>
                  <a:prstClr val="black"/>
                </a:solidFill>
              </a:rPr>
              <a:t>3</a:t>
            </a:r>
          </a:p>
        </p:txBody>
      </p:sp>
      <p:sp>
        <p:nvSpPr>
          <p:cNvPr id="8" name="TextBox 7"/>
          <p:cNvSpPr txBox="1"/>
          <p:nvPr/>
        </p:nvSpPr>
        <p:spPr>
          <a:xfrm>
            <a:off x="2671198" y="4679696"/>
            <a:ext cx="536506" cy="769441"/>
          </a:xfrm>
          <a:prstGeom prst="rect">
            <a:avLst/>
          </a:prstGeom>
          <a:noFill/>
        </p:spPr>
        <p:txBody>
          <a:bodyPr wrap="square" rtlCol="0">
            <a:spAutoFit/>
          </a:bodyPr>
          <a:lstStyle/>
          <a:p>
            <a:r>
              <a:rPr lang="en-GB" sz="4400" b="1" dirty="0">
                <a:ln w="25400">
                  <a:solidFill>
                    <a:schemeClr val="accent2">
                      <a:lumMod val="75000"/>
                    </a:schemeClr>
                  </a:solidFill>
                </a:ln>
                <a:solidFill>
                  <a:prstClr val="black"/>
                </a:solidFill>
              </a:rPr>
              <a:t>4</a:t>
            </a:r>
          </a:p>
        </p:txBody>
      </p:sp>
      <p:sp>
        <p:nvSpPr>
          <p:cNvPr id="9" name="TextBox 8"/>
          <p:cNvSpPr txBox="1"/>
          <p:nvPr/>
        </p:nvSpPr>
        <p:spPr>
          <a:xfrm>
            <a:off x="2496541" y="5581241"/>
            <a:ext cx="794972" cy="769441"/>
          </a:xfrm>
          <a:prstGeom prst="rect">
            <a:avLst/>
          </a:prstGeom>
          <a:noFill/>
        </p:spPr>
        <p:txBody>
          <a:bodyPr wrap="square" rtlCol="0">
            <a:spAutoFit/>
          </a:bodyPr>
          <a:lstStyle/>
          <a:p>
            <a:r>
              <a:rPr lang="en-GB" sz="4400" b="1" dirty="0">
                <a:ln w="25400">
                  <a:solidFill>
                    <a:schemeClr val="accent2">
                      <a:lumMod val="60000"/>
                      <a:lumOff val="40000"/>
                    </a:schemeClr>
                  </a:solidFill>
                </a:ln>
                <a:solidFill>
                  <a:prstClr val="black"/>
                </a:solidFill>
              </a:rPr>
              <a:t>5</a:t>
            </a:r>
          </a:p>
        </p:txBody>
      </p:sp>
      <p:sp>
        <p:nvSpPr>
          <p:cNvPr id="12" name="TextBox 11"/>
          <p:cNvSpPr txBox="1"/>
          <p:nvPr/>
        </p:nvSpPr>
        <p:spPr>
          <a:xfrm>
            <a:off x="3094819" y="2009153"/>
            <a:ext cx="7593616" cy="707886"/>
          </a:xfrm>
          <a:prstGeom prst="rect">
            <a:avLst/>
          </a:prstGeom>
          <a:noFill/>
          <a:ln w="28575">
            <a:solidFill>
              <a:srgbClr val="92D050"/>
            </a:solidFill>
          </a:ln>
        </p:spPr>
        <p:txBody>
          <a:bodyPr wrap="square" rtlCol="0">
            <a:spAutoFit/>
          </a:bodyPr>
          <a:lstStyle/>
          <a:p>
            <a:r>
              <a:rPr lang="en-US" sz="2000" dirty="0" smtClean="0">
                <a:solidFill>
                  <a:prstClr val="black"/>
                </a:solidFill>
              </a:rPr>
              <a:t>Who is the </a:t>
            </a:r>
            <a:r>
              <a:rPr lang="en-US" sz="2000" b="1" dirty="0" smtClean="0">
                <a:solidFill>
                  <a:prstClr val="black"/>
                </a:solidFill>
              </a:rPr>
              <a:t>first</a:t>
            </a:r>
            <a:r>
              <a:rPr lang="en-US" sz="2000" dirty="0" smtClean="0">
                <a:solidFill>
                  <a:prstClr val="black"/>
                </a:solidFill>
              </a:rPr>
              <a:t> character in the play to die?</a:t>
            </a:r>
            <a:r>
              <a:rPr lang="en-GB" sz="2000" dirty="0">
                <a:solidFill>
                  <a:prstClr val="black"/>
                </a:solidFill>
              </a:rPr>
              <a:t> </a:t>
            </a:r>
            <a:r>
              <a:rPr lang="en-GB" sz="2000" dirty="0" smtClean="0">
                <a:solidFill>
                  <a:prstClr val="black"/>
                </a:solidFill>
              </a:rPr>
              <a:t>/Who </a:t>
            </a:r>
            <a:r>
              <a:rPr lang="en-GB" sz="2000" dirty="0">
                <a:solidFill>
                  <a:prstClr val="black"/>
                </a:solidFill>
              </a:rPr>
              <a:t>is the </a:t>
            </a:r>
            <a:r>
              <a:rPr lang="en-GB" sz="2000" b="1" dirty="0">
                <a:solidFill>
                  <a:prstClr val="black"/>
                </a:solidFill>
              </a:rPr>
              <a:t>last</a:t>
            </a:r>
            <a:r>
              <a:rPr lang="en-GB" sz="2000" dirty="0">
                <a:solidFill>
                  <a:prstClr val="black"/>
                </a:solidFill>
              </a:rPr>
              <a:t> character in the play to die</a:t>
            </a:r>
            <a:r>
              <a:rPr lang="en-GB" sz="2000" dirty="0" smtClean="0">
                <a:solidFill>
                  <a:prstClr val="black"/>
                </a:solidFill>
              </a:rPr>
              <a:t>?</a:t>
            </a:r>
            <a:endParaRPr lang="en-GB" sz="2000" dirty="0">
              <a:solidFill>
                <a:prstClr val="black"/>
              </a:solidFill>
            </a:endParaRPr>
          </a:p>
        </p:txBody>
      </p:sp>
      <p:sp>
        <p:nvSpPr>
          <p:cNvPr id="13" name="TextBox 12"/>
          <p:cNvSpPr txBox="1"/>
          <p:nvPr/>
        </p:nvSpPr>
        <p:spPr>
          <a:xfrm>
            <a:off x="3329582" y="2830917"/>
            <a:ext cx="7363797" cy="707886"/>
          </a:xfrm>
          <a:prstGeom prst="rect">
            <a:avLst/>
          </a:prstGeom>
          <a:noFill/>
          <a:ln w="28575">
            <a:solidFill>
              <a:schemeClr val="accent6">
                <a:lumMod val="50000"/>
              </a:schemeClr>
            </a:solidFill>
          </a:ln>
        </p:spPr>
        <p:txBody>
          <a:bodyPr wrap="square" rtlCol="0">
            <a:spAutoFit/>
          </a:bodyPr>
          <a:lstStyle/>
          <a:p>
            <a:r>
              <a:rPr lang="en-GB" sz="2000" dirty="0">
                <a:solidFill>
                  <a:prstClr val="black"/>
                </a:solidFill>
              </a:rPr>
              <a:t>In </a:t>
            </a:r>
            <a:r>
              <a:rPr lang="en-GB" sz="2000" dirty="0" smtClean="0">
                <a:solidFill>
                  <a:prstClr val="black"/>
                </a:solidFill>
              </a:rPr>
              <a:t>AIC</a:t>
            </a:r>
            <a:r>
              <a:rPr lang="en-GB" sz="2000" dirty="0">
                <a:solidFill>
                  <a:prstClr val="black"/>
                </a:solidFill>
              </a:rPr>
              <a:t>, who says </a:t>
            </a:r>
            <a:r>
              <a:rPr lang="en-GB" sz="2000" i="1" dirty="0"/>
              <a:t>"I don't know - really. Suddenly I felt I just had to laugh“?</a:t>
            </a:r>
            <a:endParaRPr lang="en-GB" sz="2000" dirty="0">
              <a:solidFill>
                <a:prstClr val="black"/>
              </a:solidFill>
            </a:endParaRPr>
          </a:p>
        </p:txBody>
      </p:sp>
      <p:sp>
        <p:nvSpPr>
          <p:cNvPr id="26" name="TextBox 25"/>
          <p:cNvSpPr txBox="1"/>
          <p:nvPr/>
        </p:nvSpPr>
        <p:spPr>
          <a:xfrm>
            <a:off x="3238679" y="3940530"/>
            <a:ext cx="7349035" cy="400110"/>
          </a:xfrm>
          <a:prstGeom prst="rect">
            <a:avLst/>
          </a:prstGeom>
          <a:noFill/>
          <a:ln w="28575">
            <a:solidFill>
              <a:schemeClr val="accent2">
                <a:lumMod val="75000"/>
              </a:schemeClr>
            </a:solidFill>
          </a:ln>
        </p:spPr>
        <p:txBody>
          <a:bodyPr wrap="square" rtlCol="0">
            <a:spAutoFit/>
          </a:bodyPr>
          <a:lstStyle/>
          <a:p>
            <a:r>
              <a:rPr lang="en-GB" sz="2000">
                <a:solidFill>
                  <a:prstClr val="black"/>
                </a:solidFill>
              </a:rPr>
              <a:t>What job does the father have in ‘Follower’?</a:t>
            </a:r>
            <a:endParaRPr lang="en-GB" sz="2000" dirty="0">
              <a:solidFill>
                <a:prstClr val="black"/>
              </a:solidFill>
            </a:endParaRPr>
          </a:p>
        </p:txBody>
      </p:sp>
      <p:sp>
        <p:nvSpPr>
          <p:cNvPr id="27" name="TextBox 26"/>
          <p:cNvSpPr txBox="1"/>
          <p:nvPr/>
        </p:nvSpPr>
        <p:spPr>
          <a:xfrm>
            <a:off x="3500389" y="4864361"/>
            <a:ext cx="7087325" cy="400110"/>
          </a:xfrm>
          <a:prstGeom prst="rect">
            <a:avLst/>
          </a:prstGeom>
          <a:noFill/>
          <a:ln w="28575">
            <a:solidFill>
              <a:srgbClr val="B93A17"/>
            </a:solidFill>
          </a:ln>
        </p:spPr>
        <p:txBody>
          <a:bodyPr wrap="square" rtlCol="0">
            <a:spAutoFit/>
          </a:bodyPr>
          <a:lstStyle/>
          <a:p>
            <a:r>
              <a:rPr lang="en-GB" sz="2000">
                <a:solidFill>
                  <a:prstClr val="black"/>
                </a:solidFill>
              </a:rPr>
              <a:t>Name the two friends in ‘Before You Were Mine’</a:t>
            </a:r>
            <a:endParaRPr lang="en-GB" sz="2000" dirty="0">
              <a:solidFill>
                <a:prstClr val="black"/>
              </a:solidFill>
            </a:endParaRPr>
          </a:p>
        </p:txBody>
      </p:sp>
      <p:sp>
        <p:nvSpPr>
          <p:cNvPr id="28" name="TextBox 27"/>
          <p:cNvSpPr txBox="1"/>
          <p:nvPr/>
        </p:nvSpPr>
        <p:spPr>
          <a:xfrm>
            <a:off x="3329583" y="5764175"/>
            <a:ext cx="7252890" cy="400110"/>
          </a:xfrm>
          <a:prstGeom prst="rect">
            <a:avLst/>
          </a:prstGeom>
          <a:noFill/>
          <a:ln w="28575">
            <a:solidFill>
              <a:srgbClr val="C00000"/>
            </a:solidFill>
          </a:ln>
        </p:spPr>
        <p:txBody>
          <a:bodyPr wrap="square" rtlCol="0">
            <a:spAutoFit/>
          </a:bodyPr>
          <a:lstStyle/>
          <a:p>
            <a:r>
              <a:rPr lang="en-GB" sz="2000">
                <a:solidFill>
                  <a:prstClr val="black"/>
                </a:solidFill>
              </a:rPr>
              <a:t>What is a simple sentence?</a:t>
            </a:r>
            <a:endParaRPr lang="en-GB" sz="2000" dirty="0">
              <a:solidFill>
                <a:prstClr val="black"/>
              </a:solidFill>
            </a:endParaRPr>
          </a:p>
        </p:txBody>
      </p:sp>
      <p:sp>
        <p:nvSpPr>
          <p:cNvPr id="29" name="TextBox 28"/>
          <p:cNvSpPr txBox="1"/>
          <p:nvPr/>
        </p:nvSpPr>
        <p:spPr>
          <a:xfrm>
            <a:off x="4810164" y="1386051"/>
            <a:ext cx="6048672" cy="461665"/>
          </a:xfrm>
          <a:prstGeom prst="rect">
            <a:avLst/>
          </a:prstGeom>
          <a:solidFill>
            <a:schemeClr val="accent4">
              <a:lumMod val="20000"/>
              <a:lumOff val="80000"/>
            </a:schemeClr>
          </a:solidFill>
          <a:ln w="38100">
            <a:solidFill>
              <a:schemeClr val="accent4"/>
            </a:solidFill>
          </a:ln>
        </p:spPr>
        <p:txBody>
          <a:bodyPr wrap="square" rtlCol="0">
            <a:spAutoFit/>
          </a:bodyPr>
          <a:lstStyle/>
          <a:p>
            <a:pPr algn="ctr"/>
            <a:r>
              <a:rPr lang="en-GB" sz="2400" dirty="0"/>
              <a:t>Please answer on your </a:t>
            </a:r>
            <a:r>
              <a:rPr lang="en-GB" sz="2400" dirty="0" smtClean="0"/>
              <a:t>post-it note.</a:t>
            </a:r>
            <a:endParaRPr lang="en-GB" sz="2400" dirty="0"/>
          </a:p>
        </p:txBody>
      </p:sp>
      <p:sp>
        <p:nvSpPr>
          <p:cNvPr id="30" name="TextBox 29"/>
          <p:cNvSpPr txBox="1"/>
          <p:nvPr/>
        </p:nvSpPr>
        <p:spPr>
          <a:xfrm>
            <a:off x="10832295" y="1870674"/>
            <a:ext cx="1201118" cy="715089"/>
          </a:xfrm>
          <a:prstGeom prst="roundRect">
            <a:avLst/>
          </a:prstGeom>
          <a:solidFill>
            <a:schemeClr val="accent1">
              <a:lumMod val="20000"/>
              <a:lumOff val="80000"/>
            </a:schemeClr>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b="1" dirty="0" smtClean="0">
                <a:solidFill>
                  <a:schemeClr val="accent4">
                    <a:lumMod val="50000"/>
                  </a:schemeClr>
                </a:solidFill>
              </a:rPr>
              <a:t>Romeo and Juliet</a:t>
            </a:r>
            <a:endParaRPr lang="en-GB" b="1" dirty="0">
              <a:solidFill>
                <a:schemeClr val="accent4">
                  <a:lumMod val="50000"/>
                </a:schemeClr>
              </a:solidFill>
            </a:endParaRPr>
          </a:p>
        </p:txBody>
      </p:sp>
      <p:sp>
        <p:nvSpPr>
          <p:cNvPr id="31" name="TextBox 30"/>
          <p:cNvSpPr txBox="1"/>
          <p:nvPr/>
        </p:nvSpPr>
        <p:spPr>
          <a:xfrm>
            <a:off x="10822193" y="2722686"/>
            <a:ext cx="1201118" cy="1021556"/>
          </a:xfrm>
          <a:prstGeom prst="roundRect">
            <a:avLst/>
          </a:prstGeom>
          <a:solidFill>
            <a:schemeClr val="accent1">
              <a:lumMod val="20000"/>
              <a:lumOff val="8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b="1" dirty="0" smtClean="0">
                <a:solidFill>
                  <a:schemeClr val="accent4">
                    <a:lumMod val="50000"/>
                  </a:schemeClr>
                </a:solidFill>
              </a:rPr>
              <a:t>An Inspector Calls</a:t>
            </a:r>
            <a:endParaRPr lang="en-GB" b="1" dirty="0">
              <a:solidFill>
                <a:schemeClr val="accent4">
                  <a:lumMod val="50000"/>
                </a:schemeClr>
              </a:solidFill>
            </a:endParaRPr>
          </a:p>
        </p:txBody>
      </p:sp>
      <p:sp>
        <p:nvSpPr>
          <p:cNvPr id="32" name="TextBox 31"/>
          <p:cNvSpPr txBox="1"/>
          <p:nvPr/>
        </p:nvSpPr>
        <p:spPr>
          <a:xfrm>
            <a:off x="10822193" y="3919450"/>
            <a:ext cx="1201118" cy="408623"/>
          </a:xfrm>
          <a:prstGeom prst="roundRect">
            <a:avLst/>
          </a:prstGeom>
          <a:solidFill>
            <a:schemeClr val="accent1">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b="1" dirty="0" smtClean="0">
                <a:solidFill>
                  <a:schemeClr val="accent4">
                    <a:lumMod val="50000"/>
                  </a:schemeClr>
                </a:solidFill>
              </a:rPr>
              <a:t>Poetry</a:t>
            </a:r>
            <a:endParaRPr lang="en-GB" b="1" dirty="0">
              <a:solidFill>
                <a:schemeClr val="accent4">
                  <a:lumMod val="50000"/>
                </a:schemeClr>
              </a:solidFill>
            </a:endParaRPr>
          </a:p>
        </p:txBody>
      </p:sp>
      <p:sp>
        <p:nvSpPr>
          <p:cNvPr id="33" name="TextBox 32"/>
          <p:cNvSpPr txBox="1"/>
          <p:nvPr/>
        </p:nvSpPr>
        <p:spPr>
          <a:xfrm>
            <a:off x="10832295" y="4809748"/>
            <a:ext cx="1201118" cy="408623"/>
          </a:xfrm>
          <a:prstGeom prst="roundRect">
            <a:avLst/>
          </a:prstGeom>
          <a:solidFill>
            <a:schemeClr val="accent1">
              <a:lumMod val="20000"/>
              <a:lumOff val="80000"/>
            </a:schemeClr>
          </a:solidFill>
          <a:ln w="28575">
            <a:solidFill>
              <a:srgbClr val="B93A1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b="1" dirty="0" smtClean="0">
                <a:solidFill>
                  <a:schemeClr val="accent4">
                    <a:lumMod val="50000"/>
                  </a:schemeClr>
                </a:solidFill>
              </a:rPr>
              <a:t>Poetry</a:t>
            </a:r>
            <a:endParaRPr lang="en-GB" b="1" dirty="0">
              <a:solidFill>
                <a:schemeClr val="accent4">
                  <a:lumMod val="50000"/>
                </a:schemeClr>
              </a:solidFill>
            </a:endParaRPr>
          </a:p>
        </p:txBody>
      </p:sp>
      <p:sp>
        <p:nvSpPr>
          <p:cNvPr id="34" name="TextBox 33"/>
          <p:cNvSpPr txBox="1"/>
          <p:nvPr/>
        </p:nvSpPr>
        <p:spPr>
          <a:xfrm>
            <a:off x="10822193" y="5581241"/>
            <a:ext cx="1201118" cy="715089"/>
          </a:xfrm>
          <a:prstGeom prst="roundRect">
            <a:avLst/>
          </a:prstGeom>
          <a:solidFill>
            <a:schemeClr val="accent1">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b="1" dirty="0" smtClean="0">
                <a:solidFill>
                  <a:schemeClr val="accent4">
                    <a:lumMod val="50000"/>
                  </a:schemeClr>
                </a:solidFill>
              </a:rPr>
              <a:t>English Language</a:t>
            </a:r>
            <a:endParaRPr lang="en-GB" b="1" dirty="0">
              <a:solidFill>
                <a:schemeClr val="accent4">
                  <a:lumMod val="50000"/>
                </a:schemeClr>
              </a:solidFill>
            </a:endParaRPr>
          </a:p>
        </p:txBody>
      </p:sp>
    </p:spTree>
    <p:extLst>
      <p:ext uri="{BB962C8B-B14F-4D97-AF65-F5344CB8AC3E}">
        <p14:creationId xmlns:p14="http://schemas.microsoft.com/office/powerpoint/2010/main" val="19295005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0000"/>
            <a:duotone>
              <a:schemeClr val="bg2">
                <a:shade val="45000"/>
                <a:satMod val="135000"/>
              </a:schemeClr>
              <a:prstClr val="white"/>
            </a:duotone>
          </a:blip>
          <a:stretch>
            <a:fillRect/>
          </a:stretch>
        </p:blipFill>
        <p:spPr>
          <a:xfrm>
            <a:off x="5054958" y="1103160"/>
            <a:ext cx="7048087" cy="3457968"/>
          </a:xfrm>
          <a:prstGeom prst="rect">
            <a:avLst/>
          </a:prstGeom>
        </p:spPr>
      </p:pic>
      <p:sp>
        <p:nvSpPr>
          <p:cNvPr id="5" name="TextBox 4"/>
          <p:cNvSpPr txBox="1"/>
          <p:nvPr/>
        </p:nvSpPr>
        <p:spPr>
          <a:xfrm>
            <a:off x="334851" y="185570"/>
            <a:ext cx="9440214" cy="646331"/>
          </a:xfrm>
          <a:prstGeom prst="rect">
            <a:avLst/>
          </a:prstGeom>
          <a:noFill/>
        </p:spPr>
        <p:txBody>
          <a:bodyPr wrap="square" rtlCol="0">
            <a:spAutoFit/>
          </a:bodyPr>
          <a:lstStyle/>
          <a:p>
            <a:r>
              <a:rPr lang="en-US" sz="3600" b="1" i="1" dirty="0" smtClean="0">
                <a:latin typeface="Arial Rounded MT Bold" charset="0"/>
                <a:ea typeface="Arial Rounded MT Bold" charset="0"/>
                <a:cs typeface="Arial Rounded MT Bold" charset="0"/>
              </a:rPr>
              <a:t>Revise ‘Romeo and Juliet’</a:t>
            </a:r>
            <a:endParaRPr lang="en-US" sz="3600" b="1" i="1" dirty="0">
              <a:latin typeface="Arial Rounded MT Bold" charset="0"/>
              <a:ea typeface="Arial Rounded MT Bold" charset="0"/>
              <a:cs typeface="Arial Rounded MT Bold" charset="0"/>
            </a:endParaRPr>
          </a:p>
        </p:txBody>
      </p:sp>
      <p:sp>
        <p:nvSpPr>
          <p:cNvPr id="6" name="TextBox 5"/>
          <p:cNvSpPr txBox="1"/>
          <p:nvPr/>
        </p:nvSpPr>
        <p:spPr>
          <a:xfrm>
            <a:off x="5250104" y="5033051"/>
            <a:ext cx="7864057" cy="1785104"/>
          </a:xfrm>
          <a:prstGeom prst="rect">
            <a:avLst/>
          </a:prstGeom>
          <a:noFill/>
        </p:spPr>
        <p:txBody>
          <a:bodyPr wrap="square" rtlCol="0">
            <a:spAutoFit/>
          </a:bodyPr>
          <a:lstStyle/>
          <a:p>
            <a:pPr algn="ctr"/>
            <a:r>
              <a:rPr lang="en-US" sz="2000" b="1" i="1" dirty="0" smtClean="0">
                <a:latin typeface="Futura Medium" charset="0"/>
                <a:ea typeface="Futura Medium" charset="0"/>
                <a:cs typeface="Futura Medium" charset="0"/>
              </a:rPr>
              <a:t>Five Quick Questions</a:t>
            </a:r>
          </a:p>
          <a:p>
            <a:pPr marL="285750" indent="-285750">
              <a:buFont typeface="Arial" charset="0"/>
              <a:buChar char="•"/>
            </a:pPr>
            <a:r>
              <a:rPr lang="en-US" b="1" i="1" dirty="0" smtClean="0"/>
              <a:t>Why is this such an important quotation in the play? </a:t>
            </a:r>
          </a:p>
          <a:p>
            <a:pPr marL="285750" indent="-285750">
              <a:buFont typeface="Arial" charset="0"/>
              <a:buChar char="•"/>
            </a:pPr>
            <a:r>
              <a:rPr lang="en-US" b="1" i="1" dirty="0" smtClean="0"/>
              <a:t>To whom is Juliet referring? </a:t>
            </a:r>
          </a:p>
          <a:p>
            <a:pPr marL="285750" indent="-285750">
              <a:buFont typeface="Arial" charset="0"/>
              <a:buChar char="•"/>
            </a:pPr>
            <a:r>
              <a:rPr lang="en-US" b="1" i="1" dirty="0" smtClean="0"/>
              <a:t>Can you link this quotation to any themes in the play?</a:t>
            </a:r>
          </a:p>
          <a:p>
            <a:pPr marL="285750" indent="-285750">
              <a:buFont typeface="Arial" charset="0"/>
              <a:buChar char="•"/>
            </a:pPr>
            <a:r>
              <a:rPr lang="en-US" b="1" i="1" dirty="0" smtClean="0"/>
              <a:t>Can you link this quotation to the context? </a:t>
            </a:r>
          </a:p>
          <a:p>
            <a:pPr marL="285750" indent="-285750">
              <a:buFont typeface="Arial" charset="0"/>
              <a:buChar char="•"/>
            </a:pPr>
            <a:r>
              <a:rPr lang="en-US" b="1" i="1" dirty="0" smtClean="0"/>
              <a:t>Are there any of Shakespeare’s methods here? </a:t>
            </a:r>
          </a:p>
        </p:txBody>
      </p:sp>
      <p:pic>
        <p:nvPicPr>
          <p:cNvPr id="2" name="Picture 1"/>
          <p:cNvPicPr>
            <a:picLocks noChangeAspect="1"/>
          </p:cNvPicPr>
          <p:nvPr/>
        </p:nvPicPr>
        <p:blipFill>
          <a:blip r:embed="rId3">
            <a:grayscl/>
            <a:extLst>
              <a:ext uri="{BEBA8EAE-BF5A-486C-A8C5-ECC9F3942E4B}">
                <a14:imgProps xmlns:a14="http://schemas.microsoft.com/office/drawing/2010/main">
                  <a14:imgLayer r:embed="rId4">
                    <a14:imgEffect>
                      <a14:backgroundRemoval t="5935" b="100000" l="10000" r="90000">
                        <a14:foregroundMark x1="60167" y1="95252" x2="60167" y2="95252"/>
                        <a14:foregroundMark x1="61833" y1="97626" x2="61833" y2="97626"/>
                        <a14:foregroundMark x1="59000" y1="97626" x2="59000" y2="97626"/>
                        <a14:foregroundMark x1="56333" y1="98220" x2="56333" y2="98220"/>
                        <a14:backgroundMark x1="64667" y1="22255" x2="64667" y2="22255"/>
                        <a14:backgroundMark x1="62500" y1="21662" x2="62500" y2="21662"/>
                        <a14:backgroundMark x1="39000" y1="19881" x2="39000" y2="19881"/>
                        <a14:backgroundMark x1="38667" y1="21958" x2="38667" y2="21958"/>
                        <a14:backgroundMark x1="28667" y1="53412" x2="28667" y2="53412"/>
                        <a14:backgroundMark x1="24167" y1="55490" x2="24167" y2="55490"/>
                        <a14:backgroundMark x1="27333" y1="69436" x2="27333" y2="69436"/>
                      </a14:backgroundRemoval>
                    </a14:imgEffect>
                  </a14:imgLayer>
                </a14:imgProps>
              </a:ext>
            </a:extLst>
          </a:blip>
          <a:stretch>
            <a:fillRect/>
          </a:stretch>
        </p:blipFill>
        <p:spPr>
          <a:xfrm>
            <a:off x="-1899633" y="1775747"/>
            <a:ext cx="9048522" cy="5082253"/>
          </a:xfrm>
          <a:prstGeom prst="rect">
            <a:avLst/>
          </a:prstGeom>
        </p:spPr>
      </p:pic>
      <p:sp>
        <p:nvSpPr>
          <p:cNvPr id="8" name="TextBox 7"/>
          <p:cNvSpPr txBox="1"/>
          <p:nvPr/>
        </p:nvSpPr>
        <p:spPr>
          <a:xfrm>
            <a:off x="5438309" y="1218882"/>
            <a:ext cx="6753691" cy="3662541"/>
          </a:xfrm>
          <a:prstGeom prst="rect">
            <a:avLst/>
          </a:prstGeom>
          <a:noFill/>
        </p:spPr>
        <p:txBody>
          <a:bodyPr wrap="square" rtlCol="0">
            <a:spAutoFit/>
          </a:bodyPr>
          <a:lstStyle/>
          <a:p>
            <a:r>
              <a:rPr lang="en-US" sz="4500" b="1" i="1" dirty="0" smtClean="0">
                <a:solidFill>
                  <a:srgbClr val="FF0000"/>
                </a:solidFill>
              </a:rPr>
              <a:t>“</a:t>
            </a:r>
            <a:r>
              <a:rPr lang="en-US" sz="4800" b="1" i="1" dirty="0">
                <a:solidFill>
                  <a:srgbClr val="FF0000"/>
                </a:solidFill>
              </a:rPr>
              <a:t>O Romeo, Romeo! wherefore art thou Romeo? </a:t>
            </a:r>
            <a:r>
              <a:rPr lang="en-US" sz="4800" b="1" i="1" dirty="0" smtClean="0">
                <a:solidFill>
                  <a:srgbClr val="FF0000"/>
                </a:solidFill>
              </a:rPr>
              <a:t>Deny </a:t>
            </a:r>
            <a:r>
              <a:rPr lang="en-US" sz="4800" b="1" i="1" dirty="0">
                <a:solidFill>
                  <a:srgbClr val="FF0000"/>
                </a:solidFill>
              </a:rPr>
              <a:t>thy father and refuse thy </a:t>
            </a:r>
            <a:r>
              <a:rPr lang="en-US" sz="4800" b="1" i="1" dirty="0" smtClean="0">
                <a:solidFill>
                  <a:srgbClr val="FF0000"/>
                </a:solidFill>
              </a:rPr>
              <a:t>name</a:t>
            </a:r>
            <a:r>
              <a:rPr lang="mr-IN" sz="4800" b="1" i="1" dirty="0" smtClean="0">
                <a:solidFill>
                  <a:srgbClr val="FF0000"/>
                </a:solidFill>
              </a:rPr>
              <a:t>…</a:t>
            </a:r>
            <a:r>
              <a:rPr lang="en-GB" sz="4800" b="1" i="1" dirty="0" smtClean="0">
                <a:solidFill>
                  <a:srgbClr val="FF0000"/>
                </a:solidFill>
              </a:rPr>
              <a:t>”</a:t>
            </a:r>
            <a:r>
              <a:rPr lang="mr-IN" sz="4000" b="1" i="1" dirty="0" smtClean="0"/>
              <a:t>–</a:t>
            </a:r>
            <a:r>
              <a:rPr lang="en-US" sz="4000" b="1" i="1" dirty="0" smtClean="0"/>
              <a:t> Juliet, Act 2, Scene 2.</a:t>
            </a:r>
            <a:endParaRPr lang="en-US" sz="4000" b="1" i="1" dirty="0"/>
          </a:p>
        </p:txBody>
      </p:sp>
    </p:spTree>
    <p:extLst>
      <p:ext uri="{BB962C8B-B14F-4D97-AF65-F5344CB8AC3E}">
        <p14:creationId xmlns:p14="http://schemas.microsoft.com/office/powerpoint/2010/main" val="26903936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223" y="125960"/>
            <a:ext cx="10515600" cy="1325563"/>
          </a:xfrm>
        </p:spPr>
        <p:txBody>
          <a:bodyPr/>
          <a:lstStyle/>
          <a:p>
            <a:r>
              <a:rPr lang="en-GB" dirty="0"/>
              <a:t>Act 3 Scene 3 Summary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83006">
            <a:off x="2933561" y="4172273"/>
            <a:ext cx="3103216" cy="2683648"/>
          </a:xfrm>
          <a:prstGeom prst="rect">
            <a:avLst/>
          </a:prstGeom>
        </p:spPr>
      </p:pic>
      <p:sp>
        <p:nvSpPr>
          <p:cNvPr id="3" name="Content Placeholder 2"/>
          <p:cNvSpPr>
            <a:spLocks noGrp="1"/>
          </p:cNvSpPr>
          <p:nvPr>
            <p:ph idx="1"/>
          </p:nvPr>
        </p:nvSpPr>
        <p:spPr>
          <a:xfrm>
            <a:off x="560223" y="1162759"/>
            <a:ext cx="10515600" cy="4351338"/>
          </a:xfrm>
        </p:spPr>
        <p:txBody>
          <a:bodyPr/>
          <a:lstStyle/>
          <a:p>
            <a:r>
              <a:rPr lang="en-GB" dirty="0"/>
              <a:t>Romeo is desperate when he hears that he has been banished from Verona, and the Friar cannot comfort him.</a:t>
            </a:r>
          </a:p>
          <a:p>
            <a:r>
              <a:rPr lang="en-GB" dirty="0"/>
              <a:t>The Nurse arrives. Fearing that Juliet must now hate him and imagining her grief, Romeo threatens to kill himself, but is prevented by the Friar and the Nurse.</a:t>
            </a:r>
          </a:p>
          <a:p>
            <a:r>
              <a:rPr lang="en-GB" dirty="0"/>
              <a:t>The Friar instructs Romeo to leave for Mantua by dawn at the latest, after he has spent the night with Juliet.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5987"/>
          <a:stretch/>
        </p:blipFill>
        <p:spPr>
          <a:xfrm rot="573047">
            <a:off x="7491078" y="4166120"/>
            <a:ext cx="3004209" cy="23328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091357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D99DC3-B1EF-4EEA-A648-7A6A0D0FD90F}"/>
              </a:ext>
            </a:extLst>
          </p:cNvPr>
          <p:cNvSpPr txBox="1">
            <a:spLocks/>
          </p:cNvSpPr>
          <p:nvPr/>
        </p:nvSpPr>
        <p:spPr>
          <a:xfrm>
            <a:off x="0" y="-38059"/>
            <a:ext cx="12192000" cy="1092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3.3</a:t>
            </a:r>
            <a:r>
              <a:rPr lang="en-GB" dirty="0"/>
              <a:t>	R learns that he is to be banished</a:t>
            </a:r>
          </a:p>
        </p:txBody>
      </p:sp>
      <p:pic>
        <p:nvPicPr>
          <p:cNvPr id="17" name="Picture 16" descr="A close up of a logo&#10;&#10;Description automatically generated">
            <a:extLst>
              <a:ext uri="{FF2B5EF4-FFF2-40B4-BE49-F238E27FC236}">
                <a16:creationId xmlns:a16="http://schemas.microsoft.com/office/drawing/2014/main" id="{F98FF82F-9D35-4081-9CD3-9679B32D2FB7}"/>
              </a:ext>
            </a:extLst>
          </p:cNvPr>
          <p:cNvPicPr>
            <a:picLocks noChangeAspect="1"/>
          </p:cNvPicPr>
          <p:nvPr/>
        </p:nvPicPr>
        <p:blipFill>
          <a:blip r:embed="rId2" cstate="print">
            <a:clrChange>
              <a:clrFrom>
                <a:srgbClr val="000000">
                  <a:alpha val="0"/>
                </a:srgbClr>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36040" y="120690"/>
            <a:ext cx="774659" cy="774659"/>
          </a:xfrm>
          <a:prstGeom prst="rect">
            <a:avLst/>
          </a:prstGeom>
        </p:spPr>
      </p:pic>
      <p:pic>
        <p:nvPicPr>
          <p:cNvPr id="18" name="Picture 17" descr="A close up of a logo&#10;&#10;Description automatically generated">
            <a:extLst>
              <a:ext uri="{FF2B5EF4-FFF2-40B4-BE49-F238E27FC236}">
                <a16:creationId xmlns:a16="http://schemas.microsoft.com/office/drawing/2014/main" id="{A56C71F1-7CAA-4950-ACFA-E5BDE8D47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599" y="53410"/>
            <a:ext cx="864789" cy="909220"/>
          </a:xfrm>
          <a:prstGeom prst="rect">
            <a:avLst/>
          </a:prstGeom>
        </p:spPr>
      </p:pic>
      <p:pic>
        <p:nvPicPr>
          <p:cNvPr id="21" name="Picture 20" descr="A close up of a logo&#10;&#10;Description automatically generated">
            <a:extLst>
              <a:ext uri="{FF2B5EF4-FFF2-40B4-BE49-F238E27FC236}">
                <a16:creationId xmlns:a16="http://schemas.microsoft.com/office/drawing/2014/main" id="{D5B9C637-B697-4B12-B34F-8E3D9E7A6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2630"/>
            <a:ext cx="1422400" cy="1495480"/>
          </a:xfrm>
          <a:prstGeom prst="rect">
            <a:avLst/>
          </a:prstGeom>
        </p:spPr>
      </p:pic>
      <p:sp>
        <p:nvSpPr>
          <p:cNvPr id="8" name="Speech Bubble: Rectangle 7">
            <a:extLst>
              <a:ext uri="{FF2B5EF4-FFF2-40B4-BE49-F238E27FC236}">
                <a16:creationId xmlns:a16="http://schemas.microsoft.com/office/drawing/2014/main" id="{DFEB62C3-19C5-4372-8C4D-11D2964EABD4}"/>
              </a:ext>
            </a:extLst>
          </p:cNvPr>
          <p:cNvSpPr/>
          <p:nvPr/>
        </p:nvSpPr>
        <p:spPr>
          <a:xfrm>
            <a:off x="1739900" y="1183777"/>
            <a:ext cx="5408147" cy="461665"/>
          </a:xfrm>
          <a:prstGeom prst="wedgeRectCallout">
            <a:avLst>
              <a:gd name="adj1" fmla="val -59110"/>
              <a:gd name="adj2" fmla="val -6273"/>
            </a:avLst>
          </a:prstGeom>
          <a:solidFill>
            <a:schemeClr val="bg2">
              <a:lumMod val="90000"/>
            </a:schemeClr>
          </a:solidFill>
          <a:ln>
            <a:solidFill>
              <a:schemeClr val="tx1"/>
            </a:solidFill>
          </a:ln>
        </p:spPr>
        <p:txBody>
          <a:bodyPr wrap="none">
            <a:spAutoFit/>
          </a:bodyPr>
          <a:lstStyle/>
          <a:p>
            <a:r>
              <a:rPr lang="en-GB" sz="2400" dirty="0"/>
              <a:t>Not body’s death, but body’s banishment.</a:t>
            </a:r>
          </a:p>
        </p:txBody>
      </p:sp>
      <p:sp>
        <p:nvSpPr>
          <p:cNvPr id="9" name="Speech Bubble: Rectangle 8">
            <a:extLst>
              <a:ext uri="{FF2B5EF4-FFF2-40B4-BE49-F238E27FC236}">
                <a16:creationId xmlns:a16="http://schemas.microsoft.com/office/drawing/2014/main" id="{F9076625-22AE-4E06-95E3-C35C019C90BB}"/>
              </a:ext>
            </a:extLst>
          </p:cNvPr>
          <p:cNvSpPr/>
          <p:nvPr/>
        </p:nvSpPr>
        <p:spPr>
          <a:xfrm>
            <a:off x="4443973" y="2202304"/>
            <a:ext cx="6096000" cy="830997"/>
          </a:xfrm>
          <a:prstGeom prst="wedgeRectCallout">
            <a:avLst>
              <a:gd name="adj1" fmla="val 50834"/>
              <a:gd name="adj2" fmla="val 146556"/>
            </a:avLst>
          </a:prstGeom>
          <a:solidFill>
            <a:schemeClr val="accent5">
              <a:lumMod val="40000"/>
              <a:lumOff val="60000"/>
            </a:schemeClr>
          </a:solidFill>
          <a:ln>
            <a:solidFill>
              <a:schemeClr val="accent5">
                <a:lumMod val="75000"/>
              </a:schemeClr>
            </a:solidFill>
          </a:ln>
        </p:spPr>
        <p:txBody>
          <a:bodyPr>
            <a:spAutoFit/>
          </a:bodyPr>
          <a:lstStyle/>
          <a:p>
            <a:r>
              <a:rPr lang="en-GB" sz="2400" dirty="0"/>
              <a:t>Ha, banishment! Be merciful, say “death,”</a:t>
            </a:r>
          </a:p>
          <a:p>
            <a:r>
              <a:rPr lang="en-GB" sz="2400" dirty="0"/>
              <a:t>For exile hath more terror in his look,</a:t>
            </a:r>
          </a:p>
        </p:txBody>
      </p:sp>
      <p:sp>
        <p:nvSpPr>
          <p:cNvPr id="11" name="Speech Bubble: Rectangle 10">
            <a:extLst>
              <a:ext uri="{FF2B5EF4-FFF2-40B4-BE49-F238E27FC236}">
                <a16:creationId xmlns:a16="http://schemas.microsoft.com/office/drawing/2014/main" id="{D431C3AB-E6F1-4125-9CE6-6D37E7865F1C}"/>
              </a:ext>
            </a:extLst>
          </p:cNvPr>
          <p:cNvSpPr/>
          <p:nvPr/>
        </p:nvSpPr>
        <p:spPr>
          <a:xfrm>
            <a:off x="1739900" y="3484830"/>
            <a:ext cx="5210657" cy="461665"/>
          </a:xfrm>
          <a:prstGeom prst="wedgeRectCallout">
            <a:avLst>
              <a:gd name="adj1" fmla="val -62024"/>
              <a:gd name="adj2" fmla="val -347386"/>
            </a:avLst>
          </a:prstGeom>
          <a:solidFill>
            <a:schemeClr val="bg2">
              <a:lumMod val="90000"/>
            </a:schemeClr>
          </a:solidFill>
          <a:ln>
            <a:solidFill>
              <a:schemeClr val="tx1"/>
            </a:solidFill>
          </a:ln>
        </p:spPr>
        <p:txBody>
          <a:bodyPr wrap="none">
            <a:spAutoFit/>
          </a:bodyPr>
          <a:lstStyle/>
          <a:p>
            <a:r>
              <a:rPr lang="en-GB" sz="2400" dirty="0"/>
              <a:t>This is dear mercy, and thou </a:t>
            </a:r>
            <a:r>
              <a:rPr lang="en-GB" sz="2400" dirty="0" err="1"/>
              <a:t>seest</a:t>
            </a:r>
            <a:r>
              <a:rPr lang="en-GB" sz="2400" dirty="0"/>
              <a:t> it not.</a:t>
            </a:r>
          </a:p>
        </p:txBody>
      </p:sp>
      <p:sp>
        <p:nvSpPr>
          <p:cNvPr id="12" name="Speech Bubble: Rectangle 11">
            <a:extLst>
              <a:ext uri="{FF2B5EF4-FFF2-40B4-BE49-F238E27FC236}">
                <a16:creationId xmlns:a16="http://schemas.microsoft.com/office/drawing/2014/main" id="{2FFBB3D5-8FE6-4B24-9482-514899A2F91B}"/>
              </a:ext>
            </a:extLst>
          </p:cNvPr>
          <p:cNvSpPr/>
          <p:nvPr/>
        </p:nvSpPr>
        <p:spPr>
          <a:xfrm>
            <a:off x="4443973" y="4580347"/>
            <a:ext cx="6096000" cy="1569660"/>
          </a:xfrm>
          <a:prstGeom prst="wedgeRectCallout">
            <a:avLst>
              <a:gd name="adj1" fmla="val 55000"/>
              <a:gd name="adj2" fmla="val -41873"/>
            </a:avLst>
          </a:prstGeom>
          <a:solidFill>
            <a:schemeClr val="accent5">
              <a:lumMod val="40000"/>
              <a:lumOff val="60000"/>
            </a:schemeClr>
          </a:solidFill>
          <a:ln>
            <a:solidFill>
              <a:schemeClr val="accent5">
                <a:lumMod val="75000"/>
              </a:schemeClr>
            </a:solidFill>
          </a:ln>
        </p:spPr>
        <p:txBody>
          <a:bodyPr>
            <a:spAutoFit/>
          </a:bodyPr>
          <a:lstStyle/>
          <a:p>
            <a:r>
              <a:rPr lang="en-GB" sz="2400" dirty="0" err="1"/>
              <a:t>'Tis</a:t>
            </a:r>
            <a:r>
              <a:rPr lang="en-GB" sz="2400" dirty="0"/>
              <a:t> torture and not mercy. Heaven is here,</a:t>
            </a:r>
          </a:p>
          <a:p>
            <a:r>
              <a:rPr lang="en-GB" sz="2400" dirty="0"/>
              <a:t>Where Juliet lives, (…)</a:t>
            </a:r>
          </a:p>
          <a:p>
            <a:r>
              <a:rPr lang="en-GB" sz="2400" dirty="0"/>
              <a:t>But Romeo may not. He is </a:t>
            </a:r>
            <a:r>
              <a:rPr lang="en-GB" sz="2400" dirty="0" err="1"/>
              <a:t>banishèd</a:t>
            </a:r>
            <a:r>
              <a:rPr lang="en-GB" sz="2400" dirty="0"/>
              <a:t>.</a:t>
            </a:r>
            <a:br>
              <a:rPr lang="en-GB" sz="2400" dirty="0"/>
            </a:br>
            <a:r>
              <a:rPr lang="en-GB" sz="2400" dirty="0"/>
              <a:t>But “</a:t>
            </a:r>
            <a:r>
              <a:rPr lang="en-GB" sz="2400" dirty="0" err="1"/>
              <a:t>banishèd</a:t>
            </a:r>
            <a:r>
              <a:rPr lang="en-GB" sz="2400" dirty="0"/>
              <a:t>” to kill me?—“</a:t>
            </a:r>
            <a:r>
              <a:rPr lang="en-GB" sz="2400" dirty="0" err="1"/>
              <a:t>Banishèd</a:t>
            </a:r>
            <a:r>
              <a:rPr lang="en-GB" sz="2400" dirty="0"/>
              <a:t>”!</a:t>
            </a:r>
          </a:p>
        </p:txBody>
      </p:sp>
      <p:pic>
        <p:nvPicPr>
          <p:cNvPr id="25" name="Picture 24">
            <a:extLst>
              <a:ext uri="{FF2B5EF4-FFF2-40B4-BE49-F238E27FC236}">
                <a16:creationId xmlns:a16="http://schemas.microsoft.com/office/drawing/2014/main" id="{5798ACE8-693F-44C0-A3D6-E3AD9CEF806B}"/>
              </a:ext>
            </a:extLst>
          </p:cNvPr>
          <p:cNvPicPr>
            <a:picLocks noChangeAspect="1"/>
          </p:cNvPicPr>
          <p:nvPr/>
        </p:nvPicPr>
        <p:blipFill>
          <a:blip r:embed="rId4"/>
          <a:stretch>
            <a:fillRect/>
          </a:stretch>
        </p:blipFill>
        <p:spPr>
          <a:xfrm>
            <a:off x="10508019" y="4181506"/>
            <a:ext cx="1683981" cy="2810856"/>
          </a:xfrm>
          <a:prstGeom prst="rect">
            <a:avLst/>
          </a:prstGeom>
        </p:spPr>
      </p:pic>
      <p:pic>
        <p:nvPicPr>
          <p:cNvPr id="24" name="Picture 23" descr="A close up of a logo&#10;&#10;Description automatically generated">
            <a:extLst>
              <a:ext uri="{FF2B5EF4-FFF2-40B4-BE49-F238E27FC236}">
                <a16:creationId xmlns:a16="http://schemas.microsoft.com/office/drawing/2014/main" id="{626159A3-8284-4A29-A15F-8415593CF7A3}"/>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715088" y="3767554"/>
            <a:ext cx="1269841" cy="1269841"/>
          </a:xfrm>
          <a:prstGeom prst="rect">
            <a:avLst/>
          </a:prstGeom>
        </p:spPr>
      </p:pic>
    </p:spTree>
    <p:extLst>
      <p:ext uri="{BB962C8B-B14F-4D97-AF65-F5344CB8AC3E}">
        <p14:creationId xmlns:p14="http://schemas.microsoft.com/office/powerpoint/2010/main" val="31430381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2081246"/>
            <a:ext cx="1725168" cy="2584704"/>
          </a:xfrm>
          <a:prstGeom prst="rect">
            <a:avLst/>
          </a:prstGeom>
          <a:ln>
            <a:noFill/>
          </a:ln>
          <a:effectLst>
            <a:softEdge rad="112500"/>
          </a:effectLst>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1725168" cy="2584704"/>
          </a:xfrm>
          <a:prstGeom prst="rect">
            <a:avLst/>
          </a:prstGeom>
          <a:ln>
            <a:noFill/>
          </a:ln>
          <a:effectLst>
            <a:softEdge rad="112500"/>
          </a:effec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5191"/>
          <a:stretch/>
        </p:blipFill>
        <p:spPr>
          <a:xfrm>
            <a:off x="1524000" y="4437113"/>
            <a:ext cx="1725168" cy="2418719"/>
          </a:xfrm>
          <a:prstGeom prst="rect">
            <a:avLst/>
          </a:prstGeom>
          <a:ln>
            <a:noFill/>
          </a:ln>
          <a:effectLst>
            <a:softEdge rad="1125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0150" y="0"/>
            <a:ext cx="6764283" cy="4665950"/>
          </a:xfrm>
          <a:prstGeom prst="rect">
            <a:avLst/>
          </a:prstGeom>
        </p:spPr>
      </p:pic>
      <p:sp>
        <p:nvSpPr>
          <p:cNvPr id="9" name="TextBox 8"/>
          <p:cNvSpPr txBox="1"/>
          <p:nvPr/>
        </p:nvSpPr>
        <p:spPr>
          <a:xfrm>
            <a:off x="3220150" y="4665951"/>
            <a:ext cx="6764283" cy="2215991"/>
          </a:xfrm>
          <a:prstGeom prst="rect">
            <a:avLst/>
          </a:prstGeom>
          <a:solidFill>
            <a:schemeClr val="tx1"/>
          </a:solidFill>
        </p:spPr>
        <p:txBody>
          <a:bodyPr wrap="square" rtlCol="0">
            <a:spAutoFit/>
          </a:bodyPr>
          <a:lstStyle/>
          <a:p>
            <a:r>
              <a:rPr lang="en-IE" sz="2800" b="1" dirty="0">
                <a:solidFill>
                  <a:prstClr val="white"/>
                </a:solidFill>
                <a:latin typeface="Bradley Hand ITC" pitchFamily="66" charset="0"/>
              </a:rPr>
              <a:t>Given that Romeo expected the death sentence (line 9), why does he react so badly to the news that he is to be banished?</a:t>
            </a:r>
          </a:p>
          <a:p>
            <a:endParaRPr lang="en-IE" sz="1200" b="1" dirty="0">
              <a:solidFill>
                <a:srgbClr val="FFFF00"/>
              </a:solidFill>
              <a:latin typeface="Bradley Hand ITC" pitchFamily="66" charset="0"/>
            </a:endParaRPr>
          </a:p>
          <a:p>
            <a:r>
              <a:rPr lang="en-IE" sz="2400" b="1" dirty="0">
                <a:solidFill>
                  <a:srgbClr val="FFFF00"/>
                </a:solidFill>
                <a:latin typeface="Bradley Hand ITC" pitchFamily="66" charset="0"/>
              </a:rPr>
              <a:t>How sympathetic are you to his reactions here?</a:t>
            </a:r>
          </a:p>
          <a:p>
            <a:endParaRPr lang="en-IE" dirty="0">
              <a:solidFill>
                <a:prstClr val="black"/>
              </a:solidFill>
            </a:endParaRPr>
          </a:p>
        </p:txBody>
      </p:sp>
    </p:spTree>
    <p:extLst>
      <p:ext uri="{BB962C8B-B14F-4D97-AF65-F5344CB8AC3E}">
        <p14:creationId xmlns:p14="http://schemas.microsoft.com/office/powerpoint/2010/main" val="22605699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 3 Scene 4 Summary</a:t>
            </a:r>
          </a:p>
        </p:txBody>
      </p:sp>
      <p:sp>
        <p:nvSpPr>
          <p:cNvPr id="3" name="Content Placeholder 2"/>
          <p:cNvSpPr>
            <a:spLocks noGrp="1"/>
          </p:cNvSpPr>
          <p:nvPr>
            <p:ph idx="1"/>
          </p:nvPr>
        </p:nvSpPr>
        <p:spPr>
          <a:xfrm>
            <a:off x="838200" y="1462453"/>
            <a:ext cx="10515600" cy="4351338"/>
          </a:xfrm>
        </p:spPr>
        <p:txBody>
          <a:bodyPr/>
          <a:lstStyle/>
          <a:p>
            <a:r>
              <a:rPr lang="en-GB" dirty="0"/>
              <a:t>Capulet arranges with Paris that his wedding to Juliet will take place in a few days’ time.</a:t>
            </a:r>
          </a:p>
          <a:p>
            <a:r>
              <a:rPr lang="en-GB" dirty="0"/>
              <a:t>He sends Lady Capulet to inform Juliet.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727" t="13289" r="1774" b="12262"/>
          <a:stretch/>
        </p:blipFill>
        <p:spPr>
          <a:xfrm rot="21182391">
            <a:off x="7028304" y="2754421"/>
            <a:ext cx="4947481" cy="386939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512" y="3712118"/>
            <a:ext cx="3168351" cy="2101673"/>
          </a:xfrm>
          <a:prstGeom prst="rect">
            <a:avLst/>
          </a:prstGeom>
        </p:spPr>
      </p:pic>
    </p:spTree>
    <p:extLst>
      <p:ext uri="{BB962C8B-B14F-4D97-AF65-F5344CB8AC3E}">
        <p14:creationId xmlns:p14="http://schemas.microsoft.com/office/powerpoint/2010/main" val="38222260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 3</a:t>
            </a:r>
            <a:br>
              <a:rPr lang="en-GB" dirty="0" smtClean="0"/>
            </a:br>
            <a:r>
              <a:rPr lang="en-GB" dirty="0" smtClean="0"/>
              <a:t>Lesson 4</a:t>
            </a:r>
            <a:endParaRPr lang="en-GB" dirty="0"/>
          </a:p>
        </p:txBody>
      </p:sp>
      <p:sp>
        <p:nvSpPr>
          <p:cNvPr id="3" name="Content Placeholder 2"/>
          <p:cNvSpPr>
            <a:spLocks noGrp="1"/>
          </p:cNvSpPr>
          <p:nvPr>
            <p:ph idx="1"/>
          </p:nvPr>
        </p:nvSpPr>
        <p:spPr/>
        <p:txBody>
          <a:bodyPr/>
          <a:lstStyle/>
          <a:p>
            <a:r>
              <a:rPr lang="en-GB" dirty="0" smtClean="0"/>
              <a:t>Complete the analysis tasks on p19 in your booklet</a:t>
            </a:r>
          </a:p>
          <a:p>
            <a:endParaRPr lang="en-GB" dirty="0"/>
          </a:p>
        </p:txBody>
      </p:sp>
    </p:spTree>
    <p:extLst>
      <p:ext uri="{BB962C8B-B14F-4D97-AF65-F5344CB8AC3E}">
        <p14:creationId xmlns:p14="http://schemas.microsoft.com/office/powerpoint/2010/main" val="1455933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3123-13B3-4592-A385-EE20FFED4DD3}"/>
              </a:ext>
            </a:extLst>
          </p:cNvPr>
          <p:cNvSpPr>
            <a:spLocks noGrp="1"/>
          </p:cNvSpPr>
          <p:nvPr>
            <p:ph type="title"/>
          </p:nvPr>
        </p:nvSpPr>
        <p:spPr>
          <a:xfrm>
            <a:off x="1069848" y="484632"/>
            <a:ext cx="10058400" cy="1609344"/>
          </a:xfrm>
        </p:spPr>
        <p:txBody>
          <a:bodyPr>
            <a:normAutofit/>
          </a:bodyPr>
          <a:lstStyle/>
          <a:p>
            <a:r>
              <a:rPr lang="en-GB" dirty="0"/>
              <a:t>LOW STAKES QUIZ: </a:t>
            </a:r>
            <a:br>
              <a:rPr lang="en-GB" dirty="0"/>
            </a:br>
            <a:r>
              <a:rPr lang="en-GB" dirty="0">
                <a:solidFill>
                  <a:schemeClr val="accent1"/>
                </a:solidFill>
              </a:rPr>
              <a:t>question three</a:t>
            </a:r>
          </a:p>
        </p:txBody>
      </p:sp>
      <p:pic>
        <p:nvPicPr>
          <p:cNvPr id="1026" name="Picture 2" descr="Romeo and Juliet is getting a unique modern-day remake">
            <a:extLst>
              <a:ext uri="{FF2B5EF4-FFF2-40B4-BE49-F238E27FC236}">
                <a16:creationId xmlns:a16="http://schemas.microsoft.com/office/drawing/2014/main" id="{74FC363E-7048-48A6-BFC6-F01340F764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13" r="21476" b="1"/>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A1B09E5-AA4B-4D87-8BE2-64230B993838}"/>
              </a:ext>
            </a:extLst>
          </p:cNvPr>
          <p:cNvSpPr>
            <a:spLocks noGrp="1"/>
          </p:cNvSpPr>
          <p:nvPr>
            <p:ph idx="1"/>
          </p:nvPr>
        </p:nvSpPr>
        <p:spPr>
          <a:xfrm>
            <a:off x="6496216" y="2320412"/>
            <a:ext cx="4632031" cy="3851787"/>
          </a:xfrm>
        </p:spPr>
        <p:txBody>
          <a:bodyPr anchor="ctr">
            <a:normAutofit/>
          </a:bodyPr>
          <a:lstStyle/>
          <a:p>
            <a:pPr marL="0" indent="0">
              <a:buNone/>
            </a:pPr>
            <a:r>
              <a:rPr lang="en-GB" sz="3600" dirty="0"/>
              <a:t>Q.3. Romeo, Tybalt and Mercutio end up in a fight.  Who dies from this fight?</a:t>
            </a:r>
          </a:p>
        </p:txBody>
      </p:sp>
    </p:spTree>
    <p:extLst>
      <p:ext uri="{BB962C8B-B14F-4D97-AF65-F5344CB8AC3E}">
        <p14:creationId xmlns:p14="http://schemas.microsoft.com/office/powerpoint/2010/main" val="26817356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040" name="Picture 16" descr="Image result for vegetable no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1392" y="2763623"/>
            <a:ext cx="831450" cy="798844"/>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Image result for vegetable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2625" y="1870674"/>
            <a:ext cx="755580" cy="81905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vegetable no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8838" y="3720404"/>
            <a:ext cx="806717" cy="80671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458036" y="373706"/>
            <a:ext cx="6400800" cy="892398"/>
          </a:xfrm>
          <a:solidFill>
            <a:schemeClr val="accent5">
              <a:lumMod val="20000"/>
              <a:lumOff val="80000"/>
            </a:schemeClr>
          </a:solidFill>
          <a:ln w="28575">
            <a:solidFill>
              <a:schemeClr val="accent5"/>
            </a:solidFill>
          </a:ln>
        </p:spPr>
        <p:txBody>
          <a:bodyPr>
            <a:normAutofit fontScale="92500" lnSpcReduction="10000"/>
          </a:bodyPr>
          <a:lstStyle/>
          <a:p>
            <a:r>
              <a:rPr lang="en-GB" sz="6600" b="1" dirty="0">
                <a:solidFill>
                  <a:schemeClr val="accent4">
                    <a:lumMod val="75000"/>
                  </a:schemeClr>
                </a:solidFill>
              </a:rPr>
              <a:t>English</a:t>
            </a:r>
            <a:r>
              <a:rPr lang="en-GB" sz="6600" b="1" dirty="0"/>
              <a:t> </a:t>
            </a:r>
            <a:r>
              <a:rPr lang="en-GB" sz="6600" b="1" dirty="0">
                <a:solidFill>
                  <a:schemeClr val="accent4">
                    <a:lumMod val="75000"/>
                  </a:schemeClr>
                </a:solidFill>
              </a:rPr>
              <a:t>5-a-day</a:t>
            </a:r>
          </a:p>
        </p:txBody>
      </p:sp>
      <p:sp>
        <p:nvSpPr>
          <p:cNvPr id="4" name="AutoShape 5" descr="Image result for fruit and veg no background"/>
          <p:cNvSpPr>
            <a:spLocks noChangeAspect="1" noChangeArrowheads="1"/>
          </p:cNvSpPr>
          <p:nvPr/>
        </p:nvSpPr>
        <p:spPr bwMode="auto">
          <a:xfrm>
            <a:off x="2175963" y="-11511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31" name="Picture 7" descr="Image result for fruit and veg no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0495" y="362847"/>
            <a:ext cx="1731962" cy="14433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ruit and veg no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0415" y="4590492"/>
            <a:ext cx="912394" cy="9123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75894" y="1894114"/>
            <a:ext cx="637123" cy="769441"/>
          </a:xfrm>
          <a:prstGeom prst="rect">
            <a:avLst/>
          </a:prstGeom>
          <a:noFill/>
        </p:spPr>
        <p:txBody>
          <a:bodyPr wrap="square" rtlCol="0">
            <a:spAutoFit/>
          </a:bodyPr>
          <a:lstStyle/>
          <a:p>
            <a:r>
              <a:rPr lang="en-GB" sz="4400" b="1" dirty="0">
                <a:ln w="25400">
                  <a:solidFill>
                    <a:schemeClr val="accent6">
                      <a:lumMod val="60000"/>
                      <a:lumOff val="40000"/>
                    </a:schemeClr>
                  </a:solidFill>
                </a:ln>
                <a:solidFill>
                  <a:prstClr val="black"/>
                </a:solidFill>
              </a:rPr>
              <a:t>1</a:t>
            </a:r>
          </a:p>
        </p:txBody>
      </p:sp>
      <p:pic>
        <p:nvPicPr>
          <p:cNvPr id="1037" name="Picture 13" descr="Image result for fruit no backgrou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9822" y="5534110"/>
            <a:ext cx="641970" cy="8602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08670" y="2739962"/>
            <a:ext cx="758456" cy="769441"/>
          </a:xfrm>
          <a:prstGeom prst="rect">
            <a:avLst/>
          </a:prstGeom>
          <a:noFill/>
          <a:ln w="25400">
            <a:noFill/>
          </a:ln>
        </p:spPr>
        <p:txBody>
          <a:bodyPr wrap="square" rtlCol="0">
            <a:spAutoFit/>
          </a:bodyPr>
          <a:lstStyle/>
          <a:p>
            <a:r>
              <a:rPr lang="en-GB" sz="4400" b="1" dirty="0">
                <a:ln w="25400">
                  <a:solidFill>
                    <a:schemeClr val="accent6">
                      <a:lumMod val="50000"/>
                    </a:schemeClr>
                  </a:solidFill>
                </a:ln>
                <a:solidFill>
                  <a:schemeClr val="accent6">
                    <a:lumMod val="60000"/>
                    <a:lumOff val="40000"/>
                  </a:schemeClr>
                </a:solidFill>
              </a:rPr>
              <a:t>2</a:t>
            </a:r>
          </a:p>
        </p:txBody>
      </p:sp>
      <p:sp>
        <p:nvSpPr>
          <p:cNvPr id="7" name="TextBox 6"/>
          <p:cNvSpPr txBox="1"/>
          <p:nvPr/>
        </p:nvSpPr>
        <p:spPr>
          <a:xfrm>
            <a:off x="2408011" y="3783775"/>
            <a:ext cx="512484" cy="769441"/>
          </a:xfrm>
          <a:prstGeom prst="rect">
            <a:avLst/>
          </a:prstGeom>
          <a:noFill/>
        </p:spPr>
        <p:txBody>
          <a:bodyPr wrap="square" rtlCol="0">
            <a:spAutoFit/>
          </a:bodyPr>
          <a:lstStyle/>
          <a:p>
            <a:r>
              <a:rPr lang="en-GB" sz="4400" b="1" dirty="0">
                <a:ln w="25400">
                  <a:solidFill>
                    <a:schemeClr val="accent2">
                      <a:lumMod val="60000"/>
                      <a:lumOff val="40000"/>
                    </a:schemeClr>
                  </a:solidFill>
                </a:ln>
                <a:solidFill>
                  <a:prstClr val="black"/>
                </a:solidFill>
              </a:rPr>
              <a:t>3</a:t>
            </a:r>
          </a:p>
        </p:txBody>
      </p:sp>
      <p:sp>
        <p:nvSpPr>
          <p:cNvPr id="8" name="TextBox 7"/>
          <p:cNvSpPr txBox="1"/>
          <p:nvPr/>
        </p:nvSpPr>
        <p:spPr>
          <a:xfrm>
            <a:off x="2671198" y="4679696"/>
            <a:ext cx="536506" cy="769441"/>
          </a:xfrm>
          <a:prstGeom prst="rect">
            <a:avLst/>
          </a:prstGeom>
          <a:noFill/>
        </p:spPr>
        <p:txBody>
          <a:bodyPr wrap="square" rtlCol="0">
            <a:spAutoFit/>
          </a:bodyPr>
          <a:lstStyle/>
          <a:p>
            <a:r>
              <a:rPr lang="en-GB" sz="4400" b="1" dirty="0">
                <a:ln w="25400">
                  <a:solidFill>
                    <a:schemeClr val="accent2">
                      <a:lumMod val="75000"/>
                    </a:schemeClr>
                  </a:solidFill>
                </a:ln>
                <a:solidFill>
                  <a:prstClr val="black"/>
                </a:solidFill>
              </a:rPr>
              <a:t>4</a:t>
            </a:r>
          </a:p>
        </p:txBody>
      </p:sp>
      <p:sp>
        <p:nvSpPr>
          <p:cNvPr id="9" name="TextBox 8"/>
          <p:cNvSpPr txBox="1"/>
          <p:nvPr/>
        </p:nvSpPr>
        <p:spPr>
          <a:xfrm>
            <a:off x="2496541" y="5581241"/>
            <a:ext cx="794972" cy="769441"/>
          </a:xfrm>
          <a:prstGeom prst="rect">
            <a:avLst/>
          </a:prstGeom>
          <a:noFill/>
        </p:spPr>
        <p:txBody>
          <a:bodyPr wrap="square" rtlCol="0">
            <a:spAutoFit/>
          </a:bodyPr>
          <a:lstStyle/>
          <a:p>
            <a:r>
              <a:rPr lang="en-GB" sz="4400" b="1" dirty="0">
                <a:ln w="25400">
                  <a:solidFill>
                    <a:schemeClr val="accent2">
                      <a:lumMod val="60000"/>
                      <a:lumOff val="40000"/>
                    </a:schemeClr>
                  </a:solidFill>
                </a:ln>
                <a:solidFill>
                  <a:prstClr val="black"/>
                </a:solidFill>
              </a:rPr>
              <a:t>5</a:t>
            </a:r>
          </a:p>
        </p:txBody>
      </p:sp>
      <p:sp>
        <p:nvSpPr>
          <p:cNvPr id="12" name="TextBox 11"/>
          <p:cNvSpPr txBox="1"/>
          <p:nvPr/>
        </p:nvSpPr>
        <p:spPr>
          <a:xfrm>
            <a:off x="3096286" y="2023024"/>
            <a:ext cx="7593616" cy="400110"/>
          </a:xfrm>
          <a:prstGeom prst="rect">
            <a:avLst/>
          </a:prstGeom>
          <a:noFill/>
          <a:ln w="28575">
            <a:solidFill>
              <a:srgbClr val="92D050"/>
            </a:solidFill>
          </a:ln>
        </p:spPr>
        <p:txBody>
          <a:bodyPr wrap="square" rtlCol="0">
            <a:spAutoFit/>
          </a:bodyPr>
          <a:lstStyle/>
          <a:p>
            <a:r>
              <a:rPr lang="en-US" sz="2000">
                <a:solidFill>
                  <a:prstClr val="black"/>
                </a:solidFill>
              </a:rPr>
              <a:t>When the couple first meet, what form does their dialogue take?</a:t>
            </a:r>
            <a:endParaRPr lang="en-US" sz="2000" dirty="0">
              <a:solidFill>
                <a:prstClr val="black"/>
              </a:solidFill>
            </a:endParaRPr>
          </a:p>
        </p:txBody>
      </p:sp>
      <p:sp>
        <p:nvSpPr>
          <p:cNvPr id="13" name="TextBox 12"/>
          <p:cNvSpPr txBox="1"/>
          <p:nvPr/>
        </p:nvSpPr>
        <p:spPr>
          <a:xfrm>
            <a:off x="3329582" y="2830917"/>
            <a:ext cx="7363797" cy="707886"/>
          </a:xfrm>
          <a:prstGeom prst="rect">
            <a:avLst/>
          </a:prstGeom>
          <a:noFill/>
          <a:ln w="28575">
            <a:solidFill>
              <a:schemeClr val="accent6">
                <a:lumMod val="50000"/>
              </a:schemeClr>
            </a:solidFill>
          </a:ln>
        </p:spPr>
        <p:txBody>
          <a:bodyPr wrap="square" rtlCol="0">
            <a:spAutoFit/>
          </a:bodyPr>
          <a:lstStyle/>
          <a:p>
            <a:r>
              <a:rPr lang="en-GB" sz="2000" dirty="0">
                <a:solidFill>
                  <a:prstClr val="black"/>
                </a:solidFill>
              </a:rPr>
              <a:t>At the beginning of </a:t>
            </a:r>
            <a:r>
              <a:rPr lang="en-GB" sz="2000" dirty="0" smtClean="0">
                <a:solidFill>
                  <a:prstClr val="black"/>
                </a:solidFill>
              </a:rPr>
              <a:t>AIC</a:t>
            </a:r>
            <a:r>
              <a:rPr lang="en-GB" sz="2000" dirty="0">
                <a:solidFill>
                  <a:prstClr val="black"/>
                </a:solidFill>
              </a:rPr>
              <a:t>, who </a:t>
            </a:r>
            <a:r>
              <a:rPr lang="en-GB" sz="2000" dirty="0"/>
              <a:t>comes across as being confident and charming?</a:t>
            </a:r>
            <a:endParaRPr lang="en-GB" sz="2000" dirty="0">
              <a:solidFill>
                <a:prstClr val="black"/>
              </a:solidFill>
            </a:endParaRPr>
          </a:p>
        </p:txBody>
      </p:sp>
      <p:sp>
        <p:nvSpPr>
          <p:cNvPr id="26" name="TextBox 25"/>
          <p:cNvSpPr txBox="1"/>
          <p:nvPr/>
        </p:nvSpPr>
        <p:spPr>
          <a:xfrm>
            <a:off x="3238679" y="3940530"/>
            <a:ext cx="7349035" cy="400110"/>
          </a:xfrm>
          <a:prstGeom prst="rect">
            <a:avLst/>
          </a:prstGeom>
          <a:noFill/>
          <a:ln w="28575">
            <a:solidFill>
              <a:schemeClr val="accent2">
                <a:lumMod val="75000"/>
              </a:schemeClr>
            </a:solidFill>
          </a:ln>
        </p:spPr>
        <p:txBody>
          <a:bodyPr wrap="square" rtlCol="0">
            <a:spAutoFit/>
          </a:bodyPr>
          <a:lstStyle/>
          <a:p>
            <a:r>
              <a:rPr lang="en-GB" sz="2000">
                <a:solidFill>
                  <a:prstClr val="black"/>
                </a:solidFill>
              </a:rPr>
              <a:t>Who was Lord Byron writing about in “When We Two Parted”?</a:t>
            </a:r>
            <a:endParaRPr lang="en-GB" sz="2000" dirty="0">
              <a:solidFill>
                <a:prstClr val="black"/>
              </a:solidFill>
            </a:endParaRPr>
          </a:p>
        </p:txBody>
      </p:sp>
      <p:sp>
        <p:nvSpPr>
          <p:cNvPr id="27" name="TextBox 26"/>
          <p:cNvSpPr txBox="1"/>
          <p:nvPr/>
        </p:nvSpPr>
        <p:spPr>
          <a:xfrm>
            <a:off x="3500389" y="4864361"/>
            <a:ext cx="7087325" cy="400110"/>
          </a:xfrm>
          <a:prstGeom prst="rect">
            <a:avLst/>
          </a:prstGeom>
          <a:noFill/>
          <a:ln w="28575">
            <a:solidFill>
              <a:srgbClr val="B93A17"/>
            </a:solidFill>
          </a:ln>
        </p:spPr>
        <p:txBody>
          <a:bodyPr wrap="square" rtlCol="0">
            <a:spAutoFit/>
          </a:bodyPr>
          <a:lstStyle/>
          <a:p>
            <a:r>
              <a:rPr lang="en-GB" sz="2000">
                <a:solidFill>
                  <a:prstClr val="black"/>
                </a:solidFill>
              </a:rPr>
              <a:t>Which artistic movement were Byron and Shelley part of?</a:t>
            </a:r>
            <a:endParaRPr lang="en-GB" sz="2000" dirty="0">
              <a:solidFill>
                <a:prstClr val="black"/>
              </a:solidFill>
            </a:endParaRPr>
          </a:p>
        </p:txBody>
      </p:sp>
      <p:sp>
        <p:nvSpPr>
          <p:cNvPr id="28" name="TextBox 27"/>
          <p:cNvSpPr txBox="1"/>
          <p:nvPr/>
        </p:nvSpPr>
        <p:spPr>
          <a:xfrm>
            <a:off x="3329583" y="5764175"/>
            <a:ext cx="7252890" cy="400110"/>
          </a:xfrm>
          <a:prstGeom prst="rect">
            <a:avLst/>
          </a:prstGeom>
          <a:noFill/>
          <a:ln w="28575">
            <a:solidFill>
              <a:srgbClr val="C00000"/>
            </a:solidFill>
          </a:ln>
        </p:spPr>
        <p:txBody>
          <a:bodyPr wrap="square" rtlCol="0">
            <a:spAutoFit/>
          </a:bodyPr>
          <a:lstStyle/>
          <a:p>
            <a:r>
              <a:rPr lang="en-GB" sz="2000">
                <a:solidFill>
                  <a:prstClr val="black"/>
                </a:solidFill>
              </a:rPr>
              <a:t>How is colour imagery effective?</a:t>
            </a:r>
            <a:endParaRPr lang="en-GB" sz="2000" dirty="0">
              <a:solidFill>
                <a:prstClr val="black"/>
              </a:solidFill>
            </a:endParaRPr>
          </a:p>
        </p:txBody>
      </p:sp>
      <p:sp>
        <p:nvSpPr>
          <p:cNvPr id="29" name="TextBox 28"/>
          <p:cNvSpPr txBox="1"/>
          <p:nvPr/>
        </p:nvSpPr>
        <p:spPr>
          <a:xfrm>
            <a:off x="4810164" y="1386051"/>
            <a:ext cx="6048672" cy="461665"/>
          </a:xfrm>
          <a:prstGeom prst="rect">
            <a:avLst/>
          </a:prstGeom>
          <a:solidFill>
            <a:schemeClr val="accent4">
              <a:lumMod val="20000"/>
              <a:lumOff val="80000"/>
            </a:schemeClr>
          </a:solidFill>
          <a:ln w="38100">
            <a:solidFill>
              <a:schemeClr val="accent4"/>
            </a:solidFill>
          </a:ln>
        </p:spPr>
        <p:txBody>
          <a:bodyPr wrap="square" rtlCol="0">
            <a:spAutoFit/>
          </a:bodyPr>
          <a:lstStyle/>
          <a:p>
            <a:pPr algn="ctr"/>
            <a:r>
              <a:rPr lang="en-GB" sz="2400" dirty="0"/>
              <a:t>Please answer on your </a:t>
            </a:r>
            <a:r>
              <a:rPr lang="en-GB" sz="2400" dirty="0" smtClean="0"/>
              <a:t>post-it note.</a:t>
            </a:r>
            <a:endParaRPr lang="en-GB" sz="2400" dirty="0"/>
          </a:p>
        </p:txBody>
      </p:sp>
      <p:sp>
        <p:nvSpPr>
          <p:cNvPr id="30" name="TextBox 29"/>
          <p:cNvSpPr txBox="1"/>
          <p:nvPr/>
        </p:nvSpPr>
        <p:spPr>
          <a:xfrm>
            <a:off x="10832295" y="1870674"/>
            <a:ext cx="1201118" cy="715089"/>
          </a:xfrm>
          <a:prstGeom prst="roundRect">
            <a:avLst/>
          </a:prstGeom>
          <a:solidFill>
            <a:schemeClr val="accent1">
              <a:lumMod val="20000"/>
              <a:lumOff val="80000"/>
            </a:schemeClr>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b="1" dirty="0" smtClean="0">
                <a:solidFill>
                  <a:schemeClr val="accent4">
                    <a:lumMod val="50000"/>
                  </a:schemeClr>
                </a:solidFill>
              </a:rPr>
              <a:t>Romeo and Juliet</a:t>
            </a:r>
            <a:endParaRPr lang="en-GB" b="1" dirty="0">
              <a:solidFill>
                <a:schemeClr val="accent4">
                  <a:lumMod val="50000"/>
                </a:schemeClr>
              </a:solidFill>
            </a:endParaRPr>
          </a:p>
        </p:txBody>
      </p:sp>
      <p:sp>
        <p:nvSpPr>
          <p:cNvPr id="31" name="TextBox 30"/>
          <p:cNvSpPr txBox="1"/>
          <p:nvPr/>
        </p:nvSpPr>
        <p:spPr>
          <a:xfrm>
            <a:off x="10822193" y="2722686"/>
            <a:ext cx="1201118" cy="1021556"/>
          </a:xfrm>
          <a:prstGeom prst="roundRect">
            <a:avLst/>
          </a:prstGeom>
          <a:solidFill>
            <a:schemeClr val="accent1">
              <a:lumMod val="20000"/>
              <a:lumOff val="8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b="1" dirty="0" smtClean="0">
                <a:solidFill>
                  <a:schemeClr val="accent4">
                    <a:lumMod val="50000"/>
                  </a:schemeClr>
                </a:solidFill>
              </a:rPr>
              <a:t>An Inspector Calls</a:t>
            </a:r>
            <a:endParaRPr lang="en-GB" b="1" dirty="0">
              <a:solidFill>
                <a:schemeClr val="accent4">
                  <a:lumMod val="50000"/>
                </a:schemeClr>
              </a:solidFill>
            </a:endParaRPr>
          </a:p>
        </p:txBody>
      </p:sp>
      <p:sp>
        <p:nvSpPr>
          <p:cNvPr id="32" name="TextBox 31"/>
          <p:cNvSpPr txBox="1"/>
          <p:nvPr/>
        </p:nvSpPr>
        <p:spPr>
          <a:xfrm>
            <a:off x="10822193" y="3919450"/>
            <a:ext cx="1201118" cy="408623"/>
          </a:xfrm>
          <a:prstGeom prst="roundRect">
            <a:avLst/>
          </a:prstGeom>
          <a:solidFill>
            <a:schemeClr val="accent1">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b="1" dirty="0" smtClean="0">
                <a:solidFill>
                  <a:schemeClr val="accent4">
                    <a:lumMod val="50000"/>
                  </a:schemeClr>
                </a:solidFill>
              </a:rPr>
              <a:t>Poetry</a:t>
            </a:r>
            <a:endParaRPr lang="en-GB" b="1" dirty="0">
              <a:solidFill>
                <a:schemeClr val="accent4">
                  <a:lumMod val="50000"/>
                </a:schemeClr>
              </a:solidFill>
            </a:endParaRPr>
          </a:p>
        </p:txBody>
      </p:sp>
      <p:sp>
        <p:nvSpPr>
          <p:cNvPr id="33" name="TextBox 32"/>
          <p:cNvSpPr txBox="1"/>
          <p:nvPr/>
        </p:nvSpPr>
        <p:spPr>
          <a:xfrm>
            <a:off x="10832295" y="4809748"/>
            <a:ext cx="1201118" cy="408623"/>
          </a:xfrm>
          <a:prstGeom prst="roundRect">
            <a:avLst/>
          </a:prstGeom>
          <a:solidFill>
            <a:schemeClr val="accent1">
              <a:lumMod val="20000"/>
              <a:lumOff val="80000"/>
            </a:schemeClr>
          </a:solidFill>
          <a:ln w="28575">
            <a:solidFill>
              <a:srgbClr val="B93A1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b="1" dirty="0" smtClean="0">
                <a:solidFill>
                  <a:schemeClr val="accent4">
                    <a:lumMod val="50000"/>
                  </a:schemeClr>
                </a:solidFill>
              </a:rPr>
              <a:t>Poetry</a:t>
            </a:r>
            <a:endParaRPr lang="en-GB" b="1" dirty="0">
              <a:solidFill>
                <a:schemeClr val="accent4">
                  <a:lumMod val="50000"/>
                </a:schemeClr>
              </a:solidFill>
            </a:endParaRPr>
          </a:p>
        </p:txBody>
      </p:sp>
      <p:sp>
        <p:nvSpPr>
          <p:cNvPr id="34" name="TextBox 33"/>
          <p:cNvSpPr txBox="1"/>
          <p:nvPr/>
        </p:nvSpPr>
        <p:spPr>
          <a:xfrm>
            <a:off x="10822193" y="5581241"/>
            <a:ext cx="1201118" cy="715089"/>
          </a:xfrm>
          <a:prstGeom prst="roundRect">
            <a:avLst/>
          </a:prstGeom>
          <a:solidFill>
            <a:schemeClr val="accent1">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b="1" dirty="0" smtClean="0">
                <a:solidFill>
                  <a:schemeClr val="accent4">
                    <a:lumMod val="50000"/>
                  </a:schemeClr>
                </a:solidFill>
              </a:rPr>
              <a:t>English Language</a:t>
            </a:r>
            <a:endParaRPr lang="en-GB" b="1" dirty="0">
              <a:solidFill>
                <a:schemeClr val="accent4">
                  <a:lumMod val="50000"/>
                </a:schemeClr>
              </a:solidFill>
            </a:endParaRPr>
          </a:p>
        </p:txBody>
      </p:sp>
    </p:spTree>
    <p:extLst>
      <p:ext uri="{BB962C8B-B14F-4D97-AF65-F5344CB8AC3E}">
        <p14:creationId xmlns:p14="http://schemas.microsoft.com/office/powerpoint/2010/main" val="19780618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0000"/>
            <a:duotone>
              <a:schemeClr val="bg2">
                <a:shade val="45000"/>
                <a:satMod val="135000"/>
              </a:schemeClr>
              <a:prstClr val="white"/>
            </a:duotone>
          </a:blip>
          <a:stretch>
            <a:fillRect/>
          </a:stretch>
        </p:blipFill>
        <p:spPr>
          <a:xfrm>
            <a:off x="5143913" y="1019004"/>
            <a:ext cx="7048087" cy="3457968"/>
          </a:xfrm>
          <a:prstGeom prst="rect">
            <a:avLst/>
          </a:prstGeom>
        </p:spPr>
      </p:pic>
      <p:sp>
        <p:nvSpPr>
          <p:cNvPr id="5" name="TextBox 4"/>
          <p:cNvSpPr txBox="1"/>
          <p:nvPr/>
        </p:nvSpPr>
        <p:spPr>
          <a:xfrm>
            <a:off x="4095047" y="157416"/>
            <a:ext cx="9440214" cy="646331"/>
          </a:xfrm>
          <a:prstGeom prst="rect">
            <a:avLst/>
          </a:prstGeom>
          <a:noFill/>
        </p:spPr>
        <p:txBody>
          <a:bodyPr wrap="square" rtlCol="0">
            <a:spAutoFit/>
          </a:bodyPr>
          <a:lstStyle/>
          <a:p>
            <a:r>
              <a:rPr lang="en-US" sz="3600" b="1" i="1" dirty="0" smtClean="0">
                <a:latin typeface="Arial Rounded MT Bold" charset="0"/>
                <a:ea typeface="Arial Rounded MT Bold" charset="0"/>
                <a:cs typeface="Arial Rounded MT Bold" charset="0"/>
              </a:rPr>
              <a:t>Revise ‘Romeo and Juliet’</a:t>
            </a:r>
            <a:endParaRPr lang="en-US" sz="3600" b="1" i="1" dirty="0">
              <a:latin typeface="Arial Rounded MT Bold" charset="0"/>
              <a:ea typeface="Arial Rounded MT Bold" charset="0"/>
              <a:cs typeface="Arial Rounded MT Bold" charset="0"/>
            </a:endParaRPr>
          </a:p>
        </p:txBody>
      </p:sp>
      <p:sp>
        <p:nvSpPr>
          <p:cNvPr id="6" name="TextBox 5"/>
          <p:cNvSpPr txBox="1"/>
          <p:nvPr/>
        </p:nvSpPr>
        <p:spPr>
          <a:xfrm>
            <a:off x="163018" y="4204760"/>
            <a:ext cx="7864057" cy="1785104"/>
          </a:xfrm>
          <a:prstGeom prst="rect">
            <a:avLst/>
          </a:prstGeom>
          <a:noFill/>
        </p:spPr>
        <p:txBody>
          <a:bodyPr wrap="square" rtlCol="0">
            <a:spAutoFit/>
          </a:bodyPr>
          <a:lstStyle/>
          <a:p>
            <a:pPr algn="ctr"/>
            <a:r>
              <a:rPr lang="en-US" sz="2000" b="1" i="1" dirty="0" smtClean="0">
                <a:latin typeface="Futura Medium" charset="0"/>
                <a:ea typeface="Futura Medium" charset="0"/>
                <a:cs typeface="Futura Medium" charset="0"/>
              </a:rPr>
              <a:t>Five Quick Questions</a:t>
            </a:r>
          </a:p>
          <a:p>
            <a:pPr marL="285750" indent="-285750">
              <a:buFont typeface="Arial" charset="0"/>
              <a:buChar char="•"/>
            </a:pPr>
            <a:r>
              <a:rPr lang="en-US" b="1" i="1" dirty="0" smtClean="0"/>
              <a:t>Why is this such an important quotation in the play? </a:t>
            </a:r>
          </a:p>
          <a:p>
            <a:pPr marL="285750" indent="-285750">
              <a:buFont typeface="Arial" charset="0"/>
              <a:buChar char="•"/>
            </a:pPr>
            <a:r>
              <a:rPr lang="en-US" b="1" i="1" dirty="0" smtClean="0"/>
              <a:t>To whom is Friar Lawrence speaking? </a:t>
            </a:r>
          </a:p>
          <a:p>
            <a:pPr marL="285750" indent="-285750">
              <a:buFont typeface="Arial" charset="0"/>
              <a:buChar char="•"/>
            </a:pPr>
            <a:r>
              <a:rPr lang="en-US" b="1" i="1" dirty="0" smtClean="0"/>
              <a:t>Can you link this quotation to any themes in the play?</a:t>
            </a:r>
          </a:p>
          <a:p>
            <a:pPr marL="285750" indent="-285750">
              <a:buFont typeface="Arial" charset="0"/>
              <a:buChar char="•"/>
            </a:pPr>
            <a:r>
              <a:rPr lang="en-US" b="1" i="1" dirty="0" smtClean="0"/>
              <a:t>Can you link this quotation to the context? </a:t>
            </a:r>
          </a:p>
          <a:p>
            <a:pPr marL="285750" indent="-285750">
              <a:buFont typeface="Arial" charset="0"/>
              <a:buChar char="•"/>
            </a:pPr>
            <a:r>
              <a:rPr lang="en-US" b="1" i="1" dirty="0" smtClean="0"/>
              <a:t>Are there any of Shakespeare’s methods here? </a:t>
            </a:r>
          </a:p>
        </p:txBody>
      </p:sp>
      <p:sp>
        <p:nvSpPr>
          <p:cNvPr id="8" name="TextBox 7"/>
          <p:cNvSpPr txBox="1"/>
          <p:nvPr/>
        </p:nvSpPr>
        <p:spPr>
          <a:xfrm>
            <a:off x="5880637" y="701874"/>
            <a:ext cx="5991688" cy="5555367"/>
          </a:xfrm>
          <a:prstGeom prst="rect">
            <a:avLst/>
          </a:prstGeom>
          <a:noFill/>
        </p:spPr>
        <p:txBody>
          <a:bodyPr wrap="square" rtlCol="0">
            <a:spAutoFit/>
          </a:bodyPr>
          <a:lstStyle/>
          <a:p>
            <a:r>
              <a:rPr lang="en-US" sz="5500" b="1" i="1" dirty="0" smtClean="0">
                <a:solidFill>
                  <a:srgbClr val="FF0000"/>
                </a:solidFill>
              </a:rPr>
              <a:t>“</a:t>
            </a:r>
            <a:r>
              <a:rPr lang="en-US" sz="5500" b="1" i="1" dirty="0">
                <a:solidFill>
                  <a:srgbClr val="FF0000"/>
                </a:solidFill>
              </a:rPr>
              <a:t>Holy Saint Francis, what a change is here! </a:t>
            </a:r>
            <a:r>
              <a:rPr lang="en-US" sz="5500" b="1" i="1" dirty="0" smtClean="0">
                <a:solidFill>
                  <a:srgbClr val="FF0000"/>
                </a:solidFill>
              </a:rPr>
              <a:t>Is </a:t>
            </a:r>
            <a:r>
              <a:rPr lang="en-US" sz="5500" b="1" i="1" dirty="0">
                <a:solidFill>
                  <a:srgbClr val="FF0000"/>
                </a:solidFill>
              </a:rPr>
              <a:t>Rosaline, whom thou didst love so </a:t>
            </a:r>
            <a:r>
              <a:rPr lang="en-US" sz="5500" b="1" i="1" dirty="0" smtClean="0">
                <a:solidFill>
                  <a:srgbClr val="FF0000"/>
                </a:solidFill>
              </a:rPr>
              <a:t>dear.”</a:t>
            </a:r>
          </a:p>
          <a:p>
            <a:r>
              <a:rPr lang="mr-IN" sz="4000" b="1" i="1" dirty="0" smtClean="0"/>
              <a:t>–</a:t>
            </a:r>
            <a:r>
              <a:rPr lang="en-US" sz="4000" b="1" i="1" dirty="0" smtClean="0"/>
              <a:t> Friar Lawrence, Act 2, Scene 3.</a:t>
            </a:r>
            <a:endParaRPr lang="en-US" sz="4000" b="1" i="1" dirty="0"/>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0" b="100000" l="9426" r="90164">
                        <a14:foregroundMark x1="26230" y1="15432" x2="26230" y2="15432"/>
                        <a14:foregroundMark x1="23361" y1="20988" x2="23361" y2="20988"/>
                        <a14:backgroundMark x1="10656" y1="87654" x2="10656" y2="87654"/>
                        <a14:backgroundMark x1="26230" y1="87654" x2="26230" y2="87654"/>
                      </a14:backgroundRemoval>
                    </a14:imgEffect>
                    <a14:imgEffect>
                      <a14:saturation sat="0"/>
                    </a14:imgEffect>
                  </a14:imgLayer>
                </a14:imgProps>
              </a:ext>
            </a:extLst>
          </a:blip>
          <a:stretch>
            <a:fillRect/>
          </a:stretch>
        </p:blipFill>
        <p:spPr>
          <a:xfrm>
            <a:off x="-535037" y="0"/>
            <a:ext cx="6096000" cy="4047344"/>
          </a:xfrm>
          <a:prstGeom prst="rect">
            <a:avLst/>
          </a:prstGeom>
        </p:spPr>
      </p:pic>
    </p:spTree>
    <p:extLst>
      <p:ext uri="{BB962C8B-B14F-4D97-AF65-F5344CB8AC3E}">
        <p14:creationId xmlns:p14="http://schemas.microsoft.com/office/powerpoint/2010/main" val="35061428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 3 Scene 5 Summary</a:t>
            </a:r>
          </a:p>
        </p:txBody>
      </p:sp>
      <p:sp>
        <p:nvSpPr>
          <p:cNvPr id="3" name="Content Placeholder 2"/>
          <p:cNvSpPr>
            <a:spLocks noGrp="1"/>
          </p:cNvSpPr>
          <p:nvPr>
            <p:ph idx="1"/>
          </p:nvPr>
        </p:nvSpPr>
        <p:spPr/>
        <p:txBody>
          <a:bodyPr/>
          <a:lstStyle/>
          <a:p>
            <a:r>
              <a:rPr lang="en-GB" dirty="0"/>
              <a:t>Having spent the night with Juliet, Romeo leaves for Mantua.</a:t>
            </a:r>
          </a:p>
          <a:p>
            <a:r>
              <a:rPr lang="en-GB" dirty="0"/>
              <a:t>Lady Capulet tells Juliet that she is to marry Paris, but she refuses.</a:t>
            </a:r>
          </a:p>
          <a:p>
            <a:r>
              <a:rPr lang="en-GB" dirty="0"/>
              <a:t>Capulet is furious with Juliet for her disobedience and threatens her.</a:t>
            </a:r>
          </a:p>
          <a:p>
            <a:r>
              <a:rPr lang="en-GB" dirty="0"/>
              <a:t>The Nurse advises Juliet to marry Paris. Juliet pretends to accept her advice, but privately plans to seek help from the Friar.</a:t>
            </a:r>
          </a:p>
        </p:txBody>
      </p:sp>
    </p:spTree>
    <p:extLst>
      <p:ext uri="{BB962C8B-B14F-4D97-AF65-F5344CB8AC3E}">
        <p14:creationId xmlns:p14="http://schemas.microsoft.com/office/powerpoint/2010/main" val="14190829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D99DC3-B1EF-4EEA-A648-7A6A0D0FD90F}"/>
              </a:ext>
            </a:extLst>
          </p:cNvPr>
          <p:cNvSpPr txBox="1">
            <a:spLocks/>
          </p:cNvSpPr>
          <p:nvPr/>
        </p:nvSpPr>
        <p:spPr>
          <a:xfrm>
            <a:off x="0" y="82475"/>
            <a:ext cx="7238198" cy="109215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3.5 (pt. 1) </a:t>
            </a:r>
            <a:r>
              <a:rPr lang="en-GB" dirty="0"/>
              <a:t>Romeo leaves after spending the night with Juliet. </a:t>
            </a:r>
          </a:p>
        </p:txBody>
      </p:sp>
      <p:pic>
        <p:nvPicPr>
          <p:cNvPr id="16" name="Picture 15" descr="A close up of a logo&#10;&#10;Description automatically generated">
            <a:extLst>
              <a:ext uri="{FF2B5EF4-FFF2-40B4-BE49-F238E27FC236}">
                <a16:creationId xmlns:a16="http://schemas.microsoft.com/office/drawing/2014/main" id="{D80134DE-CC20-482F-820F-0EA1764EB72C}"/>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886146" y="1220614"/>
            <a:ext cx="1716946" cy="1716946"/>
          </a:xfrm>
          <a:prstGeom prst="rect">
            <a:avLst/>
          </a:prstGeom>
        </p:spPr>
      </p:pic>
      <p:pic>
        <p:nvPicPr>
          <p:cNvPr id="23" name="Picture 22" descr="A close up of a logo&#10;&#10;Description automatically generated">
            <a:extLst>
              <a:ext uri="{FF2B5EF4-FFF2-40B4-BE49-F238E27FC236}">
                <a16:creationId xmlns:a16="http://schemas.microsoft.com/office/drawing/2014/main" id="{29DA5E58-0C2D-4645-8F39-407F433CBF5C}"/>
              </a:ext>
            </a:extLst>
          </p:cNvPr>
          <p:cNvPicPr>
            <a:picLocks noChangeAspect="1"/>
          </p:cNvPicPr>
          <p:nvPr/>
        </p:nvPicPr>
        <p:blipFill>
          <a:blip r:embed="rId3">
            <a:clrChange>
              <a:clrFrom>
                <a:srgbClr val="000000">
                  <a:alpha val="0"/>
                </a:srgbClr>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3709" y="1210019"/>
            <a:ext cx="1883119" cy="1883119"/>
          </a:xfrm>
          <a:prstGeom prst="rect">
            <a:avLst/>
          </a:prstGeom>
        </p:spPr>
      </p:pic>
      <p:sp>
        <p:nvSpPr>
          <p:cNvPr id="2" name="Speech Bubble: Rectangle 1">
            <a:extLst>
              <a:ext uri="{FF2B5EF4-FFF2-40B4-BE49-F238E27FC236}">
                <a16:creationId xmlns:a16="http://schemas.microsoft.com/office/drawing/2014/main" id="{4C0E6729-0BC9-47CD-B82B-5D63D4739200}"/>
              </a:ext>
            </a:extLst>
          </p:cNvPr>
          <p:cNvSpPr/>
          <p:nvPr/>
        </p:nvSpPr>
        <p:spPr>
          <a:xfrm>
            <a:off x="2163563" y="1135313"/>
            <a:ext cx="3995517" cy="369332"/>
          </a:xfrm>
          <a:prstGeom prst="wedgeRectCallout">
            <a:avLst>
              <a:gd name="adj1" fmla="val 82795"/>
              <a:gd name="adj2" fmla="val 76409"/>
            </a:avLst>
          </a:prstGeom>
          <a:solidFill>
            <a:schemeClr val="accent6">
              <a:lumMod val="40000"/>
              <a:lumOff val="60000"/>
            </a:schemeClr>
          </a:solidFill>
        </p:spPr>
        <p:txBody>
          <a:bodyPr wrap="none">
            <a:spAutoFit/>
          </a:bodyPr>
          <a:lstStyle/>
          <a:p>
            <a:r>
              <a:rPr lang="en-GB" dirty="0"/>
              <a:t>Wilt thou be gone? It is not yet near day.</a:t>
            </a:r>
          </a:p>
        </p:txBody>
      </p:sp>
      <p:sp>
        <p:nvSpPr>
          <p:cNvPr id="3" name="Speech Bubble: Rectangle 2">
            <a:extLst>
              <a:ext uri="{FF2B5EF4-FFF2-40B4-BE49-F238E27FC236}">
                <a16:creationId xmlns:a16="http://schemas.microsoft.com/office/drawing/2014/main" id="{523D6D4A-1499-49FC-A140-0FBF75E892D1}"/>
              </a:ext>
            </a:extLst>
          </p:cNvPr>
          <p:cNvSpPr/>
          <p:nvPr/>
        </p:nvSpPr>
        <p:spPr>
          <a:xfrm>
            <a:off x="1307994" y="1460794"/>
            <a:ext cx="3903569" cy="369332"/>
          </a:xfrm>
          <a:prstGeom prst="wedgeRectCallout">
            <a:avLst>
              <a:gd name="adj1" fmla="val -62155"/>
              <a:gd name="adj2" fmla="val 9646"/>
            </a:avLst>
          </a:prstGeom>
          <a:solidFill>
            <a:schemeClr val="accent5">
              <a:lumMod val="40000"/>
              <a:lumOff val="60000"/>
            </a:schemeClr>
          </a:solidFill>
        </p:spPr>
        <p:txBody>
          <a:bodyPr wrap="none">
            <a:spAutoFit/>
          </a:bodyPr>
          <a:lstStyle/>
          <a:p>
            <a:r>
              <a:rPr lang="en-GB" dirty="0"/>
              <a:t>I must be gone and live, or stay and die.</a:t>
            </a:r>
          </a:p>
        </p:txBody>
      </p:sp>
      <p:sp>
        <p:nvSpPr>
          <p:cNvPr id="5" name="Rectangle 4">
            <a:extLst>
              <a:ext uri="{FF2B5EF4-FFF2-40B4-BE49-F238E27FC236}">
                <a16:creationId xmlns:a16="http://schemas.microsoft.com/office/drawing/2014/main" id="{92AD7791-056D-4743-BF06-3B1DEE46F7CD}"/>
              </a:ext>
            </a:extLst>
          </p:cNvPr>
          <p:cNvSpPr/>
          <p:nvPr/>
        </p:nvSpPr>
        <p:spPr>
          <a:xfrm>
            <a:off x="2163563" y="1828414"/>
            <a:ext cx="4891755" cy="646331"/>
          </a:xfrm>
          <a:prstGeom prst="rect">
            <a:avLst/>
          </a:prstGeom>
          <a:solidFill>
            <a:schemeClr val="accent6">
              <a:lumMod val="40000"/>
              <a:lumOff val="60000"/>
            </a:schemeClr>
          </a:solidFill>
        </p:spPr>
        <p:txBody>
          <a:bodyPr wrap="square">
            <a:spAutoFit/>
          </a:bodyPr>
          <a:lstStyle/>
          <a:p>
            <a:r>
              <a:rPr lang="en-GB" dirty="0"/>
              <a:t>Yon light is not daylight, I know it, I.</a:t>
            </a:r>
          </a:p>
          <a:p>
            <a:r>
              <a:rPr lang="en-GB" dirty="0"/>
              <a:t>… Therefore stay yet. Thou </a:t>
            </a:r>
            <a:r>
              <a:rPr lang="en-GB" dirty="0" err="1"/>
              <a:t>need’st</a:t>
            </a:r>
            <a:r>
              <a:rPr lang="en-GB" dirty="0"/>
              <a:t> not to be gone.</a:t>
            </a:r>
          </a:p>
        </p:txBody>
      </p:sp>
      <p:sp>
        <p:nvSpPr>
          <p:cNvPr id="6" name="Rectangle 5">
            <a:extLst>
              <a:ext uri="{FF2B5EF4-FFF2-40B4-BE49-F238E27FC236}">
                <a16:creationId xmlns:a16="http://schemas.microsoft.com/office/drawing/2014/main" id="{C9731027-B4F5-44CD-9397-CA7F097BE3E7}"/>
              </a:ext>
            </a:extLst>
          </p:cNvPr>
          <p:cNvSpPr/>
          <p:nvPr/>
        </p:nvSpPr>
        <p:spPr>
          <a:xfrm>
            <a:off x="1307994" y="2463237"/>
            <a:ext cx="4005151" cy="646331"/>
          </a:xfrm>
          <a:prstGeom prst="rect">
            <a:avLst/>
          </a:prstGeom>
          <a:solidFill>
            <a:schemeClr val="accent5">
              <a:lumMod val="40000"/>
              <a:lumOff val="60000"/>
            </a:schemeClr>
          </a:solidFill>
        </p:spPr>
        <p:txBody>
          <a:bodyPr wrap="square">
            <a:spAutoFit/>
          </a:bodyPr>
          <a:lstStyle/>
          <a:p>
            <a:r>
              <a:rPr lang="en-GB" dirty="0"/>
              <a:t>Let me be </a:t>
            </a:r>
            <a:r>
              <a:rPr lang="en-GB" dirty="0" err="1"/>
              <a:t>ta'en</a:t>
            </a:r>
            <a:r>
              <a:rPr lang="en-GB" dirty="0"/>
              <a:t>. Let me be put to death.</a:t>
            </a:r>
          </a:p>
          <a:p>
            <a:r>
              <a:rPr lang="en-GB" dirty="0"/>
              <a:t>I am content, so thou wilt have it so.</a:t>
            </a:r>
          </a:p>
        </p:txBody>
      </p:sp>
      <p:sp>
        <p:nvSpPr>
          <p:cNvPr id="7" name="Rectangle 6">
            <a:extLst>
              <a:ext uri="{FF2B5EF4-FFF2-40B4-BE49-F238E27FC236}">
                <a16:creationId xmlns:a16="http://schemas.microsoft.com/office/drawing/2014/main" id="{4FCA99ED-E474-4550-896A-14495848B3DE}"/>
              </a:ext>
            </a:extLst>
          </p:cNvPr>
          <p:cNvSpPr/>
          <p:nvPr/>
        </p:nvSpPr>
        <p:spPr>
          <a:xfrm>
            <a:off x="2163563" y="3105834"/>
            <a:ext cx="4715294" cy="646331"/>
          </a:xfrm>
          <a:prstGeom prst="rect">
            <a:avLst/>
          </a:prstGeom>
          <a:solidFill>
            <a:schemeClr val="accent6">
              <a:lumMod val="40000"/>
              <a:lumOff val="60000"/>
            </a:schemeClr>
          </a:solidFill>
        </p:spPr>
        <p:txBody>
          <a:bodyPr wrap="square">
            <a:spAutoFit/>
          </a:bodyPr>
          <a:lstStyle/>
          <a:p>
            <a:r>
              <a:rPr lang="en-GB" dirty="0"/>
              <a:t>Hie hence! Be gone, away!</a:t>
            </a:r>
          </a:p>
          <a:p>
            <a:r>
              <a:rPr lang="en-GB" dirty="0"/>
              <a:t>… O, now be gone. More light and light it grows.</a:t>
            </a:r>
          </a:p>
        </p:txBody>
      </p:sp>
      <p:sp>
        <p:nvSpPr>
          <p:cNvPr id="26" name="Rectangle 25">
            <a:extLst>
              <a:ext uri="{FF2B5EF4-FFF2-40B4-BE49-F238E27FC236}">
                <a16:creationId xmlns:a16="http://schemas.microsoft.com/office/drawing/2014/main" id="{26640C2D-C1BA-4F54-859F-2E0BB1CB7C1C}"/>
              </a:ext>
            </a:extLst>
          </p:cNvPr>
          <p:cNvSpPr/>
          <p:nvPr/>
        </p:nvSpPr>
        <p:spPr>
          <a:xfrm>
            <a:off x="2163563" y="3892720"/>
            <a:ext cx="4715294" cy="923330"/>
          </a:xfrm>
          <a:prstGeom prst="rect">
            <a:avLst/>
          </a:prstGeom>
          <a:solidFill>
            <a:schemeClr val="accent6">
              <a:lumMod val="40000"/>
              <a:lumOff val="60000"/>
            </a:schemeClr>
          </a:solidFill>
        </p:spPr>
        <p:txBody>
          <a:bodyPr wrap="square">
            <a:spAutoFit/>
          </a:bodyPr>
          <a:lstStyle/>
          <a:p>
            <a:r>
              <a:rPr lang="en-GB" dirty="0"/>
              <a:t>Ay, husband, friend,</a:t>
            </a:r>
          </a:p>
          <a:p>
            <a:r>
              <a:rPr lang="en-GB" dirty="0"/>
              <a:t>I must hear from thee every day in the hour,</a:t>
            </a:r>
          </a:p>
          <a:p>
            <a:r>
              <a:rPr lang="en-GB" dirty="0"/>
              <a:t>… Oh, </a:t>
            </a:r>
            <a:r>
              <a:rPr lang="en-GB" dirty="0" err="1"/>
              <a:t>think’st</a:t>
            </a:r>
            <a:r>
              <a:rPr lang="en-GB" dirty="0"/>
              <a:t> thou we shall ever meet again?</a:t>
            </a:r>
          </a:p>
        </p:txBody>
      </p:sp>
      <p:sp>
        <p:nvSpPr>
          <p:cNvPr id="27" name="Rectangle 26">
            <a:extLst>
              <a:ext uri="{FF2B5EF4-FFF2-40B4-BE49-F238E27FC236}">
                <a16:creationId xmlns:a16="http://schemas.microsoft.com/office/drawing/2014/main" id="{1606D60A-7C45-466D-AEF5-5B29BD8D9BE0}"/>
              </a:ext>
            </a:extLst>
          </p:cNvPr>
          <p:cNvSpPr/>
          <p:nvPr/>
        </p:nvSpPr>
        <p:spPr>
          <a:xfrm>
            <a:off x="1307994" y="4782211"/>
            <a:ext cx="4303534" cy="646331"/>
          </a:xfrm>
          <a:prstGeom prst="rect">
            <a:avLst/>
          </a:prstGeom>
          <a:solidFill>
            <a:schemeClr val="accent5">
              <a:lumMod val="40000"/>
              <a:lumOff val="60000"/>
            </a:schemeClr>
          </a:solidFill>
        </p:spPr>
        <p:txBody>
          <a:bodyPr wrap="square">
            <a:spAutoFit/>
          </a:bodyPr>
          <a:lstStyle/>
          <a:p>
            <a:r>
              <a:rPr lang="en-GB" dirty="0"/>
              <a:t>I doubt it not, and all these woes shall serve</a:t>
            </a:r>
          </a:p>
          <a:p>
            <a:r>
              <a:rPr lang="en-GB" dirty="0"/>
              <a:t>For sweet discourses in our time to come.</a:t>
            </a:r>
          </a:p>
        </p:txBody>
      </p:sp>
      <p:sp>
        <p:nvSpPr>
          <p:cNvPr id="28" name="Rectangle 27">
            <a:extLst>
              <a:ext uri="{FF2B5EF4-FFF2-40B4-BE49-F238E27FC236}">
                <a16:creationId xmlns:a16="http://schemas.microsoft.com/office/drawing/2014/main" id="{E5FFBE3D-0C59-4E0D-A5BA-CEA690FA4616}"/>
              </a:ext>
            </a:extLst>
          </p:cNvPr>
          <p:cNvSpPr/>
          <p:nvPr/>
        </p:nvSpPr>
        <p:spPr>
          <a:xfrm>
            <a:off x="2163563" y="5426150"/>
            <a:ext cx="4715294" cy="923330"/>
          </a:xfrm>
          <a:prstGeom prst="rect">
            <a:avLst/>
          </a:prstGeom>
          <a:solidFill>
            <a:schemeClr val="accent6">
              <a:lumMod val="40000"/>
              <a:lumOff val="60000"/>
            </a:schemeClr>
          </a:solidFill>
        </p:spPr>
        <p:txBody>
          <a:bodyPr wrap="square">
            <a:spAutoFit/>
          </a:bodyPr>
          <a:lstStyle/>
          <a:p>
            <a:r>
              <a:rPr lang="en-GB" dirty="0"/>
              <a:t>O God, I have an ill-divining soul.</a:t>
            </a:r>
          </a:p>
          <a:p>
            <a:r>
              <a:rPr lang="en-GB" dirty="0"/>
              <a:t>Methinks I see thee now, thou art so low</a:t>
            </a:r>
          </a:p>
          <a:p>
            <a:r>
              <a:rPr lang="en-GB" dirty="0"/>
              <a:t>As one dead in the bottom of a tomb.</a:t>
            </a:r>
          </a:p>
        </p:txBody>
      </p:sp>
      <p:sp>
        <p:nvSpPr>
          <p:cNvPr id="29" name="Speech Bubble: Rectangle 28">
            <a:extLst>
              <a:ext uri="{FF2B5EF4-FFF2-40B4-BE49-F238E27FC236}">
                <a16:creationId xmlns:a16="http://schemas.microsoft.com/office/drawing/2014/main" id="{CF39AEF9-55D2-4DFD-B90C-62BCB8457268}"/>
              </a:ext>
            </a:extLst>
          </p:cNvPr>
          <p:cNvSpPr/>
          <p:nvPr/>
        </p:nvSpPr>
        <p:spPr>
          <a:xfrm>
            <a:off x="6159080" y="6164814"/>
            <a:ext cx="2606163" cy="369332"/>
          </a:xfrm>
          <a:prstGeom prst="wedgeRectCallout">
            <a:avLst>
              <a:gd name="adj1" fmla="val 62743"/>
              <a:gd name="adj2" fmla="val -160046"/>
            </a:avLst>
          </a:prstGeom>
          <a:solidFill>
            <a:schemeClr val="accent2">
              <a:lumMod val="40000"/>
              <a:lumOff val="60000"/>
            </a:schemeClr>
          </a:solidFill>
        </p:spPr>
        <p:txBody>
          <a:bodyPr wrap="none">
            <a:spAutoFit/>
          </a:bodyPr>
          <a:lstStyle/>
          <a:p>
            <a:r>
              <a:rPr lang="en-GB" dirty="0"/>
              <a:t>Ho, daughter, are you up?</a:t>
            </a:r>
          </a:p>
        </p:txBody>
      </p:sp>
      <p:sp>
        <p:nvSpPr>
          <p:cNvPr id="10" name="Speech Bubble: Rectangle 9">
            <a:extLst>
              <a:ext uri="{FF2B5EF4-FFF2-40B4-BE49-F238E27FC236}">
                <a16:creationId xmlns:a16="http://schemas.microsoft.com/office/drawing/2014/main" id="{3A1D8290-2E30-4BAC-BE7A-4D714729A2A9}"/>
              </a:ext>
            </a:extLst>
          </p:cNvPr>
          <p:cNvSpPr/>
          <p:nvPr/>
        </p:nvSpPr>
        <p:spPr>
          <a:xfrm>
            <a:off x="5211563" y="3699353"/>
            <a:ext cx="4380495" cy="369332"/>
          </a:xfrm>
          <a:prstGeom prst="wedgeRectCallout">
            <a:avLst>
              <a:gd name="adj1" fmla="val 49061"/>
              <a:gd name="adj2" fmla="val -135009"/>
            </a:avLst>
          </a:prstGeom>
          <a:solidFill>
            <a:schemeClr val="accent4">
              <a:lumMod val="40000"/>
              <a:lumOff val="60000"/>
            </a:schemeClr>
          </a:solidFill>
        </p:spPr>
        <p:txBody>
          <a:bodyPr wrap="none">
            <a:spAutoFit/>
          </a:bodyPr>
          <a:lstStyle/>
          <a:p>
            <a:r>
              <a:rPr lang="en-GB" dirty="0"/>
              <a:t>Your lady mother is coming to your chamber.</a:t>
            </a:r>
          </a:p>
        </p:txBody>
      </p:sp>
      <p:pic>
        <p:nvPicPr>
          <p:cNvPr id="30" name="Picture 29" descr="A close up of a logo&#10;&#10;Description automatically generated">
            <a:extLst>
              <a:ext uri="{FF2B5EF4-FFF2-40B4-BE49-F238E27FC236}">
                <a16:creationId xmlns:a16="http://schemas.microsoft.com/office/drawing/2014/main" id="{9B7D0DDA-0946-4755-8C88-1922943F4FBF}"/>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954103" y="5101579"/>
            <a:ext cx="737533" cy="611035"/>
          </a:xfrm>
          <a:prstGeom prst="rect">
            <a:avLst/>
          </a:prstGeom>
        </p:spPr>
      </p:pic>
      <p:sp>
        <p:nvSpPr>
          <p:cNvPr id="31" name="TextBox 30">
            <a:extLst>
              <a:ext uri="{FF2B5EF4-FFF2-40B4-BE49-F238E27FC236}">
                <a16:creationId xmlns:a16="http://schemas.microsoft.com/office/drawing/2014/main" id="{AC395BA2-BCD2-40C1-95CE-3EA15A785728}"/>
              </a:ext>
            </a:extLst>
          </p:cNvPr>
          <p:cNvSpPr txBox="1"/>
          <p:nvPr/>
        </p:nvSpPr>
        <p:spPr>
          <a:xfrm>
            <a:off x="9133106" y="5001828"/>
            <a:ext cx="608438" cy="523220"/>
          </a:xfrm>
          <a:prstGeom prst="rect">
            <a:avLst/>
          </a:prstGeom>
          <a:noFill/>
        </p:spPr>
        <p:txBody>
          <a:bodyPr wrap="square" rtlCol="0">
            <a:spAutoFit/>
          </a:bodyPr>
          <a:lstStyle/>
          <a:p>
            <a:r>
              <a:rPr lang="en-GB" sz="2800" b="1" dirty="0">
                <a:solidFill>
                  <a:schemeClr val="bg1"/>
                </a:solidFill>
              </a:rPr>
              <a:t>c</a:t>
            </a:r>
            <a:endParaRPr lang="en-GB" sz="1200" b="1" dirty="0">
              <a:solidFill>
                <a:schemeClr val="bg1"/>
              </a:solidFill>
            </a:endParaRPr>
          </a:p>
        </p:txBody>
      </p:sp>
      <p:pic>
        <p:nvPicPr>
          <p:cNvPr id="32" name="Picture 31">
            <a:extLst>
              <a:ext uri="{FF2B5EF4-FFF2-40B4-BE49-F238E27FC236}">
                <a16:creationId xmlns:a16="http://schemas.microsoft.com/office/drawing/2014/main" id="{FF957882-3BAC-459D-AF69-3C82DABFBD55}"/>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457357" y="5478714"/>
            <a:ext cx="1741531" cy="1741531"/>
          </a:xfrm>
          <a:prstGeom prst="rect">
            <a:avLst/>
          </a:prstGeom>
        </p:spPr>
      </p:pic>
      <p:pic>
        <p:nvPicPr>
          <p:cNvPr id="33" name="Picture 32" descr="A close up of a logo&#10;&#10;Description automatically generated">
            <a:extLst>
              <a:ext uri="{FF2B5EF4-FFF2-40B4-BE49-F238E27FC236}">
                <a16:creationId xmlns:a16="http://schemas.microsoft.com/office/drawing/2014/main" id="{6C10F2AD-4FD0-45A4-AD42-D212BC07FEF7}"/>
              </a:ext>
            </a:extLst>
          </p:cNvPr>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322869" y="2937560"/>
            <a:ext cx="1250467" cy="1250467"/>
          </a:xfrm>
          <a:prstGeom prst="rect">
            <a:avLst/>
          </a:prstGeom>
        </p:spPr>
      </p:pic>
      <p:pic>
        <p:nvPicPr>
          <p:cNvPr id="34" name="Picture 33" descr="A close up of a logo&#10;&#10;Description automatically generated">
            <a:extLst>
              <a:ext uri="{FF2B5EF4-FFF2-40B4-BE49-F238E27FC236}">
                <a16:creationId xmlns:a16="http://schemas.microsoft.com/office/drawing/2014/main" id="{3391E83C-E96F-4865-AF81-5556E481CBFC}"/>
              </a:ext>
            </a:extLst>
          </p:cNvPr>
          <p:cNvPicPr>
            <a:picLocks noChangeAspect="1"/>
          </p:cNvPicPr>
          <p:nvPr/>
        </p:nvPicPr>
        <p:blipFill>
          <a:blip r:embed="rId3" cstate="print">
            <a:clrChange>
              <a:clrFrom>
                <a:srgbClr val="000000">
                  <a:alpha val="0"/>
                </a:srgbClr>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261414" y="21433"/>
            <a:ext cx="793904" cy="793904"/>
          </a:xfrm>
          <a:prstGeom prst="rect">
            <a:avLst/>
          </a:prstGeom>
        </p:spPr>
      </p:pic>
      <p:pic>
        <p:nvPicPr>
          <p:cNvPr id="35" name="Picture 34" descr="A close up of a logo&#10;&#10;Description automatically generated">
            <a:extLst>
              <a:ext uri="{FF2B5EF4-FFF2-40B4-BE49-F238E27FC236}">
                <a16:creationId xmlns:a16="http://schemas.microsoft.com/office/drawing/2014/main" id="{1A8FFCE5-37DA-4B1A-B9C8-745C818557FD}"/>
              </a:ext>
            </a:extLst>
          </p:cNvPr>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793779" y="89417"/>
            <a:ext cx="668382" cy="668382"/>
          </a:xfrm>
          <a:prstGeom prst="rect">
            <a:avLst/>
          </a:prstGeom>
        </p:spPr>
      </p:pic>
    </p:spTree>
    <p:extLst>
      <p:ext uri="{BB962C8B-B14F-4D97-AF65-F5344CB8AC3E}">
        <p14:creationId xmlns:p14="http://schemas.microsoft.com/office/powerpoint/2010/main" val="15720343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1071" y="-12158"/>
            <a:ext cx="4571778" cy="6870158"/>
          </a:xfrm>
          <a:prstGeom prst="rect">
            <a:avLst/>
          </a:prstGeom>
        </p:spPr>
      </p:pic>
      <p:sp>
        <p:nvSpPr>
          <p:cNvPr id="3" name="TextBox 2"/>
          <p:cNvSpPr txBox="1"/>
          <p:nvPr/>
        </p:nvSpPr>
        <p:spPr>
          <a:xfrm>
            <a:off x="1631504" y="404665"/>
            <a:ext cx="3672408" cy="3170099"/>
          </a:xfrm>
          <a:prstGeom prst="rect">
            <a:avLst/>
          </a:prstGeom>
          <a:noFill/>
        </p:spPr>
        <p:txBody>
          <a:bodyPr wrap="square" rtlCol="0">
            <a:spAutoFit/>
          </a:bodyPr>
          <a:lstStyle/>
          <a:p>
            <a:pPr algn="ctr"/>
            <a:r>
              <a:rPr lang="en-GB" sz="4000" b="1" dirty="0">
                <a:solidFill>
                  <a:prstClr val="black"/>
                </a:solidFill>
                <a:latin typeface="Bradley Hand ITC" pitchFamily="66" charset="0"/>
              </a:rPr>
              <a:t>Lady Capulet tells Juliet that she is to marry Paris, but she refuses.</a:t>
            </a:r>
          </a:p>
        </p:txBody>
      </p:sp>
    </p:spTree>
    <p:extLst>
      <p:ext uri="{BB962C8B-B14F-4D97-AF65-F5344CB8AC3E}">
        <p14:creationId xmlns:p14="http://schemas.microsoft.com/office/powerpoint/2010/main" val="2702010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763" y="-5080"/>
            <a:ext cx="9137237" cy="6863080"/>
          </a:xfrm>
          <a:prstGeom prst="rect">
            <a:avLst/>
          </a:prstGeom>
        </p:spPr>
      </p:pic>
    </p:spTree>
    <p:extLst>
      <p:ext uri="{BB962C8B-B14F-4D97-AF65-F5344CB8AC3E}">
        <p14:creationId xmlns:p14="http://schemas.microsoft.com/office/powerpoint/2010/main" val="29067931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131" t="14068" r="3198" b="13195"/>
          <a:stretch/>
        </p:blipFill>
        <p:spPr>
          <a:xfrm>
            <a:off x="4056469" y="0"/>
            <a:ext cx="6580909" cy="3838376"/>
          </a:xfrm>
          <a:prstGeom prst="rect">
            <a:avLst/>
          </a:prstGeom>
          <a:ln w="28575" cap="sq">
            <a:solidFill>
              <a:srgbClr val="FFFF00"/>
            </a:solidFill>
            <a:miter lim="800000"/>
          </a:ln>
          <a:effectLst>
            <a:outerShdw blurRad="57150" dist="50800" dir="2700000" algn="tl" rotWithShape="0">
              <a:srgbClr val="000000">
                <a:alpha val="40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5561" y="3090211"/>
            <a:ext cx="5153025" cy="3790950"/>
          </a:xfrm>
          <a:prstGeom prst="rect">
            <a:avLst/>
          </a:prstGeom>
          <a:ln w="28575">
            <a:solidFill>
              <a:srgbClr val="FFFF00"/>
            </a:solid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369840"/>
            <a:ext cx="4488160" cy="4488160"/>
          </a:xfrm>
          <a:prstGeom prst="rect">
            <a:avLst/>
          </a:prstGeom>
          <a:ln w="28575">
            <a:solidFill>
              <a:srgbClr val="FFFF00"/>
            </a:solidFill>
          </a:ln>
        </p:spPr>
      </p:pic>
      <p:sp>
        <p:nvSpPr>
          <p:cNvPr id="5" name="TextBox 4"/>
          <p:cNvSpPr txBox="1"/>
          <p:nvPr/>
        </p:nvSpPr>
        <p:spPr>
          <a:xfrm>
            <a:off x="1524000" y="0"/>
            <a:ext cx="2532468" cy="2369840"/>
          </a:xfrm>
          <a:prstGeom prst="rect">
            <a:avLst/>
          </a:prstGeom>
          <a:solidFill>
            <a:srgbClr val="FFFF00"/>
          </a:solidFill>
        </p:spPr>
        <p:txBody>
          <a:bodyPr wrap="square" rtlCol="0">
            <a:spAutoFit/>
          </a:bodyPr>
          <a:lstStyle/>
          <a:p>
            <a:pPr algn="ctr"/>
            <a:r>
              <a:rPr lang="en-IE" sz="2400" dirty="0">
                <a:solidFill>
                  <a:prstClr val="black"/>
                </a:solidFill>
              </a:rPr>
              <a:t>Lord Capulet asserts his control over Juliet.</a:t>
            </a:r>
          </a:p>
          <a:p>
            <a:pPr algn="ctr"/>
            <a:r>
              <a:rPr lang="en-IE" sz="2400" dirty="0">
                <a:solidFill>
                  <a:prstClr val="black"/>
                </a:solidFill>
              </a:rPr>
              <a:t>This is a contrast to his earlier comments!</a:t>
            </a:r>
          </a:p>
        </p:txBody>
      </p:sp>
    </p:spTree>
    <p:extLst>
      <p:ext uri="{BB962C8B-B14F-4D97-AF65-F5344CB8AC3E}">
        <p14:creationId xmlns:p14="http://schemas.microsoft.com/office/powerpoint/2010/main" val="5619923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D99DC3-B1EF-4EEA-A648-7A6A0D0FD90F}"/>
              </a:ext>
            </a:extLst>
          </p:cNvPr>
          <p:cNvSpPr txBox="1">
            <a:spLocks/>
          </p:cNvSpPr>
          <p:nvPr/>
        </p:nvSpPr>
        <p:spPr>
          <a:xfrm>
            <a:off x="0" y="82475"/>
            <a:ext cx="7238198" cy="109215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3.5 (pt. 2) </a:t>
            </a:r>
            <a:r>
              <a:rPr lang="en-GB" dirty="0"/>
              <a:t>Juliet says she will not marry Paris. </a:t>
            </a:r>
          </a:p>
        </p:txBody>
      </p:sp>
      <p:pic>
        <p:nvPicPr>
          <p:cNvPr id="16" name="Picture 15" descr="A close up of a logo&#10;&#10;Description automatically generated">
            <a:extLst>
              <a:ext uri="{FF2B5EF4-FFF2-40B4-BE49-F238E27FC236}">
                <a16:creationId xmlns:a16="http://schemas.microsoft.com/office/drawing/2014/main" id="{D80134DE-CC20-482F-820F-0EA1764EB72C}"/>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01195" y="2247252"/>
            <a:ext cx="2332267" cy="2332267"/>
          </a:xfrm>
          <a:prstGeom prst="rect">
            <a:avLst/>
          </a:prstGeom>
        </p:spPr>
      </p:pic>
      <p:pic>
        <p:nvPicPr>
          <p:cNvPr id="19" name="Picture 18" descr="A close up of a logo&#10;&#10;Description automatically generated">
            <a:extLst>
              <a:ext uri="{FF2B5EF4-FFF2-40B4-BE49-F238E27FC236}">
                <a16:creationId xmlns:a16="http://schemas.microsoft.com/office/drawing/2014/main" id="{89B999CD-7E9F-4AFF-AE27-5740C45FD2EF}"/>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629461" y="1820965"/>
            <a:ext cx="1029077" cy="852575"/>
          </a:xfrm>
          <a:prstGeom prst="rect">
            <a:avLst/>
          </a:prstGeom>
        </p:spPr>
      </p:pic>
      <p:sp>
        <p:nvSpPr>
          <p:cNvPr id="20" name="TextBox 19">
            <a:extLst>
              <a:ext uri="{FF2B5EF4-FFF2-40B4-BE49-F238E27FC236}">
                <a16:creationId xmlns:a16="http://schemas.microsoft.com/office/drawing/2014/main" id="{4758F130-3A85-4567-97D7-085723ACA21A}"/>
              </a:ext>
            </a:extLst>
          </p:cNvPr>
          <p:cNvSpPr txBox="1"/>
          <p:nvPr/>
        </p:nvSpPr>
        <p:spPr>
          <a:xfrm>
            <a:off x="8931761" y="1832639"/>
            <a:ext cx="424476" cy="523220"/>
          </a:xfrm>
          <a:prstGeom prst="rect">
            <a:avLst/>
          </a:prstGeom>
          <a:noFill/>
        </p:spPr>
        <p:txBody>
          <a:bodyPr wrap="square" rtlCol="0">
            <a:spAutoFit/>
          </a:bodyPr>
          <a:lstStyle/>
          <a:p>
            <a:r>
              <a:rPr lang="en-GB" sz="2800" b="1" dirty="0">
                <a:solidFill>
                  <a:schemeClr val="bg1"/>
                </a:solidFill>
              </a:rPr>
              <a:t>C</a:t>
            </a:r>
            <a:endParaRPr lang="en-GB" sz="1200" b="1" dirty="0">
              <a:solidFill>
                <a:schemeClr val="bg1"/>
              </a:solidFill>
            </a:endParaRPr>
          </a:p>
        </p:txBody>
      </p:sp>
      <p:pic>
        <p:nvPicPr>
          <p:cNvPr id="22" name="Picture 21">
            <a:extLst>
              <a:ext uri="{FF2B5EF4-FFF2-40B4-BE49-F238E27FC236}">
                <a16:creationId xmlns:a16="http://schemas.microsoft.com/office/drawing/2014/main" id="{6EF099A1-3DB0-479F-BED4-4DCB37F0B85A}"/>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927732" y="2367533"/>
            <a:ext cx="2429952" cy="2429952"/>
          </a:xfrm>
          <a:prstGeom prst="rect">
            <a:avLst/>
          </a:prstGeom>
        </p:spPr>
      </p:pic>
      <p:sp>
        <p:nvSpPr>
          <p:cNvPr id="2" name="Speech Bubble: Rectangle 1">
            <a:extLst>
              <a:ext uri="{FF2B5EF4-FFF2-40B4-BE49-F238E27FC236}">
                <a16:creationId xmlns:a16="http://schemas.microsoft.com/office/drawing/2014/main" id="{FEE3023A-0522-40DE-8E3D-3FC7280DE6AA}"/>
              </a:ext>
            </a:extLst>
          </p:cNvPr>
          <p:cNvSpPr/>
          <p:nvPr/>
        </p:nvSpPr>
        <p:spPr>
          <a:xfrm>
            <a:off x="3803884" y="1538251"/>
            <a:ext cx="4314707" cy="1200329"/>
          </a:xfrm>
          <a:prstGeom prst="wedgeRectCallout">
            <a:avLst>
              <a:gd name="adj1" fmla="val 63938"/>
              <a:gd name="adj2" fmla="val 54797"/>
            </a:avLst>
          </a:prstGeom>
          <a:solidFill>
            <a:schemeClr val="accent2">
              <a:lumMod val="40000"/>
              <a:lumOff val="60000"/>
            </a:schemeClr>
          </a:solidFill>
          <a:ln>
            <a:solidFill>
              <a:schemeClr val="accent2">
                <a:lumMod val="75000"/>
              </a:schemeClr>
            </a:solidFill>
          </a:ln>
        </p:spPr>
        <p:txBody>
          <a:bodyPr wrap="none">
            <a:spAutoFit/>
          </a:bodyPr>
          <a:lstStyle/>
          <a:p>
            <a:r>
              <a:rPr lang="en-GB" dirty="0"/>
              <a:t>I’ll tell thee joyful tidings, girl.</a:t>
            </a:r>
          </a:p>
          <a:p>
            <a:r>
              <a:rPr lang="en-GB" dirty="0"/>
              <a:t>…</a:t>
            </a:r>
          </a:p>
          <a:p>
            <a:r>
              <a:rPr lang="en-GB" dirty="0"/>
              <a:t>The County Paris, at Saint Peter’s Church,</a:t>
            </a:r>
          </a:p>
          <a:p>
            <a:r>
              <a:rPr lang="en-GB" dirty="0"/>
              <a:t>Shall happily make thee there a joyful bride.</a:t>
            </a:r>
            <a:endParaRPr lang="en-GB" b="1" dirty="0"/>
          </a:p>
        </p:txBody>
      </p:sp>
      <p:sp>
        <p:nvSpPr>
          <p:cNvPr id="5" name="Speech Bubble: Rectangle 4">
            <a:extLst>
              <a:ext uri="{FF2B5EF4-FFF2-40B4-BE49-F238E27FC236}">
                <a16:creationId xmlns:a16="http://schemas.microsoft.com/office/drawing/2014/main" id="{01C36564-9D3D-46AD-B514-06D7C379B6C3}"/>
              </a:ext>
            </a:extLst>
          </p:cNvPr>
          <p:cNvSpPr/>
          <p:nvPr/>
        </p:nvSpPr>
        <p:spPr>
          <a:xfrm>
            <a:off x="2613409" y="2854356"/>
            <a:ext cx="4624789" cy="1477328"/>
          </a:xfrm>
          <a:prstGeom prst="wedgeRectCallout">
            <a:avLst>
              <a:gd name="adj1" fmla="val -67485"/>
              <a:gd name="adj2" fmla="val -48773"/>
            </a:avLst>
          </a:prstGeom>
          <a:solidFill>
            <a:schemeClr val="accent6">
              <a:lumMod val="40000"/>
              <a:lumOff val="60000"/>
            </a:schemeClr>
          </a:solidFill>
          <a:ln>
            <a:solidFill>
              <a:schemeClr val="accent6">
                <a:lumMod val="75000"/>
              </a:schemeClr>
            </a:solidFill>
          </a:ln>
        </p:spPr>
        <p:txBody>
          <a:bodyPr wrap="square">
            <a:spAutoFit/>
          </a:bodyPr>
          <a:lstStyle/>
          <a:p>
            <a:r>
              <a:rPr lang="en-GB" dirty="0"/>
              <a:t>He shall not make me there a joyful bride.</a:t>
            </a:r>
          </a:p>
          <a:p>
            <a:r>
              <a:rPr lang="en-GB" dirty="0"/>
              <a:t>I wonder at this haste, that I must wed</a:t>
            </a:r>
          </a:p>
          <a:p>
            <a:r>
              <a:rPr lang="en-GB" dirty="0"/>
              <a:t>Ere he, that should be husband, comes to woo.</a:t>
            </a:r>
          </a:p>
          <a:p>
            <a:r>
              <a:rPr lang="en-GB" dirty="0"/>
              <a:t>I pray you, tell my lord and father, madam,</a:t>
            </a:r>
          </a:p>
          <a:p>
            <a:r>
              <a:rPr lang="en-GB" dirty="0"/>
              <a:t>I will not marry yet. </a:t>
            </a:r>
          </a:p>
        </p:txBody>
      </p:sp>
      <p:sp>
        <p:nvSpPr>
          <p:cNvPr id="6" name="Speech Bubble: Rectangle 5">
            <a:extLst>
              <a:ext uri="{FF2B5EF4-FFF2-40B4-BE49-F238E27FC236}">
                <a16:creationId xmlns:a16="http://schemas.microsoft.com/office/drawing/2014/main" id="{E959E20F-ADA2-4883-93B7-174584A6DB21}"/>
              </a:ext>
            </a:extLst>
          </p:cNvPr>
          <p:cNvSpPr/>
          <p:nvPr/>
        </p:nvSpPr>
        <p:spPr>
          <a:xfrm>
            <a:off x="3803884" y="4447461"/>
            <a:ext cx="4314707" cy="646331"/>
          </a:xfrm>
          <a:prstGeom prst="wedgeRectCallout">
            <a:avLst>
              <a:gd name="adj1" fmla="val 63938"/>
              <a:gd name="adj2" fmla="val -290394"/>
            </a:avLst>
          </a:prstGeom>
          <a:solidFill>
            <a:schemeClr val="accent2">
              <a:lumMod val="40000"/>
              <a:lumOff val="60000"/>
            </a:schemeClr>
          </a:solidFill>
          <a:ln>
            <a:solidFill>
              <a:schemeClr val="accent2">
                <a:lumMod val="75000"/>
              </a:schemeClr>
            </a:solidFill>
          </a:ln>
        </p:spPr>
        <p:txBody>
          <a:bodyPr wrap="square">
            <a:spAutoFit/>
          </a:bodyPr>
          <a:lstStyle/>
          <a:p>
            <a:r>
              <a:rPr lang="en-GB" dirty="0"/>
              <a:t>Here comes your father. Tell him so yourself,</a:t>
            </a:r>
          </a:p>
          <a:p>
            <a:r>
              <a:rPr lang="en-GB" dirty="0"/>
              <a:t>And see how he will take it at your hands.</a:t>
            </a:r>
          </a:p>
        </p:txBody>
      </p:sp>
      <p:pic>
        <p:nvPicPr>
          <p:cNvPr id="17" name="Picture 16" descr="A close up of a logo&#10;&#10;Description automatically generated">
            <a:extLst>
              <a:ext uri="{FF2B5EF4-FFF2-40B4-BE49-F238E27FC236}">
                <a16:creationId xmlns:a16="http://schemas.microsoft.com/office/drawing/2014/main" id="{95DB55CC-CECF-44DA-AFBD-2BB73FB828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7731" y="9929"/>
            <a:ext cx="495919" cy="410862"/>
          </a:xfrm>
          <a:prstGeom prst="rect">
            <a:avLst/>
          </a:prstGeom>
        </p:spPr>
      </p:pic>
      <p:sp>
        <p:nvSpPr>
          <p:cNvPr id="18" name="TextBox 17">
            <a:extLst>
              <a:ext uri="{FF2B5EF4-FFF2-40B4-BE49-F238E27FC236}">
                <a16:creationId xmlns:a16="http://schemas.microsoft.com/office/drawing/2014/main" id="{05686356-68BB-4DFF-AFAF-E8797B06B8FE}"/>
              </a:ext>
            </a:extLst>
          </p:cNvPr>
          <p:cNvSpPr txBox="1"/>
          <p:nvPr/>
        </p:nvSpPr>
        <p:spPr>
          <a:xfrm>
            <a:off x="7634535" y="-80947"/>
            <a:ext cx="409115" cy="400110"/>
          </a:xfrm>
          <a:prstGeom prst="rect">
            <a:avLst/>
          </a:prstGeom>
          <a:noFill/>
        </p:spPr>
        <p:txBody>
          <a:bodyPr wrap="square" rtlCol="0">
            <a:spAutoFit/>
          </a:bodyPr>
          <a:lstStyle/>
          <a:p>
            <a:r>
              <a:rPr lang="en-GB" sz="2000" b="1" dirty="0">
                <a:solidFill>
                  <a:schemeClr val="bg1"/>
                </a:solidFill>
              </a:rPr>
              <a:t>c</a:t>
            </a:r>
            <a:endParaRPr lang="en-GB" sz="1050" b="1" dirty="0">
              <a:solidFill>
                <a:schemeClr val="bg1"/>
              </a:solidFill>
            </a:endParaRPr>
          </a:p>
        </p:txBody>
      </p:sp>
      <p:pic>
        <p:nvPicPr>
          <p:cNvPr id="21" name="Picture 20">
            <a:extLst>
              <a:ext uri="{FF2B5EF4-FFF2-40B4-BE49-F238E27FC236}">
                <a16:creationId xmlns:a16="http://schemas.microsoft.com/office/drawing/2014/main" id="{86A59CC7-7494-4902-88DC-1898AEE120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1566" y="215360"/>
            <a:ext cx="908250" cy="908250"/>
          </a:xfrm>
          <a:prstGeom prst="rect">
            <a:avLst/>
          </a:prstGeom>
        </p:spPr>
      </p:pic>
      <p:pic>
        <p:nvPicPr>
          <p:cNvPr id="24" name="Picture 23" descr="A close up of a logo&#10;&#10;Description automatically generated">
            <a:extLst>
              <a:ext uri="{FF2B5EF4-FFF2-40B4-BE49-F238E27FC236}">
                <a16:creationId xmlns:a16="http://schemas.microsoft.com/office/drawing/2014/main" id="{2B151524-434B-4AD6-B4ED-CF4B32B3D6BF}"/>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782989" y="176827"/>
            <a:ext cx="851546" cy="851546"/>
          </a:xfrm>
          <a:prstGeom prst="rect">
            <a:avLst/>
          </a:prstGeom>
        </p:spPr>
      </p:pic>
    </p:spTree>
    <p:extLst>
      <p:ext uri="{BB962C8B-B14F-4D97-AF65-F5344CB8AC3E}">
        <p14:creationId xmlns:p14="http://schemas.microsoft.com/office/powerpoint/2010/main" val="37412786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D03B726-F940-4144-8A3D-B47D7999C37F}"/>
              </a:ext>
            </a:extLst>
          </p:cNvPr>
          <p:cNvPicPr>
            <a:picLocks noChangeAspect="1"/>
          </p:cNvPicPr>
          <p:nvPr/>
        </p:nvPicPr>
        <p:blipFill>
          <a:blip r:embed="rId2"/>
          <a:stretch>
            <a:fillRect/>
          </a:stretch>
        </p:blipFill>
        <p:spPr>
          <a:xfrm>
            <a:off x="-506654" y="2793378"/>
            <a:ext cx="1794215" cy="2547034"/>
          </a:xfrm>
          <a:prstGeom prst="rect">
            <a:avLst/>
          </a:prstGeom>
        </p:spPr>
      </p:pic>
      <p:sp>
        <p:nvSpPr>
          <p:cNvPr id="41" name="Speech Bubble: Rectangle 40">
            <a:extLst>
              <a:ext uri="{FF2B5EF4-FFF2-40B4-BE49-F238E27FC236}">
                <a16:creationId xmlns:a16="http://schemas.microsoft.com/office/drawing/2014/main" id="{3BF671F8-FCC3-479E-B4E0-B5A3D48AFEB5}"/>
              </a:ext>
            </a:extLst>
          </p:cNvPr>
          <p:cNvSpPr/>
          <p:nvPr/>
        </p:nvSpPr>
        <p:spPr>
          <a:xfrm>
            <a:off x="1204628" y="4267980"/>
            <a:ext cx="4975472" cy="2585323"/>
          </a:xfrm>
          <a:prstGeom prst="wedgeRectCallout">
            <a:avLst>
              <a:gd name="adj1" fmla="val -59330"/>
              <a:gd name="adj2" fmla="val -89773"/>
            </a:avLst>
          </a:prstGeom>
          <a:ln>
            <a:solidFill>
              <a:schemeClr val="tx1"/>
            </a:solidFill>
          </a:ln>
        </p:spPr>
        <p:txBody>
          <a:bodyPr wrap="square">
            <a:spAutoFit/>
          </a:bodyPr>
          <a:lstStyle/>
          <a:p>
            <a:r>
              <a:rPr lang="en-GB" dirty="0"/>
              <a:t>Hang thee, young baggage! Disobedient wretch!</a:t>
            </a:r>
          </a:p>
          <a:p>
            <a:r>
              <a:rPr lang="en-GB" dirty="0"/>
              <a:t>I tell thee what: get thee to church o' Thursday,</a:t>
            </a:r>
          </a:p>
          <a:p>
            <a:r>
              <a:rPr lang="en-GB" dirty="0"/>
              <a:t>Or never after look me in the face.</a:t>
            </a:r>
          </a:p>
          <a:p>
            <a:r>
              <a:rPr lang="en-GB" dirty="0"/>
              <a:t>Speak not. Reply not. Do not answer me.</a:t>
            </a:r>
          </a:p>
          <a:p>
            <a:r>
              <a:rPr lang="en-GB" dirty="0"/>
              <a:t>My fingers itch.—Wife, we scarce thought us blest</a:t>
            </a:r>
          </a:p>
          <a:p>
            <a:r>
              <a:rPr lang="en-GB" dirty="0"/>
              <a:t>165That God had lent us but this only child,</a:t>
            </a:r>
          </a:p>
          <a:p>
            <a:r>
              <a:rPr lang="en-GB" dirty="0"/>
              <a:t>But now I see this one is one too much</a:t>
            </a:r>
          </a:p>
          <a:p>
            <a:r>
              <a:rPr lang="en-GB" dirty="0"/>
              <a:t>And that we have a curse in having her.</a:t>
            </a:r>
          </a:p>
          <a:p>
            <a:r>
              <a:rPr lang="en-GB" dirty="0"/>
              <a:t>Out on her, </a:t>
            </a:r>
            <a:r>
              <a:rPr lang="en-GB" dirty="0" err="1"/>
              <a:t>hilding</a:t>
            </a:r>
            <a:r>
              <a:rPr lang="en-GB" dirty="0"/>
              <a:t>!</a:t>
            </a:r>
          </a:p>
        </p:txBody>
      </p:sp>
      <p:sp>
        <p:nvSpPr>
          <p:cNvPr id="4" name="Title 1">
            <a:extLst>
              <a:ext uri="{FF2B5EF4-FFF2-40B4-BE49-F238E27FC236}">
                <a16:creationId xmlns:a16="http://schemas.microsoft.com/office/drawing/2014/main" id="{D6D99DC3-B1EF-4EEA-A648-7A6A0D0FD90F}"/>
              </a:ext>
            </a:extLst>
          </p:cNvPr>
          <p:cNvSpPr txBox="1">
            <a:spLocks/>
          </p:cNvSpPr>
          <p:nvPr/>
        </p:nvSpPr>
        <p:spPr>
          <a:xfrm>
            <a:off x="0" y="32775"/>
            <a:ext cx="9847225" cy="60176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3.5 (pt. 2) </a:t>
            </a:r>
            <a:r>
              <a:rPr lang="en-GB" dirty="0"/>
              <a:t>Juliet says she will not marry Paris. </a:t>
            </a:r>
          </a:p>
        </p:txBody>
      </p:sp>
      <p:pic>
        <p:nvPicPr>
          <p:cNvPr id="14" name="Picture 13" descr="A close up of a logo&#10;&#10;Description automatically generated">
            <a:extLst>
              <a:ext uri="{FF2B5EF4-FFF2-40B4-BE49-F238E27FC236}">
                <a16:creationId xmlns:a16="http://schemas.microsoft.com/office/drawing/2014/main" id="{06EFD800-FE84-4620-973B-C72FA7E61F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0" y="2179253"/>
            <a:ext cx="705304" cy="705304"/>
          </a:xfrm>
          <a:prstGeom prst="rect">
            <a:avLst/>
          </a:prstGeom>
        </p:spPr>
      </p:pic>
      <p:sp>
        <p:nvSpPr>
          <p:cNvPr id="15" name="TextBox 14">
            <a:extLst>
              <a:ext uri="{FF2B5EF4-FFF2-40B4-BE49-F238E27FC236}">
                <a16:creationId xmlns:a16="http://schemas.microsoft.com/office/drawing/2014/main" id="{F4B65FE0-66CD-46CA-B0C9-8080997CEB59}"/>
              </a:ext>
            </a:extLst>
          </p:cNvPr>
          <p:cNvSpPr txBox="1"/>
          <p:nvPr/>
        </p:nvSpPr>
        <p:spPr>
          <a:xfrm>
            <a:off x="215007" y="2047096"/>
            <a:ext cx="407389" cy="646331"/>
          </a:xfrm>
          <a:prstGeom prst="rect">
            <a:avLst/>
          </a:prstGeom>
          <a:noFill/>
        </p:spPr>
        <p:txBody>
          <a:bodyPr wrap="square" rtlCol="0">
            <a:spAutoFit/>
          </a:bodyPr>
          <a:lstStyle/>
          <a:p>
            <a:r>
              <a:rPr lang="en-GB" sz="3600" b="1">
                <a:solidFill>
                  <a:schemeClr val="bg1"/>
                </a:solidFill>
              </a:rPr>
              <a:t>c</a:t>
            </a:r>
            <a:endParaRPr lang="en-GB" sz="1600" b="1" dirty="0">
              <a:solidFill>
                <a:schemeClr val="bg1"/>
              </a:solidFill>
            </a:endParaRPr>
          </a:p>
        </p:txBody>
      </p:sp>
      <p:pic>
        <p:nvPicPr>
          <p:cNvPr id="16" name="Picture 15" descr="A close up of a logo&#10;&#10;Description automatically generated">
            <a:extLst>
              <a:ext uri="{FF2B5EF4-FFF2-40B4-BE49-F238E27FC236}">
                <a16:creationId xmlns:a16="http://schemas.microsoft.com/office/drawing/2014/main" id="{D80134DE-CC20-482F-820F-0EA1764EB72C}"/>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853396" y="62493"/>
            <a:ext cx="718909" cy="718909"/>
          </a:xfrm>
          <a:prstGeom prst="rect">
            <a:avLst/>
          </a:prstGeom>
        </p:spPr>
      </p:pic>
      <p:pic>
        <p:nvPicPr>
          <p:cNvPr id="23" name="Picture 22" descr="A close up of a logo&#10;&#10;Description automatically generated">
            <a:extLst>
              <a:ext uri="{FF2B5EF4-FFF2-40B4-BE49-F238E27FC236}">
                <a16:creationId xmlns:a16="http://schemas.microsoft.com/office/drawing/2014/main" id="{33BC3D81-538E-422D-8850-2A25C8288A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29056" y="178307"/>
            <a:ext cx="960738" cy="960738"/>
          </a:xfrm>
          <a:prstGeom prst="rect">
            <a:avLst/>
          </a:prstGeom>
        </p:spPr>
      </p:pic>
      <p:pic>
        <p:nvPicPr>
          <p:cNvPr id="27" name="Picture 26" descr="A close up of a logo&#10;&#10;Description automatically generated">
            <a:extLst>
              <a:ext uri="{FF2B5EF4-FFF2-40B4-BE49-F238E27FC236}">
                <a16:creationId xmlns:a16="http://schemas.microsoft.com/office/drawing/2014/main" id="{A6DC46C4-0D2C-4A6E-A678-8C2C957762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61466" y="-27124"/>
            <a:ext cx="495919" cy="410862"/>
          </a:xfrm>
          <a:prstGeom prst="rect">
            <a:avLst/>
          </a:prstGeom>
        </p:spPr>
      </p:pic>
      <p:sp>
        <p:nvSpPr>
          <p:cNvPr id="29" name="TextBox 28">
            <a:extLst>
              <a:ext uri="{FF2B5EF4-FFF2-40B4-BE49-F238E27FC236}">
                <a16:creationId xmlns:a16="http://schemas.microsoft.com/office/drawing/2014/main" id="{7F2D3131-507C-4B98-80CA-3D5B42E63DA5}"/>
              </a:ext>
            </a:extLst>
          </p:cNvPr>
          <p:cNvSpPr txBox="1"/>
          <p:nvPr/>
        </p:nvSpPr>
        <p:spPr>
          <a:xfrm>
            <a:off x="11648270" y="-118000"/>
            <a:ext cx="409115" cy="400110"/>
          </a:xfrm>
          <a:prstGeom prst="rect">
            <a:avLst/>
          </a:prstGeom>
          <a:noFill/>
        </p:spPr>
        <p:txBody>
          <a:bodyPr wrap="square" rtlCol="0">
            <a:spAutoFit/>
          </a:bodyPr>
          <a:lstStyle/>
          <a:p>
            <a:r>
              <a:rPr lang="en-GB" sz="2000" b="1" dirty="0">
                <a:solidFill>
                  <a:schemeClr val="bg1"/>
                </a:solidFill>
              </a:rPr>
              <a:t>c</a:t>
            </a:r>
            <a:endParaRPr lang="en-GB" sz="1050" b="1" dirty="0">
              <a:solidFill>
                <a:schemeClr val="bg1"/>
              </a:solidFill>
            </a:endParaRPr>
          </a:p>
        </p:txBody>
      </p:sp>
      <p:pic>
        <p:nvPicPr>
          <p:cNvPr id="9" name="Picture 8" descr="A close up of a logo&#10;&#10;Description automatically generated">
            <a:extLst>
              <a:ext uri="{FF2B5EF4-FFF2-40B4-BE49-F238E27FC236}">
                <a16:creationId xmlns:a16="http://schemas.microsoft.com/office/drawing/2014/main" id="{3D55C067-FF14-4370-8C79-E019C60FCFFB}"/>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10891958" y="4868047"/>
            <a:ext cx="1550018" cy="1482292"/>
          </a:xfrm>
          <a:prstGeom prst="rect">
            <a:avLst/>
          </a:prstGeom>
        </p:spPr>
      </p:pic>
      <p:pic>
        <p:nvPicPr>
          <p:cNvPr id="33" name="Picture 32" descr="A close up of a logo&#10;&#10;Description automatically generated">
            <a:extLst>
              <a:ext uri="{FF2B5EF4-FFF2-40B4-BE49-F238E27FC236}">
                <a16:creationId xmlns:a16="http://schemas.microsoft.com/office/drawing/2014/main" id="{3B19F0A8-32A3-44E4-A141-AB1C956D108E}"/>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891958" y="1752710"/>
            <a:ext cx="1482292" cy="1482292"/>
          </a:xfrm>
          <a:prstGeom prst="rect">
            <a:avLst/>
          </a:prstGeom>
        </p:spPr>
      </p:pic>
      <p:sp>
        <p:nvSpPr>
          <p:cNvPr id="10" name="Arrow: Down 9">
            <a:extLst>
              <a:ext uri="{FF2B5EF4-FFF2-40B4-BE49-F238E27FC236}">
                <a16:creationId xmlns:a16="http://schemas.microsoft.com/office/drawing/2014/main" id="{D9D87792-6390-4663-9441-DCB268DB659A}"/>
              </a:ext>
            </a:extLst>
          </p:cNvPr>
          <p:cNvSpPr/>
          <p:nvPr/>
        </p:nvSpPr>
        <p:spPr>
          <a:xfrm>
            <a:off x="11464662" y="3429000"/>
            <a:ext cx="336884" cy="1203158"/>
          </a:xfrm>
          <a:prstGeom prst="downArrow">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36" name="Picture 35" descr="A close up of a logo&#10;&#10;Description automatically generated">
            <a:extLst>
              <a:ext uri="{FF2B5EF4-FFF2-40B4-BE49-F238E27FC236}">
                <a16:creationId xmlns:a16="http://schemas.microsoft.com/office/drawing/2014/main" id="{CDB68BF2-D4BE-4665-84D6-3C60125A1364}"/>
              </a:ext>
            </a:extLst>
          </p:cNvPr>
          <p:cNvPicPr>
            <a:picLocks noChangeAspect="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6050" y="2793378"/>
            <a:ext cx="618532" cy="618532"/>
          </a:xfrm>
          <a:prstGeom prst="rect">
            <a:avLst/>
          </a:prstGeom>
        </p:spPr>
      </p:pic>
      <p:sp>
        <p:nvSpPr>
          <p:cNvPr id="37" name="Speech Bubble: Rectangle 36">
            <a:extLst>
              <a:ext uri="{FF2B5EF4-FFF2-40B4-BE49-F238E27FC236}">
                <a16:creationId xmlns:a16="http://schemas.microsoft.com/office/drawing/2014/main" id="{4808CF5D-07B4-4B77-AE57-BD3EDD8FFA69}"/>
              </a:ext>
            </a:extLst>
          </p:cNvPr>
          <p:cNvSpPr/>
          <p:nvPr/>
        </p:nvSpPr>
        <p:spPr>
          <a:xfrm>
            <a:off x="1204628" y="511248"/>
            <a:ext cx="4975472" cy="1200329"/>
          </a:xfrm>
          <a:prstGeom prst="wedgeRectCallout">
            <a:avLst>
              <a:gd name="adj1" fmla="val -57783"/>
              <a:gd name="adj2" fmla="val 163538"/>
            </a:avLst>
          </a:prstGeom>
          <a:ln>
            <a:solidFill>
              <a:schemeClr val="tx1"/>
            </a:solidFill>
          </a:ln>
        </p:spPr>
        <p:txBody>
          <a:bodyPr wrap="square">
            <a:spAutoFit/>
          </a:bodyPr>
          <a:lstStyle/>
          <a:p>
            <a:r>
              <a:rPr lang="en-GB" dirty="0"/>
              <a:t>How, will she none? Doth she not give us thanks?</a:t>
            </a:r>
          </a:p>
          <a:p>
            <a:r>
              <a:rPr lang="en-GB" dirty="0"/>
              <a:t>Is she not proud? Doth she not count her blessed,</a:t>
            </a:r>
          </a:p>
          <a:p>
            <a:r>
              <a:rPr lang="en-GB" dirty="0"/>
              <a:t>Unworthy as she is, that we have wrought</a:t>
            </a:r>
          </a:p>
          <a:p>
            <a:r>
              <a:rPr lang="en-GB" dirty="0"/>
              <a:t>So worthy a gentleman to be her bride?</a:t>
            </a:r>
          </a:p>
        </p:txBody>
      </p:sp>
      <p:sp>
        <p:nvSpPr>
          <p:cNvPr id="39" name="Speech Bubble: Rectangle 38">
            <a:extLst>
              <a:ext uri="{FF2B5EF4-FFF2-40B4-BE49-F238E27FC236}">
                <a16:creationId xmlns:a16="http://schemas.microsoft.com/office/drawing/2014/main" id="{9899BB0C-0ADA-4F70-B873-2E96D6757CB3}"/>
              </a:ext>
            </a:extLst>
          </p:cNvPr>
          <p:cNvSpPr/>
          <p:nvPr/>
        </p:nvSpPr>
        <p:spPr>
          <a:xfrm>
            <a:off x="1204628" y="1901136"/>
            <a:ext cx="5003268" cy="2031325"/>
          </a:xfrm>
          <a:prstGeom prst="wedgeRectCallout">
            <a:avLst>
              <a:gd name="adj1" fmla="val -60463"/>
              <a:gd name="adj2" fmla="val -995"/>
            </a:avLst>
          </a:prstGeom>
          <a:solidFill>
            <a:schemeClr val="bg1"/>
          </a:solidFill>
          <a:ln>
            <a:solidFill>
              <a:schemeClr val="tx1"/>
            </a:solidFill>
          </a:ln>
        </p:spPr>
        <p:txBody>
          <a:bodyPr wrap="square">
            <a:spAutoFit/>
          </a:bodyPr>
          <a:lstStyle/>
          <a:p>
            <a:r>
              <a:rPr lang="en-GB" dirty="0"/>
              <a:t>… Mistress minion you,</a:t>
            </a:r>
          </a:p>
          <a:p>
            <a:r>
              <a:rPr lang="en-GB" dirty="0"/>
              <a:t>Thank me no </a:t>
            </a:r>
            <a:r>
              <a:rPr lang="en-GB" dirty="0" err="1"/>
              <a:t>thankings</a:t>
            </a:r>
            <a:r>
              <a:rPr lang="en-GB" dirty="0"/>
              <a:t>, nor proud me no </a:t>
            </a:r>
            <a:r>
              <a:rPr lang="en-GB" dirty="0" err="1"/>
              <a:t>prouds</a:t>
            </a:r>
            <a:r>
              <a:rPr lang="en-GB" dirty="0"/>
              <a:t>,</a:t>
            </a:r>
          </a:p>
          <a:p>
            <a:r>
              <a:rPr lang="en-GB" dirty="0"/>
              <a:t>But fettle your fine joints '</a:t>
            </a:r>
            <a:r>
              <a:rPr lang="en-GB" dirty="0" err="1"/>
              <a:t>gainst</a:t>
            </a:r>
            <a:r>
              <a:rPr lang="en-GB" dirty="0"/>
              <a:t> Thursday next</a:t>
            </a:r>
          </a:p>
          <a:p>
            <a:r>
              <a:rPr lang="en-GB" dirty="0"/>
              <a:t>To go with Paris to Saint Peter’s Church,</a:t>
            </a:r>
          </a:p>
          <a:p>
            <a:r>
              <a:rPr lang="en-GB" dirty="0"/>
              <a:t>Or I will drag thee on a hurdle thither.</a:t>
            </a:r>
          </a:p>
          <a:p>
            <a:r>
              <a:rPr lang="en-GB" dirty="0"/>
              <a:t>Out, you green sickness, carrion! Out, you baggage!</a:t>
            </a:r>
          </a:p>
          <a:p>
            <a:r>
              <a:rPr lang="en-GB" dirty="0"/>
              <a:t>You tallow face!</a:t>
            </a:r>
          </a:p>
        </p:txBody>
      </p:sp>
      <p:sp>
        <p:nvSpPr>
          <p:cNvPr id="40" name="Speech Bubble: Rectangle 39">
            <a:extLst>
              <a:ext uri="{FF2B5EF4-FFF2-40B4-BE49-F238E27FC236}">
                <a16:creationId xmlns:a16="http://schemas.microsoft.com/office/drawing/2014/main" id="{42CA4B21-C474-4169-B546-C4E2F446BF67}"/>
              </a:ext>
            </a:extLst>
          </p:cNvPr>
          <p:cNvSpPr/>
          <p:nvPr/>
        </p:nvSpPr>
        <p:spPr>
          <a:xfrm>
            <a:off x="5233056" y="3677367"/>
            <a:ext cx="4353706" cy="646331"/>
          </a:xfrm>
          <a:prstGeom prst="wedgeRectCallout">
            <a:avLst>
              <a:gd name="adj1" fmla="val 88603"/>
              <a:gd name="adj2" fmla="val 174191"/>
            </a:avLst>
          </a:prstGeom>
          <a:solidFill>
            <a:schemeClr val="accent6">
              <a:lumMod val="40000"/>
              <a:lumOff val="60000"/>
            </a:schemeClr>
          </a:solidFill>
          <a:ln>
            <a:solidFill>
              <a:schemeClr val="accent6">
                <a:lumMod val="75000"/>
              </a:schemeClr>
            </a:solidFill>
          </a:ln>
        </p:spPr>
        <p:txBody>
          <a:bodyPr wrap="square">
            <a:spAutoFit/>
          </a:bodyPr>
          <a:lstStyle/>
          <a:p>
            <a:r>
              <a:rPr lang="en-GB" dirty="0"/>
              <a:t>Good Father, I beseech you on my knees,</a:t>
            </a:r>
          </a:p>
          <a:p>
            <a:r>
              <a:rPr lang="en-GB" dirty="0"/>
              <a:t>Hear me with patience but to speak a word.</a:t>
            </a:r>
          </a:p>
        </p:txBody>
      </p:sp>
      <p:sp>
        <p:nvSpPr>
          <p:cNvPr id="38" name="Speech Bubble: Rectangle 37">
            <a:extLst>
              <a:ext uri="{FF2B5EF4-FFF2-40B4-BE49-F238E27FC236}">
                <a16:creationId xmlns:a16="http://schemas.microsoft.com/office/drawing/2014/main" id="{F405520C-575B-419F-8BA6-D665D757098C}"/>
              </a:ext>
            </a:extLst>
          </p:cNvPr>
          <p:cNvSpPr/>
          <p:nvPr/>
        </p:nvSpPr>
        <p:spPr>
          <a:xfrm>
            <a:off x="5233056" y="1232625"/>
            <a:ext cx="4777218" cy="923330"/>
          </a:xfrm>
          <a:prstGeom prst="wedgeRectCallout">
            <a:avLst>
              <a:gd name="adj1" fmla="val 77692"/>
              <a:gd name="adj2" fmla="val 43736"/>
            </a:avLst>
          </a:prstGeom>
          <a:solidFill>
            <a:schemeClr val="accent6">
              <a:lumMod val="40000"/>
              <a:lumOff val="60000"/>
            </a:schemeClr>
          </a:solidFill>
          <a:ln>
            <a:solidFill>
              <a:schemeClr val="accent6">
                <a:lumMod val="75000"/>
              </a:schemeClr>
            </a:solidFill>
          </a:ln>
        </p:spPr>
        <p:txBody>
          <a:bodyPr wrap="square">
            <a:spAutoFit/>
          </a:bodyPr>
          <a:lstStyle/>
          <a:p>
            <a:r>
              <a:rPr lang="en-GB" dirty="0"/>
              <a:t>Not proud you have, but thankful that you have.</a:t>
            </a:r>
          </a:p>
          <a:p>
            <a:r>
              <a:rPr lang="en-GB" dirty="0"/>
              <a:t>Proud can I never be of what I hate,</a:t>
            </a:r>
          </a:p>
          <a:p>
            <a:r>
              <a:rPr lang="en-GB" dirty="0"/>
              <a:t>But thankful even for hate that is meant love.</a:t>
            </a:r>
          </a:p>
        </p:txBody>
      </p:sp>
    </p:spTree>
    <p:extLst>
      <p:ext uri="{BB962C8B-B14F-4D97-AF65-F5344CB8AC3E}">
        <p14:creationId xmlns:p14="http://schemas.microsoft.com/office/powerpoint/2010/main" val="18000868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D03B726-F940-4144-8A3D-B47D7999C37F}"/>
              </a:ext>
            </a:extLst>
          </p:cNvPr>
          <p:cNvPicPr>
            <a:picLocks noChangeAspect="1"/>
          </p:cNvPicPr>
          <p:nvPr/>
        </p:nvPicPr>
        <p:blipFill>
          <a:blip r:embed="rId2"/>
          <a:stretch>
            <a:fillRect/>
          </a:stretch>
        </p:blipFill>
        <p:spPr>
          <a:xfrm>
            <a:off x="-506654" y="2793378"/>
            <a:ext cx="1794215" cy="2547034"/>
          </a:xfrm>
          <a:prstGeom prst="rect">
            <a:avLst/>
          </a:prstGeom>
        </p:spPr>
      </p:pic>
      <p:sp>
        <p:nvSpPr>
          <p:cNvPr id="41" name="Speech Bubble: Rectangle 40">
            <a:extLst>
              <a:ext uri="{FF2B5EF4-FFF2-40B4-BE49-F238E27FC236}">
                <a16:creationId xmlns:a16="http://schemas.microsoft.com/office/drawing/2014/main" id="{3BF671F8-FCC3-479E-B4E0-B5A3D48AFEB5}"/>
              </a:ext>
            </a:extLst>
          </p:cNvPr>
          <p:cNvSpPr/>
          <p:nvPr/>
        </p:nvSpPr>
        <p:spPr>
          <a:xfrm>
            <a:off x="1204628" y="4267980"/>
            <a:ext cx="4975472" cy="2585323"/>
          </a:xfrm>
          <a:prstGeom prst="wedgeRectCallout">
            <a:avLst>
              <a:gd name="adj1" fmla="val -59330"/>
              <a:gd name="adj2" fmla="val -89773"/>
            </a:avLst>
          </a:prstGeom>
          <a:ln>
            <a:solidFill>
              <a:schemeClr val="tx1"/>
            </a:solidFill>
          </a:ln>
        </p:spPr>
        <p:txBody>
          <a:bodyPr wrap="square">
            <a:spAutoFit/>
          </a:bodyPr>
          <a:lstStyle/>
          <a:p>
            <a:r>
              <a:rPr lang="en-GB" dirty="0"/>
              <a:t>Hang thee, young baggage! Disobedient wretch!</a:t>
            </a:r>
          </a:p>
          <a:p>
            <a:r>
              <a:rPr lang="en-GB" dirty="0"/>
              <a:t>I tell thee what: get thee to church o' Thursday,</a:t>
            </a:r>
          </a:p>
          <a:p>
            <a:r>
              <a:rPr lang="en-GB" dirty="0"/>
              <a:t>Or never after look me in the face.</a:t>
            </a:r>
          </a:p>
          <a:p>
            <a:r>
              <a:rPr lang="en-GB" dirty="0"/>
              <a:t>Speak not. Reply not. Do not answer me.</a:t>
            </a:r>
          </a:p>
          <a:p>
            <a:r>
              <a:rPr lang="en-GB" dirty="0"/>
              <a:t>My fingers itch.—Wife, we scarce thought us blest</a:t>
            </a:r>
          </a:p>
          <a:p>
            <a:r>
              <a:rPr lang="en-GB" dirty="0"/>
              <a:t>165That God had lent us but this only child,</a:t>
            </a:r>
          </a:p>
          <a:p>
            <a:r>
              <a:rPr lang="en-GB" dirty="0"/>
              <a:t>But now I see this one is one too much</a:t>
            </a:r>
          </a:p>
          <a:p>
            <a:r>
              <a:rPr lang="en-GB" dirty="0"/>
              <a:t>And that we have a curse in having her.</a:t>
            </a:r>
          </a:p>
          <a:p>
            <a:r>
              <a:rPr lang="en-GB" dirty="0"/>
              <a:t>Out on her, </a:t>
            </a:r>
            <a:r>
              <a:rPr lang="en-GB" dirty="0" err="1"/>
              <a:t>hilding</a:t>
            </a:r>
            <a:r>
              <a:rPr lang="en-GB" dirty="0"/>
              <a:t>!</a:t>
            </a:r>
          </a:p>
        </p:txBody>
      </p:sp>
      <p:sp>
        <p:nvSpPr>
          <p:cNvPr id="4" name="Title 1">
            <a:extLst>
              <a:ext uri="{FF2B5EF4-FFF2-40B4-BE49-F238E27FC236}">
                <a16:creationId xmlns:a16="http://schemas.microsoft.com/office/drawing/2014/main" id="{D6D99DC3-B1EF-4EEA-A648-7A6A0D0FD90F}"/>
              </a:ext>
            </a:extLst>
          </p:cNvPr>
          <p:cNvSpPr txBox="1">
            <a:spLocks/>
          </p:cNvSpPr>
          <p:nvPr/>
        </p:nvSpPr>
        <p:spPr>
          <a:xfrm>
            <a:off x="0" y="32775"/>
            <a:ext cx="9847225" cy="60176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3.5 (pt. 2) </a:t>
            </a:r>
            <a:r>
              <a:rPr lang="en-GB" dirty="0"/>
              <a:t>Juliet says she will not marry Paris. </a:t>
            </a:r>
          </a:p>
        </p:txBody>
      </p:sp>
      <p:pic>
        <p:nvPicPr>
          <p:cNvPr id="14" name="Picture 13" descr="A close up of a logo&#10;&#10;Description automatically generated">
            <a:extLst>
              <a:ext uri="{FF2B5EF4-FFF2-40B4-BE49-F238E27FC236}">
                <a16:creationId xmlns:a16="http://schemas.microsoft.com/office/drawing/2014/main" id="{06EFD800-FE84-4620-973B-C72FA7E61F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0" y="2179253"/>
            <a:ext cx="705304" cy="705304"/>
          </a:xfrm>
          <a:prstGeom prst="rect">
            <a:avLst/>
          </a:prstGeom>
        </p:spPr>
      </p:pic>
      <p:sp>
        <p:nvSpPr>
          <p:cNvPr id="15" name="TextBox 14">
            <a:extLst>
              <a:ext uri="{FF2B5EF4-FFF2-40B4-BE49-F238E27FC236}">
                <a16:creationId xmlns:a16="http://schemas.microsoft.com/office/drawing/2014/main" id="{F4B65FE0-66CD-46CA-B0C9-8080997CEB59}"/>
              </a:ext>
            </a:extLst>
          </p:cNvPr>
          <p:cNvSpPr txBox="1"/>
          <p:nvPr/>
        </p:nvSpPr>
        <p:spPr>
          <a:xfrm>
            <a:off x="215007" y="2047096"/>
            <a:ext cx="407389" cy="646331"/>
          </a:xfrm>
          <a:prstGeom prst="rect">
            <a:avLst/>
          </a:prstGeom>
          <a:noFill/>
        </p:spPr>
        <p:txBody>
          <a:bodyPr wrap="square" rtlCol="0">
            <a:spAutoFit/>
          </a:bodyPr>
          <a:lstStyle/>
          <a:p>
            <a:r>
              <a:rPr lang="en-GB" sz="3600" b="1">
                <a:solidFill>
                  <a:schemeClr val="bg1"/>
                </a:solidFill>
              </a:rPr>
              <a:t>c</a:t>
            </a:r>
            <a:endParaRPr lang="en-GB" sz="1600" b="1" dirty="0">
              <a:solidFill>
                <a:schemeClr val="bg1"/>
              </a:solidFill>
            </a:endParaRPr>
          </a:p>
        </p:txBody>
      </p:sp>
      <p:pic>
        <p:nvPicPr>
          <p:cNvPr id="16" name="Picture 15" descr="A close up of a logo&#10;&#10;Description automatically generated">
            <a:extLst>
              <a:ext uri="{FF2B5EF4-FFF2-40B4-BE49-F238E27FC236}">
                <a16:creationId xmlns:a16="http://schemas.microsoft.com/office/drawing/2014/main" id="{D80134DE-CC20-482F-820F-0EA1764EB72C}"/>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853396" y="62493"/>
            <a:ext cx="718909" cy="718909"/>
          </a:xfrm>
          <a:prstGeom prst="rect">
            <a:avLst/>
          </a:prstGeom>
        </p:spPr>
      </p:pic>
      <p:pic>
        <p:nvPicPr>
          <p:cNvPr id="23" name="Picture 22" descr="A close up of a logo&#10;&#10;Description automatically generated">
            <a:extLst>
              <a:ext uri="{FF2B5EF4-FFF2-40B4-BE49-F238E27FC236}">
                <a16:creationId xmlns:a16="http://schemas.microsoft.com/office/drawing/2014/main" id="{33BC3D81-538E-422D-8850-2A25C8288A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29056" y="178307"/>
            <a:ext cx="960738" cy="960738"/>
          </a:xfrm>
          <a:prstGeom prst="rect">
            <a:avLst/>
          </a:prstGeom>
        </p:spPr>
      </p:pic>
      <p:pic>
        <p:nvPicPr>
          <p:cNvPr id="27" name="Picture 26" descr="A close up of a logo&#10;&#10;Description automatically generated">
            <a:extLst>
              <a:ext uri="{FF2B5EF4-FFF2-40B4-BE49-F238E27FC236}">
                <a16:creationId xmlns:a16="http://schemas.microsoft.com/office/drawing/2014/main" id="{A6DC46C4-0D2C-4A6E-A678-8C2C957762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61466" y="-27124"/>
            <a:ext cx="495919" cy="410862"/>
          </a:xfrm>
          <a:prstGeom prst="rect">
            <a:avLst/>
          </a:prstGeom>
        </p:spPr>
      </p:pic>
      <p:sp>
        <p:nvSpPr>
          <p:cNvPr id="29" name="TextBox 28">
            <a:extLst>
              <a:ext uri="{FF2B5EF4-FFF2-40B4-BE49-F238E27FC236}">
                <a16:creationId xmlns:a16="http://schemas.microsoft.com/office/drawing/2014/main" id="{7F2D3131-507C-4B98-80CA-3D5B42E63DA5}"/>
              </a:ext>
            </a:extLst>
          </p:cNvPr>
          <p:cNvSpPr txBox="1"/>
          <p:nvPr/>
        </p:nvSpPr>
        <p:spPr>
          <a:xfrm>
            <a:off x="11648270" y="-118000"/>
            <a:ext cx="409115" cy="400110"/>
          </a:xfrm>
          <a:prstGeom prst="rect">
            <a:avLst/>
          </a:prstGeom>
          <a:noFill/>
        </p:spPr>
        <p:txBody>
          <a:bodyPr wrap="square" rtlCol="0">
            <a:spAutoFit/>
          </a:bodyPr>
          <a:lstStyle/>
          <a:p>
            <a:r>
              <a:rPr lang="en-GB" sz="2000" b="1" dirty="0">
                <a:solidFill>
                  <a:schemeClr val="bg1"/>
                </a:solidFill>
              </a:rPr>
              <a:t>c</a:t>
            </a:r>
            <a:endParaRPr lang="en-GB" sz="1050" b="1" dirty="0">
              <a:solidFill>
                <a:schemeClr val="bg1"/>
              </a:solidFill>
            </a:endParaRPr>
          </a:p>
        </p:txBody>
      </p:sp>
      <p:pic>
        <p:nvPicPr>
          <p:cNvPr id="9" name="Picture 8" descr="A close up of a logo&#10;&#10;Description automatically generated">
            <a:extLst>
              <a:ext uri="{FF2B5EF4-FFF2-40B4-BE49-F238E27FC236}">
                <a16:creationId xmlns:a16="http://schemas.microsoft.com/office/drawing/2014/main" id="{3D55C067-FF14-4370-8C79-E019C60FCFFB}"/>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10891958" y="4868047"/>
            <a:ext cx="1550018" cy="1482292"/>
          </a:xfrm>
          <a:prstGeom prst="rect">
            <a:avLst/>
          </a:prstGeom>
        </p:spPr>
      </p:pic>
      <p:pic>
        <p:nvPicPr>
          <p:cNvPr id="33" name="Picture 32" descr="A close up of a logo&#10;&#10;Description automatically generated">
            <a:extLst>
              <a:ext uri="{FF2B5EF4-FFF2-40B4-BE49-F238E27FC236}">
                <a16:creationId xmlns:a16="http://schemas.microsoft.com/office/drawing/2014/main" id="{3B19F0A8-32A3-44E4-A141-AB1C956D108E}"/>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891958" y="1752710"/>
            <a:ext cx="1482292" cy="1482292"/>
          </a:xfrm>
          <a:prstGeom prst="rect">
            <a:avLst/>
          </a:prstGeom>
        </p:spPr>
      </p:pic>
      <p:sp>
        <p:nvSpPr>
          <p:cNvPr id="10" name="Arrow: Down 9">
            <a:extLst>
              <a:ext uri="{FF2B5EF4-FFF2-40B4-BE49-F238E27FC236}">
                <a16:creationId xmlns:a16="http://schemas.microsoft.com/office/drawing/2014/main" id="{D9D87792-6390-4663-9441-DCB268DB659A}"/>
              </a:ext>
            </a:extLst>
          </p:cNvPr>
          <p:cNvSpPr/>
          <p:nvPr/>
        </p:nvSpPr>
        <p:spPr>
          <a:xfrm>
            <a:off x="11464662" y="3429000"/>
            <a:ext cx="336884" cy="1203158"/>
          </a:xfrm>
          <a:prstGeom prst="downArrow">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36" name="Picture 35" descr="A close up of a logo&#10;&#10;Description automatically generated">
            <a:extLst>
              <a:ext uri="{FF2B5EF4-FFF2-40B4-BE49-F238E27FC236}">
                <a16:creationId xmlns:a16="http://schemas.microsoft.com/office/drawing/2014/main" id="{CDB68BF2-D4BE-4665-84D6-3C60125A1364}"/>
              </a:ext>
            </a:extLst>
          </p:cNvPr>
          <p:cNvPicPr>
            <a:picLocks noChangeAspect="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6050" y="2793378"/>
            <a:ext cx="618532" cy="618532"/>
          </a:xfrm>
          <a:prstGeom prst="rect">
            <a:avLst/>
          </a:prstGeom>
        </p:spPr>
      </p:pic>
      <p:sp>
        <p:nvSpPr>
          <p:cNvPr id="37" name="Speech Bubble: Rectangle 36">
            <a:extLst>
              <a:ext uri="{FF2B5EF4-FFF2-40B4-BE49-F238E27FC236}">
                <a16:creationId xmlns:a16="http://schemas.microsoft.com/office/drawing/2014/main" id="{4808CF5D-07B4-4B77-AE57-BD3EDD8FFA69}"/>
              </a:ext>
            </a:extLst>
          </p:cNvPr>
          <p:cNvSpPr/>
          <p:nvPr/>
        </p:nvSpPr>
        <p:spPr>
          <a:xfrm>
            <a:off x="1204628" y="511248"/>
            <a:ext cx="4975472" cy="1200329"/>
          </a:xfrm>
          <a:prstGeom prst="wedgeRectCallout">
            <a:avLst>
              <a:gd name="adj1" fmla="val -57783"/>
              <a:gd name="adj2" fmla="val 163538"/>
            </a:avLst>
          </a:prstGeom>
          <a:ln>
            <a:solidFill>
              <a:schemeClr val="tx1"/>
            </a:solidFill>
          </a:ln>
        </p:spPr>
        <p:txBody>
          <a:bodyPr wrap="square">
            <a:spAutoFit/>
          </a:bodyPr>
          <a:lstStyle/>
          <a:p>
            <a:r>
              <a:rPr lang="en-GB" dirty="0"/>
              <a:t>How, will she none? Doth she not give us thanks?</a:t>
            </a:r>
          </a:p>
          <a:p>
            <a:r>
              <a:rPr lang="en-GB" dirty="0"/>
              <a:t>Is she not proud? Doth she not count her blessed,</a:t>
            </a:r>
          </a:p>
          <a:p>
            <a:r>
              <a:rPr lang="en-GB" dirty="0"/>
              <a:t>Unworthy as she is, that we have wrought</a:t>
            </a:r>
          </a:p>
          <a:p>
            <a:r>
              <a:rPr lang="en-GB" dirty="0"/>
              <a:t>So worthy a gentleman to be her bride?</a:t>
            </a:r>
          </a:p>
        </p:txBody>
      </p:sp>
      <p:sp>
        <p:nvSpPr>
          <p:cNvPr id="39" name="Speech Bubble: Rectangle 38">
            <a:extLst>
              <a:ext uri="{FF2B5EF4-FFF2-40B4-BE49-F238E27FC236}">
                <a16:creationId xmlns:a16="http://schemas.microsoft.com/office/drawing/2014/main" id="{9899BB0C-0ADA-4F70-B873-2E96D6757CB3}"/>
              </a:ext>
            </a:extLst>
          </p:cNvPr>
          <p:cNvSpPr/>
          <p:nvPr/>
        </p:nvSpPr>
        <p:spPr>
          <a:xfrm>
            <a:off x="1204628" y="1901136"/>
            <a:ext cx="5003268" cy="2031325"/>
          </a:xfrm>
          <a:prstGeom prst="wedgeRectCallout">
            <a:avLst>
              <a:gd name="adj1" fmla="val -60463"/>
              <a:gd name="adj2" fmla="val -995"/>
            </a:avLst>
          </a:prstGeom>
          <a:solidFill>
            <a:schemeClr val="bg1"/>
          </a:solidFill>
          <a:ln>
            <a:solidFill>
              <a:schemeClr val="tx1"/>
            </a:solidFill>
          </a:ln>
        </p:spPr>
        <p:txBody>
          <a:bodyPr wrap="square">
            <a:spAutoFit/>
          </a:bodyPr>
          <a:lstStyle/>
          <a:p>
            <a:r>
              <a:rPr lang="en-GB" dirty="0"/>
              <a:t>… Mistress minion you,</a:t>
            </a:r>
          </a:p>
          <a:p>
            <a:r>
              <a:rPr lang="en-GB" dirty="0"/>
              <a:t>Thank me no </a:t>
            </a:r>
            <a:r>
              <a:rPr lang="en-GB" dirty="0" err="1"/>
              <a:t>thankings</a:t>
            </a:r>
            <a:r>
              <a:rPr lang="en-GB" dirty="0"/>
              <a:t>, nor proud me no </a:t>
            </a:r>
            <a:r>
              <a:rPr lang="en-GB" dirty="0" err="1"/>
              <a:t>prouds</a:t>
            </a:r>
            <a:r>
              <a:rPr lang="en-GB" dirty="0"/>
              <a:t>,</a:t>
            </a:r>
          </a:p>
          <a:p>
            <a:r>
              <a:rPr lang="en-GB" dirty="0"/>
              <a:t>But fettle your fine joints '</a:t>
            </a:r>
            <a:r>
              <a:rPr lang="en-GB" dirty="0" err="1"/>
              <a:t>gainst</a:t>
            </a:r>
            <a:r>
              <a:rPr lang="en-GB" dirty="0"/>
              <a:t> Thursday next</a:t>
            </a:r>
          </a:p>
          <a:p>
            <a:r>
              <a:rPr lang="en-GB" dirty="0"/>
              <a:t>To go with Paris to Saint Peter’s Church,</a:t>
            </a:r>
          </a:p>
          <a:p>
            <a:r>
              <a:rPr lang="en-GB" dirty="0"/>
              <a:t>Or I will drag thee on a hurdle thither.</a:t>
            </a:r>
          </a:p>
          <a:p>
            <a:r>
              <a:rPr lang="en-GB" dirty="0"/>
              <a:t>Out, you green sickness, carrion! Out, you baggage!</a:t>
            </a:r>
          </a:p>
          <a:p>
            <a:r>
              <a:rPr lang="en-GB" dirty="0"/>
              <a:t>You tallow face!</a:t>
            </a:r>
          </a:p>
        </p:txBody>
      </p:sp>
      <p:sp>
        <p:nvSpPr>
          <p:cNvPr id="40" name="Speech Bubble: Rectangle 39">
            <a:extLst>
              <a:ext uri="{FF2B5EF4-FFF2-40B4-BE49-F238E27FC236}">
                <a16:creationId xmlns:a16="http://schemas.microsoft.com/office/drawing/2014/main" id="{42CA4B21-C474-4169-B546-C4E2F446BF67}"/>
              </a:ext>
            </a:extLst>
          </p:cNvPr>
          <p:cNvSpPr/>
          <p:nvPr/>
        </p:nvSpPr>
        <p:spPr>
          <a:xfrm>
            <a:off x="5233056" y="3677367"/>
            <a:ext cx="4353706" cy="646331"/>
          </a:xfrm>
          <a:prstGeom prst="wedgeRectCallout">
            <a:avLst>
              <a:gd name="adj1" fmla="val 88603"/>
              <a:gd name="adj2" fmla="val 174191"/>
            </a:avLst>
          </a:prstGeom>
          <a:solidFill>
            <a:schemeClr val="accent6">
              <a:lumMod val="40000"/>
              <a:lumOff val="60000"/>
            </a:schemeClr>
          </a:solidFill>
          <a:ln>
            <a:solidFill>
              <a:schemeClr val="accent6">
                <a:lumMod val="75000"/>
              </a:schemeClr>
            </a:solidFill>
          </a:ln>
        </p:spPr>
        <p:txBody>
          <a:bodyPr wrap="square">
            <a:spAutoFit/>
          </a:bodyPr>
          <a:lstStyle/>
          <a:p>
            <a:r>
              <a:rPr lang="en-GB" dirty="0"/>
              <a:t>Good Father, I beseech you on my knees,</a:t>
            </a:r>
          </a:p>
          <a:p>
            <a:r>
              <a:rPr lang="en-GB" dirty="0"/>
              <a:t>Hear me with patience but to speak a word.</a:t>
            </a:r>
          </a:p>
        </p:txBody>
      </p:sp>
      <p:sp>
        <p:nvSpPr>
          <p:cNvPr id="38" name="Speech Bubble: Rectangle 37">
            <a:extLst>
              <a:ext uri="{FF2B5EF4-FFF2-40B4-BE49-F238E27FC236}">
                <a16:creationId xmlns:a16="http://schemas.microsoft.com/office/drawing/2014/main" id="{F405520C-575B-419F-8BA6-D665D757098C}"/>
              </a:ext>
            </a:extLst>
          </p:cNvPr>
          <p:cNvSpPr/>
          <p:nvPr/>
        </p:nvSpPr>
        <p:spPr>
          <a:xfrm>
            <a:off x="5233056" y="1232625"/>
            <a:ext cx="4777218" cy="923330"/>
          </a:xfrm>
          <a:prstGeom prst="wedgeRectCallout">
            <a:avLst>
              <a:gd name="adj1" fmla="val 77692"/>
              <a:gd name="adj2" fmla="val 43736"/>
            </a:avLst>
          </a:prstGeom>
          <a:solidFill>
            <a:schemeClr val="accent6">
              <a:lumMod val="40000"/>
              <a:lumOff val="60000"/>
            </a:schemeClr>
          </a:solidFill>
          <a:ln>
            <a:solidFill>
              <a:schemeClr val="accent6">
                <a:lumMod val="75000"/>
              </a:schemeClr>
            </a:solidFill>
          </a:ln>
        </p:spPr>
        <p:txBody>
          <a:bodyPr wrap="square">
            <a:spAutoFit/>
          </a:bodyPr>
          <a:lstStyle/>
          <a:p>
            <a:r>
              <a:rPr lang="en-GB" dirty="0"/>
              <a:t>Not proud you have, but thankful that you have.</a:t>
            </a:r>
          </a:p>
          <a:p>
            <a:r>
              <a:rPr lang="en-GB" dirty="0"/>
              <a:t>Proud can I never be of what I hate,</a:t>
            </a:r>
          </a:p>
          <a:p>
            <a:r>
              <a:rPr lang="en-GB" dirty="0"/>
              <a:t>But thankful even for hate that is meant love.</a:t>
            </a:r>
          </a:p>
        </p:txBody>
      </p:sp>
    </p:spTree>
    <p:extLst>
      <p:ext uri="{BB962C8B-B14F-4D97-AF65-F5344CB8AC3E}">
        <p14:creationId xmlns:p14="http://schemas.microsoft.com/office/powerpoint/2010/main" val="792161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3123-13B3-4592-A385-EE20FFED4DD3}"/>
              </a:ext>
            </a:extLst>
          </p:cNvPr>
          <p:cNvSpPr>
            <a:spLocks noGrp="1"/>
          </p:cNvSpPr>
          <p:nvPr>
            <p:ph type="title"/>
          </p:nvPr>
        </p:nvSpPr>
        <p:spPr>
          <a:xfrm>
            <a:off x="1069848" y="484632"/>
            <a:ext cx="10058400" cy="1609344"/>
          </a:xfrm>
        </p:spPr>
        <p:txBody>
          <a:bodyPr>
            <a:normAutofit/>
          </a:bodyPr>
          <a:lstStyle/>
          <a:p>
            <a:r>
              <a:rPr lang="en-GB" dirty="0"/>
              <a:t>LOW STAKES QUIZ: </a:t>
            </a:r>
            <a:br>
              <a:rPr lang="en-GB" dirty="0"/>
            </a:br>
            <a:r>
              <a:rPr lang="en-GB" dirty="0">
                <a:solidFill>
                  <a:schemeClr val="accent1"/>
                </a:solidFill>
              </a:rPr>
              <a:t>question four</a:t>
            </a:r>
          </a:p>
        </p:txBody>
      </p:sp>
      <p:pic>
        <p:nvPicPr>
          <p:cNvPr id="1026" name="Picture 2" descr="Romeo and Juliet is getting a unique modern-day remake">
            <a:extLst>
              <a:ext uri="{FF2B5EF4-FFF2-40B4-BE49-F238E27FC236}">
                <a16:creationId xmlns:a16="http://schemas.microsoft.com/office/drawing/2014/main" id="{74FC363E-7048-48A6-BFC6-F01340F764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13" r="21476" b="1"/>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A1B09E5-AA4B-4D87-8BE2-64230B993838}"/>
              </a:ext>
            </a:extLst>
          </p:cNvPr>
          <p:cNvSpPr>
            <a:spLocks noGrp="1"/>
          </p:cNvSpPr>
          <p:nvPr>
            <p:ph idx="1"/>
          </p:nvPr>
        </p:nvSpPr>
        <p:spPr>
          <a:xfrm>
            <a:off x="6496216" y="2320412"/>
            <a:ext cx="4632031" cy="3851787"/>
          </a:xfrm>
        </p:spPr>
        <p:txBody>
          <a:bodyPr anchor="ctr">
            <a:normAutofit/>
          </a:bodyPr>
          <a:lstStyle/>
          <a:p>
            <a:pPr marL="0" indent="0">
              <a:buNone/>
            </a:pPr>
            <a:r>
              <a:rPr lang="en-GB" sz="3600" dirty="0"/>
              <a:t>Q.4. Name the place where Romeo is exiled too? </a:t>
            </a:r>
          </a:p>
        </p:txBody>
      </p:sp>
    </p:spTree>
    <p:extLst>
      <p:ext uri="{BB962C8B-B14F-4D97-AF65-F5344CB8AC3E}">
        <p14:creationId xmlns:p14="http://schemas.microsoft.com/office/powerpoint/2010/main" val="34945944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1505" y="1355014"/>
            <a:ext cx="8250885" cy="5328592"/>
          </a:xfrm>
        </p:spPr>
        <p:txBody>
          <a:bodyPr>
            <a:normAutofit fontScale="77500" lnSpcReduction="20000"/>
          </a:bodyPr>
          <a:lstStyle/>
          <a:p>
            <a:pPr marL="514350" indent="-514350">
              <a:buAutoNum type="arabicPeriod"/>
            </a:pPr>
            <a:r>
              <a:rPr lang="en-GB" b="1" dirty="0">
                <a:solidFill>
                  <a:srgbClr val="FF0000"/>
                </a:solidFill>
              </a:rPr>
              <a:t>Point/Reasons (technique)</a:t>
            </a:r>
          </a:p>
          <a:p>
            <a:pPr marL="0" indent="0">
              <a:buNone/>
            </a:pPr>
            <a:r>
              <a:rPr lang="en-GB" dirty="0"/>
              <a:t>Shakespeare examines the theme of conflict in Act 3, this is evident within the Capulet family when ….</a:t>
            </a:r>
          </a:p>
          <a:p>
            <a:pPr marL="0" indent="0">
              <a:buNone/>
            </a:pPr>
            <a:r>
              <a:rPr lang="en-GB" b="1" dirty="0">
                <a:solidFill>
                  <a:srgbClr val="FF0000"/>
                </a:solidFill>
              </a:rPr>
              <a:t>2. Quote </a:t>
            </a:r>
          </a:p>
          <a:p>
            <a:pPr marL="0" indent="0">
              <a:buNone/>
            </a:pPr>
            <a:r>
              <a:rPr lang="en-GB" dirty="0"/>
              <a:t>This can be seen in the quote ….</a:t>
            </a:r>
          </a:p>
          <a:p>
            <a:pPr marL="0" indent="0">
              <a:buNone/>
            </a:pPr>
            <a:r>
              <a:rPr lang="en-GB" b="1" dirty="0">
                <a:solidFill>
                  <a:schemeClr val="accent4">
                    <a:lumMod val="75000"/>
                  </a:schemeClr>
                </a:solidFill>
              </a:rPr>
              <a:t>3. Quote analysis in general</a:t>
            </a:r>
          </a:p>
          <a:p>
            <a:pPr marL="0" indent="0">
              <a:buNone/>
            </a:pPr>
            <a:r>
              <a:rPr lang="en-GB" dirty="0"/>
              <a:t>This quotation illustrates / portrays / shows…. (Use bullet points and infer)  </a:t>
            </a:r>
          </a:p>
          <a:p>
            <a:pPr marL="0" indent="0">
              <a:buNone/>
            </a:pPr>
            <a:r>
              <a:rPr lang="en-GB" b="1" dirty="0">
                <a:solidFill>
                  <a:srgbClr val="00B050"/>
                </a:solidFill>
              </a:rPr>
              <a:t>4. Quote Zoom</a:t>
            </a:r>
          </a:p>
          <a:p>
            <a:pPr marL="0" indent="0">
              <a:buNone/>
            </a:pPr>
            <a:r>
              <a:rPr lang="en-GB" dirty="0"/>
              <a:t>The word / phrase / ….</a:t>
            </a:r>
          </a:p>
          <a:p>
            <a:pPr marL="0" indent="0">
              <a:buNone/>
            </a:pPr>
            <a:r>
              <a:rPr lang="en-GB" b="1" dirty="0">
                <a:solidFill>
                  <a:srgbClr val="7030A0"/>
                </a:solidFill>
              </a:rPr>
              <a:t>5. Effect on audience</a:t>
            </a:r>
            <a:endParaRPr lang="en-GB" dirty="0">
              <a:solidFill>
                <a:srgbClr val="7030A0"/>
              </a:solidFill>
            </a:endParaRPr>
          </a:p>
          <a:p>
            <a:pPr marL="0" indent="0">
              <a:buNone/>
            </a:pPr>
            <a:r>
              <a:rPr lang="en-GB" dirty="0"/>
              <a:t>The audience sympathise with Juliet because….</a:t>
            </a:r>
          </a:p>
          <a:p>
            <a:pPr marL="0" indent="0">
              <a:buNone/>
            </a:pPr>
            <a:r>
              <a:rPr lang="en-GB" b="1" dirty="0">
                <a:solidFill>
                  <a:srgbClr val="7030A0"/>
                </a:solidFill>
              </a:rPr>
              <a:t>6. Shakespeare’s intention</a:t>
            </a:r>
          </a:p>
          <a:p>
            <a:pPr marL="0" indent="0">
              <a:buNone/>
            </a:pPr>
            <a:r>
              <a:rPr lang="en-GB" dirty="0"/>
              <a:t>Shakespeare shows us that conflict exists within families as well as between them.  </a:t>
            </a:r>
          </a:p>
        </p:txBody>
      </p:sp>
      <p:sp>
        <p:nvSpPr>
          <p:cNvPr id="6" name="Title 5"/>
          <p:cNvSpPr>
            <a:spLocks noGrp="1"/>
          </p:cNvSpPr>
          <p:nvPr>
            <p:ph type="title"/>
          </p:nvPr>
        </p:nvSpPr>
        <p:spPr/>
        <p:txBody>
          <a:bodyPr>
            <a:normAutofit/>
          </a:bodyPr>
          <a:lstStyle/>
          <a:p>
            <a:r>
              <a:rPr lang="en-GB" sz="2200" b="1" dirty="0"/>
              <a:t>Examine the theme of conflict and how it impacts the Capulet family. </a:t>
            </a:r>
            <a:br>
              <a:rPr lang="en-GB" sz="2200" b="1" dirty="0"/>
            </a:br>
            <a:r>
              <a:rPr lang="en-GB" sz="2200" b="1" dirty="0"/>
              <a:t/>
            </a:r>
            <a:br>
              <a:rPr lang="en-GB" sz="2200" b="1" dirty="0"/>
            </a:br>
            <a:endParaRPr lang="en-GB" sz="2200" dirty="0"/>
          </a:p>
        </p:txBody>
      </p:sp>
    </p:spTree>
    <p:extLst>
      <p:ext uri="{BB962C8B-B14F-4D97-AF65-F5344CB8AC3E}">
        <p14:creationId xmlns:p14="http://schemas.microsoft.com/office/powerpoint/2010/main" val="2695067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a:t>
            </a:r>
          </a:p>
        </p:txBody>
      </p:sp>
      <p:sp>
        <p:nvSpPr>
          <p:cNvPr id="3" name="Content Placeholder 2"/>
          <p:cNvSpPr>
            <a:spLocks noGrp="1"/>
          </p:cNvSpPr>
          <p:nvPr>
            <p:ph idx="1"/>
          </p:nvPr>
        </p:nvSpPr>
        <p:spPr>
          <a:xfrm>
            <a:off x="1981200" y="2492896"/>
            <a:ext cx="8229600" cy="1872209"/>
          </a:xfrm>
        </p:spPr>
        <p:txBody>
          <a:bodyPr>
            <a:normAutofit lnSpcReduction="10000"/>
          </a:bodyPr>
          <a:lstStyle/>
          <a:p>
            <a:pPr marL="0" indent="0">
              <a:buNone/>
            </a:pPr>
            <a:endParaRPr lang="en-GB" dirty="0"/>
          </a:p>
          <a:p>
            <a:pPr marL="0" indent="0">
              <a:buNone/>
            </a:pPr>
            <a:endParaRPr lang="en-GB" dirty="0"/>
          </a:p>
          <a:p>
            <a:pPr marL="0" indent="0">
              <a:buNone/>
            </a:pPr>
            <a:r>
              <a:rPr lang="en-GB" dirty="0"/>
              <a:t>How! Will she none? Doth she not give us thanks? Is she not proud? Doth she not count her blest,</a:t>
            </a:r>
          </a:p>
        </p:txBody>
      </p:sp>
      <p:sp>
        <p:nvSpPr>
          <p:cNvPr id="4" name="TextBox 3"/>
          <p:cNvSpPr txBox="1"/>
          <p:nvPr/>
        </p:nvSpPr>
        <p:spPr>
          <a:xfrm>
            <a:off x="1915546" y="1512775"/>
            <a:ext cx="3600400" cy="1446550"/>
          </a:xfrm>
          <a:prstGeom prst="rect">
            <a:avLst/>
          </a:prstGeom>
          <a:noFill/>
        </p:spPr>
        <p:txBody>
          <a:bodyPr wrap="square" rtlCol="0">
            <a:spAutoFit/>
          </a:bodyPr>
          <a:lstStyle/>
          <a:p>
            <a:r>
              <a:rPr lang="en-GB" sz="2200" dirty="0">
                <a:solidFill>
                  <a:srgbClr val="00B050"/>
                </a:solidFill>
              </a:rPr>
              <a:t>Point</a:t>
            </a:r>
          </a:p>
          <a:p>
            <a:endParaRPr lang="en-GB" sz="2200" dirty="0">
              <a:solidFill>
                <a:srgbClr val="00B050"/>
              </a:solidFill>
            </a:endParaRPr>
          </a:p>
          <a:p>
            <a:r>
              <a:rPr lang="en-GB" sz="2200" dirty="0">
                <a:solidFill>
                  <a:srgbClr val="00B050"/>
                </a:solidFill>
              </a:rPr>
              <a:t>Capulet is enraged when Juliet refuses to marry Paris. </a:t>
            </a:r>
          </a:p>
        </p:txBody>
      </p:sp>
      <p:sp>
        <p:nvSpPr>
          <p:cNvPr id="5" name="TextBox 4"/>
          <p:cNvSpPr txBox="1"/>
          <p:nvPr/>
        </p:nvSpPr>
        <p:spPr>
          <a:xfrm>
            <a:off x="5991335" y="1412776"/>
            <a:ext cx="4347322" cy="1754326"/>
          </a:xfrm>
          <a:prstGeom prst="rect">
            <a:avLst/>
          </a:prstGeom>
          <a:noFill/>
        </p:spPr>
        <p:txBody>
          <a:bodyPr wrap="square" rtlCol="0">
            <a:spAutoFit/>
          </a:bodyPr>
          <a:lstStyle/>
          <a:p>
            <a:r>
              <a:rPr lang="en-GB" b="1" dirty="0">
                <a:solidFill>
                  <a:srgbClr val="FF0000"/>
                </a:solidFill>
              </a:rPr>
              <a:t>Language Device</a:t>
            </a:r>
          </a:p>
          <a:p>
            <a:endParaRPr lang="en-GB" dirty="0">
              <a:solidFill>
                <a:srgbClr val="FF0000"/>
              </a:solidFill>
            </a:endParaRPr>
          </a:p>
          <a:p>
            <a:r>
              <a:rPr lang="en-GB" b="1" dirty="0">
                <a:solidFill>
                  <a:srgbClr val="FF0000"/>
                </a:solidFill>
              </a:rPr>
              <a:t>Exclamation marks </a:t>
            </a:r>
            <a:r>
              <a:rPr lang="en-GB" dirty="0">
                <a:solidFill>
                  <a:srgbClr val="FF0000"/>
                </a:solidFill>
              </a:rPr>
              <a:t>emphasise anger.</a:t>
            </a:r>
          </a:p>
          <a:p>
            <a:r>
              <a:rPr lang="en-GB" b="1" dirty="0">
                <a:solidFill>
                  <a:srgbClr val="FF0000"/>
                </a:solidFill>
              </a:rPr>
              <a:t>Question marks </a:t>
            </a:r>
            <a:r>
              <a:rPr lang="en-GB" dirty="0">
                <a:solidFill>
                  <a:srgbClr val="FF0000"/>
                </a:solidFill>
              </a:rPr>
              <a:t>show that he cannot understand how his daughter is defying him. </a:t>
            </a:r>
          </a:p>
          <a:p>
            <a:r>
              <a:rPr lang="en-GB" b="1" dirty="0">
                <a:solidFill>
                  <a:srgbClr val="FF0000"/>
                </a:solidFill>
              </a:rPr>
              <a:t>Repetition</a:t>
            </a:r>
            <a:r>
              <a:rPr lang="en-GB" dirty="0">
                <a:solidFill>
                  <a:srgbClr val="FF0000"/>
                </a:solidFill>
              </a:rPr>
              <a:t> for emphasis. </a:t>
            </a:r>
          </a:p>
        </p:txBody>
      </p:sp>
      <p:sp>
        <p:nvSpPr>
          <p:cNvPr id="6" name="TextBox 5"/>
          <p:cNvSpPr txBox="1"/>
          <p:nvPr/>
        </p:nvSpPr>
        <p:spPr>
          <a:xfrm>
            <a:off x="2966120" y="4437113"/>
            <a:ext cx="5434136" cy="2031325"/>
          </a:xfrm>
          <a:prstGeom prst="rect">
            <a:avLst/>
          </a:prstGeom>
          <a:noFill/>
        </p:spPr>
        <p:txBody>
          <a:bodyPr wrap="square" rtlCol="0">
            <a:spAutoFit/>
          </a:bodyPr>
          <a:lstStyle/>
          <a:p>
            <a:r>
              <a:rPr lang="en-GB" b="1" dirty="0">
                <a:solidFill>
                  <a:srgbClr val="7030A0"/>
                </a:solidFill>
              </a:rPr>
              <a:t>Audience </a:t>
            </a:r>
          </a:p>
          <a:p>
            <a:endParaRPr lang="en-GB" b="1" dirty="0">
              <a:solidFill>
                <a:srgbClr val="7030A0"/>
              </a:solidFill>
            </a:endParaRPr>
          </a:p>
          <a:p>
            <a:r>
              <a:rPr lang="en-GB" b="1" dirty="0">
                <a:solidFill>
                  <a:srgbClr val="7030A0"/>
                </a:solidFill>
              </a:rPr>
              <a:t>We sympathise with Juliet because her father is being so harsh. </a:t>
            </a:r>
          </a:p>
          <a:p>
            <a:r>
              <a:rPr lang="en-GB" b="1" u="sng" dirty="0">
                <a:solidFill>
                  <a:srgbClr val="7030A0"/>
                </a:solidFill>
              </a:rPr>
              <a:t>Shakespeare shows </a:t>
            </a:r>
            <a:r>
              <a:rPr lang="en-GB" b="1" dirty="0">
                <a:solidFill>
                  <a:srgbClr val="7030A0"/>
                </a:solidFill>
              </a:rPr>
              <a:t>us that conflict exists within the families as well as between them</a:t>
            </a:r>
            <a:r>
              <a:rPr lang="en-GB" b="1" dirty="0"/>
              <a:t>. </a:t>
            </a:r>
          </a:p>
          <a:p>
            <a:endParaRPr lang="en-GB" dirty="0"/>
          </a:p>
        </p:txBody>
      </p:sp>
    </p:spTree>
    <p:extLst>
      <p:ext uri="{BB962C8B-B14F-4D97-AF65-F5344CB8AC3E}">
        <p14:creationId xmlns:p14="http://schemas.microsoft.com/office/powerpoint/2010/main" val="8230215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a:t>
            </a:r>
          </a:p>
        </p:txBody>
      </p:sp>
      <p:sp>
        <p:nvSpPr>
          <p:cNvPr id="3" name="Content Placeholder 2"/>
          <p:cNvSpPr>
            <a:spLocks noGrp="1"/>
          </p:cNvSpPr>
          <p:nvPr>
            <p:ph idx="1"/>
          </p:nvPr>
        </p:nvSpPr>
        <p:spPr/>
        <p:txBody>
          <a:bodyPr>
            <a:normAutofit/>
          </a:bodyPr>
          <a:lstStyle/>
          <a:p>
            <a:pPr marL="0" indent="0">
              <a:buNone/>
            </a:pPr>
            <a:r>
              <a:rPr lang="en-GB" dirty="0">
                <a:solidFill>
                  <a:srgbClr val="FF0000"/>
                </a:solidFill>
              </a:rPr>
              <a:t>Shakespeare examines the theme of conflict throughout Act 3, this is evident, not only in the fight scene but also, within the Capulet family. Lord Capulet is furious when Juliet refuses to marry Paris. His anger can be seen in the quote ‘How! will she none? Doth she not give us thanks? Is she not proud? Doth she not count her blest,’ </a:t>
            </a:r>
            <a:r>
              <a:rPr lang="en-GB" dirty="0">
                <a:solidFill>
                  <a:srgbClr val="00B050"/>
                </a:solidFill>
              </a:rPr>
              <a:t>The use of Exclamation marks and repetition emphasise his anger. While the Question marks show that he cannot understand the fact that his daughter is defying him. </a:t>
            </a:r>
            <a:r>
              <a:rPr lang="en-GB" dirty="0">
                <a:solidFill>
                  <a:srgbClr val="7030A0"/>
                </a:solidFill>
              </a:rPr>
              <a:t>The audience sympathise with Juliet because she is like a possession that is to be given away. Shakespeare shows us that conflict exists within families as well as between them.  </a:t>
            </a:r>
          </a:p>
          <a:p>
            <a:endParaRPr lang="en-GB" dirty="0"/>
          </a:p>
        </p:txBody>
      </p:sp>
    </p:spTree>
    <p:extLst>
      <p:ext uri="{BB962C8B-B14F-4D97-AF65-F5344CB8AC3E}">
        <p14:creationId xmlns:p14="http://schemas.microsoft.com/office/powerpoint/2010/main" val="24302102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1992314" y="812801"/>
            <a:ext cx="8334375"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rgbClr val="000066"/>
                </a:solidFill>
                <a:latin typeface="Comic Sans MS" panose="030F0702030302020204" pitchFamily="66" charset="0"/>
              </a:defRPr>
            </a:lvl1pPr>
            <a:lvl2pPr marL="742950" indent="-285750" eaLnBrk="0" hangingPunct="0">
              <a:defRPr sz="3000">
                <a:solidFill>
                  <a:srgbClr val="000066"/>
                </a:solidFill>
                <a:latin typeface="Comic Sans MS" panose="030F0702030302020204" pitchFamily="66" charset="0"/>
              </a:defRPr>
            </a:lvl2pPr>
            <a:lvl3pPr marL="1143000" indent="-228600" eaLnBrk="0" hangingPunct="0">
              <a:defRPr sz="3000">
                <a:solidFill>
                  <a:srgbClr val="000066"/>
                </a:solidFill>
                <a:latin typeface="Comic Sans MS" panose="030F0702030302020204" pitchFamily="66" charset="0"/>
              </a:defRPr>
            </a:lvl3pPr>
            <a:lvl4pPr marL="1600200" indent="-228600" eaLnBrk="0" hangingPunct="0">
              <a:defRPr sz="3000">
                <a:solidFill>
                  <a:srgbClr val="000066"/>
                </a:solidFill>
                <a:latin typeface="Comic Sans MS" panose="030F0702030302020204" pitchFamily="66" charset="0"/>
              </a:defRPr>
            </a:lvl4pPr>
            <a:lvl5pPr marL="2057400" indent="-228600" eaLnBrk="0" hangingPunct="0">
              <a:defRPr sz="3000">
                <a:solidFill>
                  <a:srgbClr val="000066"/>
                </a:solidFill>
                <a:latin typeface="Comic Sans MS" panose="030F0702030302020204" pitchFamily="66" charset="0"/>
              </a:defRPr>
            </a:lvl5pPr>
            <a:lvl6pPr marL="2514600" indent="-228600" eaLnBrk="0" fontAlgn="base" hangingPunct="0">
              <a:spcBef>
                <a:spcPct val="0"/>
              </a:spcBef>
              <a:spcAft>
                <a:spcPct val="0"/>
              </a:spcAft>
              <a:defRPr sz="3000">
                <a:solidFill>
                  <a:srgbClr val="000066"/>
                </a:solidFill>
                <a:latin typeface="Comic Sans MS" panose="030F0702030302020204" pitchFamily="66" charset="0"/>
              </a:defRPr>
            </a:lvl6pPr>
            <a:lvl7pPr marL="2971800" indent="-228600" eaLnBrk="0" fontAlgn="base" hangingPunct="0">
              <a:spcBef>
                <a:spcPct val="0"/>
              </a:spcBef>
              <a:spcAft>
                <a:spcPct val="0"/>
              </a:spcAft>
              <a:defRPr sz="3000">
                <a:solidFill>
                  <a:srgbClr val="000066"/>
                </a:solidFill>
                <a:latin typeface="Comic Sans MS" panose="030F0702030302020204" pitchFamily="66" charset="0"/>
              </a:defRPr>
            </a:lvl7pPr>
            <a:lvl8pPr marL="3429000" indent="-228600" eaLnBrk="0" fontAlgn="base" hangingPunct="0">
              <a:spcBef>
                <a:spcPct val="0"/>
              </a:spcBef>
              <a:spcAft>
                <a:spcPct val="0"/>
              </a:spcAft>
              <a:defRPr sz="3000">
                <a:solidFill>
                  <a:srgbClr val="000066"/>
                </a:solidFill>
                <a:latin typeface="Comic Sans MS" panose="030F0702030302020204" pitchFamily="66" charset="0"/>
              </a:defRPr>
            </a:lvl8pPr>
            <a:lvl9pPr marL="3886200" indent="-228600" eaLnBrk="0" fontAlgn="base" hangingPunct="0">
              <a:spcBef>
                <a:spcPct val="0"/>
              </a:spcBef>
              <a:spcAft>
                <a:spcPct val="0"/>
              </a:spcAft>
              <a:defRPr sz="3000">
                <a:solidFill>
                  <a:srgbClr val="000066"/>
                </a:solidFill>
                <a:latin typeface="Comic Sans MS" panose="030F0702030302020204" pitchFamily="66" charset="0"/>
              </a:defRPr>
            </a:lvl9pPr>
          </a:lstStyle>
          <a:p>
            <a:pPr eaLnBrk="1" hangingPunct="1"/>
            <a:r>
              <a:rPr lang="en-GB" altLang="en-US"/>
              <a:t>Capulet is shocked by Juliet’s behaviour.</a:t>
            </a:r>
          </a:p>
          <a:p>
            <a:pPr eaLnBrk="1" hangingPunct="1"/>
            <a:r>
              <a:rPr lang="en-GB" altLang="en-US">
                <a:solidFill>
                  <a:srgbClr val="FF0000"/>
                </a:solidFill>
              </a:rPr>
              <a:t>Find a quote</a:t>
            </a:r>
          </a:p>
          <a:p>
            <a:pPr eaLnBrk="1" hangingPunct="1"/>
            <a:r>
              <a:rPr lang="en-GB" altLang="en-US">
                <a:solidFill>
                  <a:srgbClr val="FF0000"/>
                </a:solidFill>
              </a:rPr>
              <a:t>Explain why. What kind of a daughter has </a:t>
            </a:r>
          </a:p>
          <a:p>
            <a:pPr eaLnBrk="1" hangingPunct="1"/>
            <a:r>
              <a:rPr lang="en-GB" altLang="en-US">
                <a:solidFill>
                  <a:srgbClr val="FF0000"/>
                </a:solidFill>
              </a:rPr>
              <a:t>Juliet been up until now?</a:t>
            </a:r>
          </a:p>
          <a:p>
            <a:pPr eaLnBrk="1" hangingPunct="1"/>
            <a:endParaRPr lang="en-GB" altLang="en-US">
              <a:solidFill>
                <a:srgbClr val="FF0000"/>
              </a:solidFill>
            </a:endParaRPr>
          </a:p>
          <a:p>
            <a:pPr eaLnBrk="1" hangingPunct="1"/>
            <a:r>
              <a:rPr lang="en-GB" altLang="en-US"/>
              <a:t>Capulet is angry and insults Juliet.</a:t>
            </a:r>
          </a:p>
          <a:p>
            <a:pPr eaLnBrk="1" hangingPunct="1"/>
            <a:r>
              <a:rPr lang="en-GB" altLang="en-US">
                <a:solidFill>
                  <a:srgbClr val="FF0000"/>
                </a:solidFill>
              </a:rPr>
              <a:t>Fins a quote and explain how the audience would react. </a:t>
            </a:r>
          </a:p>
          <a:p>
            <a:pPr eaLnBrk="1" hangingPunct="1"/>
            <a:endParaRPr lang="en-GB" altLang="en-US">
              <a:solidFill>
                <a:srgbClr val="FF0000"/>
              </a:solidFill>
            </a:endParaRPr>
          </a:p>
          <a:p>
            <a:pPr eaLnBrk="1" hangingPunct="1"/>
            <a:r>
              <a:rPr lang="en-GB" altLang="en-US"/>
              <a:t>Capulet seems violent.</a:t>
            </a:r>
          </a:p>
          <a:p>
            <a:pPr eaLnBrk="1" hangingPunct="1"/>
            <a:r>
              <a:rPr lang="en-GB" altLang="en-US">
                <a:solidFill>
                  <a:srgbClr val="FF0000"/>
                </a:solidFill>
              </a:rPr>
              <a:t>Does he want to hit her? How do you know?</a:t>
            </a:r>
          </a:p>
          <a:p>
            <a:pPr eaLnBrk="1" hangingPunct="1"/>
            <a:r>
              <a:rPr lang="en-GB" altLang="en-US">
                <a:solidFill>
                  <a:srgbClr val="FF0000"/>
                </a:solidFill>
              </a:rPr>
              <a:t>Explain how the audience would feel </a:t>
            </a:r>
          </a:p>
          <a:p>
            <a:pPr eaLnBrk="1" hangingPunct="1"/>
            <a:endParaRPr lang="en-GB" altLang="en-US"/>
          </a:p>
        </p:txBody>
      </p:sp>
    </p:spTree>
    <p:extLst>
      <p:ext uri="{BB962C8B-B14F-4D97-AF65-F5344CB8AC3E}">
        <p14:creationId xmlns:p14="http://schemas.microsoft.com/office/powerpoint/2010/main" val="13700733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 through the separate </a:t>
            </a:r>
            <a:r>
              <a:rPr lang="en-GB" smtClean="0"/>
              <a:t>Act 3 </a:t>
            </a:r>
            <a:r>
              <a:rPr lang="en-GB" dirty="0" smtClean="0"/>
              <a:t>recap </a:t>
            </a:r>
            <a:r>
              <a:rPr lang="en-GB" dirty="0" err="1" smtClean="0"/>
              <a:t>powerpoint</a:t>
            </a:r>
            <a:r>
              <a:rPr lang="en-GB" dirty="0" smtClean="0"/>
              <a:t> to check you understand the plot</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4856705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Lesson 5</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7114690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040" name="Picture 16" descr="Image result for vegetable no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1392" y="2763623"/>
            <a:ext cx="831450" cy="798844"/>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Image result for vegetable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2625" y="1870674"/>
            <a:ext cx="755580" cy="81905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vegetable no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8838" y="3720404"/>
            <a:ext cx="806717" cy="80671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458036" y="373706"/>
            <a:ext cx="6400800" cy="892398"/>
          </a:xfrm>
          <a:solidFill>
            <a:schemeClr val="accent5">
              <a:lumMod val="20000"/>
              <a:lumOff val="80000"/>
            </a:schemeClr>
          </a:solidFill>
          <a:ln w="28575">
            <a:solidFill>
              <a:schemeClr val="accent5"/>
            </a:solidFill>
          </a:ln>
        </p:spPr>
        <p:txBody>
          <a:bodyPr>
            <a:normAutofit fontScale="92500" lnSpcReduction="10000"/>
          </a:bodyPr>
          <a:lstStyle/>
          <a:p>
            <a:r>
              <a:rPr lang="en-GB" sz="6600" b="1" dirty="0">
                <a:solidFill>
                  <a:schemeClr val="accent4">
                    <a:lumMod val="75000"/>
                  </a:schemeClr>
                </a:solidFill>
              </a:rPr>
              <a:t>English</a:t>
            </a:r>
            <a:r>
              <a:rPr lang="en-GB" sz="6600" b="1" dirty="0"/>
              <a:t> </a:t>
            </a:r>
            <a:r>
              <a:rPr lang="en-GB" sz="6600" b="1" dirty="0">
                <a:solidFill>
                  <a:schemeClr val="accent4">
                    <a:lumMod val="75000"/>
                  </a:schemeClr>
                </a:solidFill>
              </a:rPr>
              <a:t>5-a-day</a:t>
            </a:r>
          </a:p>
        </p:txBody>
      </p:sp>
      <p:sp>
        <p:nvSpPr>
          <p:cNvPr id="4" name="AutoShape 5" descr="Image result for fruit and veg no background"/>
          <p:cNvSpPr>
            <a:spLocks noChangeAspect="1" noChangeArrowheads="1"/>
          </p:cNvSpPr>
          <p:nvPr/>
        </p:nvSpPr>
        <p:spPr bwMode="auto">
          <a:xfrm>
            <a:off x="2175963" y="-11511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31" name="Picture 7" descr="Image result for fruit and veg no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0495" y="362847"/>
            <a:ext cx="1731962" cy="14433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ruit and veg no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0415" y="4590492"/>
            <a:ext cx="912394" cy="9123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75894" y="1894114"/>
            <a:ext cx="637123" cy="769441"/>
          </a:xfrm>
          <a:prstGeom prst="rect">
            <a:avLst/>
          </a:prstGeom>
          <a:noFill/>
        </p:spPr>
        <p:txBody>
          <a:bodyPr wrap="square" rtlCol="0">
            <a:spAutoFit/>
          </a:bodyPr>
          <a:lstStyle/>
          <a:p>
            <a:r>
              <a:rPr lang="en-GB" sz="4400" b="1" dirty="0">
                <a:ln w="25400">
                  <a:solidFill>
                    <a:schemeClr val="accent6">
                      <a:lumMod val="60000"/>
                      <a:lumOff val="40000"/>
                    </a:schemeClr>
                  </a:solidFill>
                </a:ln>
                <a:solidFill>
                  <a:prstClr val="black"/>
                </a:solidFill>
              </a:rPr>
              <a:t>1</a:t>
            </a:r>
          </a:p>
        </p:txBody>
      </p:sp>
      <p:pic>
        <p:nvPicPr>
          <p:cNvPr id="1037" name="Picture 13" descr="Image result for fruit no backgrou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9822" y="5534110"/>
            <a:ext cx="641970" cy="8602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08670" y="2739962"/>
            <a:ext cx="758456" cy="769441"/>
          </a:xfrm>
          <a:prstGeom prst="rect">
            <a:avLst/>
          </a:prstGeom>
          <a:noFill/>
          <a:ln w="25400">
            <a:noFill/>
          </a:ln>
        </p:spPr>
        <p:txBody>
          <a:bodyPr wrap="square" rtlCol="0">
            <a:spAutoFit/>
          </a:bodyPr>
          <a:lstStyle/>
          <a:p>
            <a:r>
              <a:rPr lang="en-GB" sz="4400" b="1" dirty="0">
                <a:ln w="25400">
                  <a:solidFill>
                    <a:schemeClr val="accent6">
                      <a:lumMod val="50000"/>
                    </a:schemeClr>
                  </a:solidFill>
                </a:ln>
                <a:solidFill>
                  <a:schemeClr val="accent6">
                    <a:lumMod val="60000"/>
                    <a:lumOff val="40000"/>
                  </a:schemeClr>
                </a:solidFill>
              </a:rPr>
              <a:t>2</a:t>
            </a:r>
          </a:p>
        </p:txBody>
      </p:sp>
      <p:sp>
        <p:nvSpPr>
          <p:cNvPr id="7" name="TextBox 6"/>
          <p:cNvSpPr txBox="1"/>
          <p:nvPr/>
        </p:nvSpPr>
        <p:spPr>
          <a:xfrm>
            <a:off x="2408011" y="3783775"/>
            <a:ext cx="512484" cy="769441"/>
          </a:xfrm>
          <a:prstGeom prst="rect">
            <a:avLst/>
          </a:prstGeom>
          <a:noFill/>
        </p:spPr>
        <p:txBody>
          <a:bodyPr wrap="square" rtlCol="0">
            <a:spAutoFit/>
          </a:bodyPr>
          <a:lstStyle/>
          <a:p>
            <a:r>
              <a:rPr lang="en-GB" sz="4400" b="1" dirty="0">
                <a:ln w="25400">
                  <a:solidFill>
                    <a:schemeClr val="accent2">
                      <a:lumMod val="60000"/>
                      <a:lumOff val="40000"/>
                    </a:schemeClr>
                  </a:solidFill>
                </a:ln>
                <a:solidFill>
                  <a:prstClr val="black"/>
                </a:solidFill>
              </a:rPr>
              <a:t>3</a:t>
            </a:r>
          </a:p>
        </p:txBody>
      </p:sp>
      <p:sp>
        <p:nvSpPr>
          <p:cNvPr id="8" name="TextBox 7"/>
          <p:cNvSpPr txBox="1"/>
          <p:nvPr/>
        </p:nvSpPr>
        <p:spPr>
          <a:xfrm>
            <a:off x="2671198" y="4679696"/>
            <a:ext cx="536506" cy="769441"/>
          </a:xfrm>
          <a:prstGeom prst="rect">
            <a:avLst/>
          </a:prstGeom>
          <a:noFill/>
        </p:spPr>
        <p:txBody>
          <a:bodyPr wrap="square" rtlCol="0">
            <a:spAutoFit/>
          </a:bodyPr>
          <a:lstStyle/>
          <a:p>
            <a:r>
              <a:rPr lang="en-GB" sz="4400" b="1" dirty="0">
                <a:ln w="25400">
                  <a:solidFill>
                    <a:schemeClr val="accent2">
                      <a:lumMod val="75000"/>
                    </a:schemeClr>
                  </a:solidFill>
                </a:ln>
                <a:solidFill>
                  <a:prstClr val="black"/>
                </a:solidFill>
              </a:rPr>
              <a:t>4</a:t>
            </a:r>
          </a:p>
        </p:txBody>
      </p:sp>
      <p:sp>
        <p:nvSpPr>
          <p:cNvPr id="9" name="TextBox 8"/>
          <p:cNvSpPr txBox="1"/>
          <p:nvPr/>
        </p:nvSpPr>
        <p:spPr>
          <a:xfrm>
            <a:off x="2496541" y="5581241"/>
            <a:ext cx="794972" cy="769441"/>
          </a:xfrm>
          <a:prstGeom prst="rect">
            <a:avLst/>
          </a:prstGeom>
          <a:noFill/>
        </p:spPr>
        <p:txBody>
          <a:bodyPr wrap="square" rtlCol="0">
            <a:spAutoFit/>
          </a:bodyPr>
          <a:lstStyle/>
          <a:p>
            <a:r>
              <a:rPr lang="en-GB" sz="4400" b="1" dirty="0">
                <a:ln w="25400">
                  <a:solidFill>
                    <a:schemeClr val="accent2">
                      <a:lumMod val="60000"/>
                      <a:lumOff val="40000"/>
                    </a:schemeClr>
                  </a:solidFill>
                </a:ln>
                <a:solidFill>
                  <a:prstClr val="black"/>
                </a:solidFill>
              </a:rPr>
              <a:t>5</a:t>
            </a:r>
          </a:p>
        </p:txBody>
      </p:sp>
      <p:sp>
        <p:nvSpPr>
          <p:cNvPr id="12" name="TextBox 11"/>
          <p:cNvSpPr txBox="1"/>
          <p:nvPr/>
        </p:nvSpPr>
        <p:spPr>
          <a:xfrm>
            <a:off x="3094819" y="2009153"/>
            <a:ext cx="7593616" cy="400110"/>
          </a:xfrm>
          <a:prstGeom prst="rect">
            <a:avLst/>
          </a:prstGeom>
          <a:noFill/>
          <a:ln w="28575">
            <a:solidFill>
              <a:srgbClr val="92D050"/>
            </a:solidFill>
          </a:ln>
        </p:spPr>
        <p:txBody>
          <a:bodyPr wrap="square" rtlCol="0">
            <a:spAutoFit/>
          </a:bodyPr>
          <a:lstStyle/>
          <a:p>
            <a:r>
              <a:rPr lang="en-US" sz="2000">
                <a:solidFill>
                  <a:prstClr val="black"/>
                </a:solidFill>
              </a:rPr>
              <a:t>In Greek theatre, who would have said the prologue?</a:t>
            </a:r>
            <a:endParaRPr lang="en-US" sz="2000" dirty="0">
              <a:solidFill>
                <a:prstClr val="black"/>
              </a:solidFill>
            </a:endParaRPr>
          </a:p>
        </p:txBody>
      </p:sp>
      <p:sp>
        <p:nvSpPr>
          <p:cNvPr id="13" name="TextBox 12"/>
          <p:cNvSpPr txBox="1"/>
          <p:nvPr/>
        </p:nvSpPr>
        <p:spPr>
          <a:xfrm>
            <a:off x="3329582" y="2830917"/>
            <a:ext cx="7363797" cy="400110"/>
          </a:xfrm>
          <a:prstGeom prst="rect">
            <a:avLst/>
          </a:prstGeom>
          <a:noFill/>
          <a:ln w="28575">
            <a:solidFill>
              <a:schemeClr val="accent6">
                <a:lumMod val="50000"/>
              </a:schemeClr>
            </a:solidFill>
          </a:ln>
        </p:spPr>
        <p:txBody>
          <a:bodyPr wrap="square" rtlCol="0">
            <a:spAutoFit/>
          </a:bodyPr>
          <a:lstStyle/>
          <a:p>
            <a:r>
              <a:rPr lang="en-GB" sz="2000" dirty="0">
                <a:solidFill>
                  <a:prstClr val="black"/>
                </a:solidFill>
              </a:rPr>
              <a:t>In </a:t>
            </a:r>
            <a:r>
              <a:rPr lang="en-GB" sz="2000" dirty="0" smtClean="0">
                <a:solidFill>
                  <a:prstClr val="black"/>
                </a:solidFill>
              </a:rPr>
              <a:t>AIC</a:t>
            </a:r>
            <a:r>
              <a:rPr lang="en-GB" sz="2000" dirty="0">
                <a:solidFill>
                  <a:prstClr val="black"/>
                </a:solidFill>
              </a:rPr>
              <a:t>, who says </a:t>
            </a:r>
            <a:r>
              <a:rPr lang="en-GB" sz="2000" i="1" dirty="0"/>
              <a:t>"All right. I knew her. Let’s leave it at that“ ?</a:t>
            </a:r>
            <a:endParaRPr lang="en-GB" sz="2000" dirty="0">
              <a:solidFill>
                <a:prstClr val="black"/>
              </a:solidFill>
            </a:endParaRPr>
          </a:p>
        </p:txBody>
      </p:sp>
      <p:sp>
        <p:nvSpPr>
          <p:cNvPr id="26" name="TextBox 25"/>
          <p:cNvSpPr txBox="1"/>
          <p:nvPr/>
        </p:nvSpPr>
        <p:spPr>
          <a:xfrm>
            <a:off x="3238679" y="3940530"/>
            <a:ext cx="7349035" cy="707886"/>
          </a:xfrm>
          <a:prstGeom prst="rect">
            <a:avLst/>
          </a:prstGeom>
          <a:noFill/>
          <a:ln w="28575">
            <a:solidFill>
              <a:schemeClr val="accent2">
                <a:lumMod val="75000"/>
              </a:schemeClr>
            </a:solidFill>
          </a:ln>
        </p:spPr>
        <p:txBody>
          <a:bodyPr wrap="square" rtlCol="0">
            <a:spAutoFit/>
          </a:bodyPr>
          <a:lstStyle/>
          <a:p>
            <a:r>
              <a:rPr lang="en-GB" sz="2000">
                <a:solidFill>
                  <a:prstClr val="black"/>
                </a:solidFill>
              </a:rPr>
              <a:t>What is Shelley trying to persuade someone to do in ‘Love’s Philosophy’?</a:t>
            </a:r>
            <a:endParaRPr lang="en-GB" sz="2000" dirty="0">
              <a:solidFill>
                <a:prstClr val="black"/>
              </a:solidFill>
            </a:endParaRPr>
          </a:p>
        </p:txBody>
      </p:sp>
      <p:sp>
        <p:nvSpPr>
          <p:cNvPr id="27" name="TextBox 26"/>
          <p:cNvSpPr txBox="1"/>
          <p:nvPr/>
        </p:nvSpPr>
        <p:spPr>
          <a:xfrm>
            <a:off x="3500389" y="4864361"/>
            <a:ext cx="7087325" cy="400110"/>
          </a:xfrm>
          <a:prstGeom prst="rect">
            <a:avLst/>
          </a:prstGeom>
          <a:noFill/>
          <a:ln w="28575">
            <a:solidFill>
              <a:srgbClr val="B93A17"/>
            </a:solidFill>
          </a:ln>
        </p:spPr>
        <p:txBody>
          <a:bodyPr wrap="square" rtlCol="0">
            <a:spAutoFit/>
          </a:bodyPr>
          <a:lstStyle/>
          <a:p>
            <a:r>
              <a:rPr lang="en-GB" sz="2000">
                <a:solidFill>
                  <a:prstClr val="black"/>
                </a:solidFill>
              </a:rPr>
              <a:t>“</a:t>
            </a:r>
            <a:r>
              <a:rPr lang="en-GB" sz="2000" b="1" u="sng">
                <a:solidFill>
                  <a:prstClr val="black"/>
                </a:solidFill>
              </a:rPr>
              <a:t>S</a:t>
            </a:r>
            <a:r>
              <a:rPr lang="en-GB" sz="2000">
                <a:solidFill>
                  <a:prstClr val="black"/>
                </a:solidFill>
              </a:rPr>
              <a:t>unlight cla</a:t>
            </a:r>
            <a:r>
              <a:rPr lang="en-GB" sz="2000" b="1" u="sng">
                <a:solidFill>
                  <a:prstClr val="black"/>
                </a:solidFill>
              </a:rPr>
              <a:t>s</a:t>
            </a:r>
            <a:r>
              <a:rPr lang="en-GB" sz="2000">
                <a:solidFill>
                  <a:prstClr val="black"/>
                </a:solidFill>
              </a:rPr>
              <a:t>ps”… “ki</a:t>
            </a:r>
            <a:r>
              <a:rPr lang="en-GB" sz="2000" b="1" u="sng">
                <a:solidFill>
                  <a:prstClr val="black"/>
                </a:solidFill>
              </a:rPr>
              <a:t>ss</a:t>
            </a:r>
            <a:r>
              <a:rPr lang="en-GB" sz="2000">
                <a:solidFill>
                  <a:prstClr val="black"/>
                </a:solidFill>
              </a:rPr>
              <a:t> the </a:t>
            </a:r>
            <a:r>
              <a:rPr lang="en-GB" sz="2000" b="1" u="sng">
                <a:solidFill>
                  <a:prstClr val="black"/>
                </a:solidFill>
              </a:rPr>
              <a:t>s</a:t>
            </a:r>
            <a:r>
              <a:rPr lang="en-GB" sz="2000">
                <a:solidFill>
                  <a:prstClr val="black"/>
                </a:solidFill>
              </a:rPr>
              <a:t>ea” – what technique?</a:t>
            </a:r>
            <a:endParaRPr lang="en-GB" sz="2000" dirty="0">
              <a:solidFill>
                <a:prstClr val="black"/>
              </a:solidFill>
            </a:endParaRPr>
          </a:p>
        </p:txBody>
      </p:sp>
      <p:sp>
        <p:nvSpPr>
          <p:cNvPr id="28" name="TextBox 27"/>
          <p:cNvSpPr txBox="1"/>
          <p:nvPr/>
        </p:nvSpPr>
        <p:spPr>
          <a:xfrm>
            <a:off x="3329583" y="5764175"/>
            <a:ext cx="7252890" cy="400110"/>
          </a:xfrm>
          <a:prstGeom prst="rect">
            <a:avLst/>
          </a:prstGeom>
          <a:noFill/>
          <a:ln w="28575">
            <a:solidFill>
              <a:srgbClr val="C00000"/>
            </a:solidFill>
          </a:ln>
        </p:spPr>
        <p:txBody>
          <a:bodyPr wrap="square" rtlCol="0">
            <a:spAutoFit/>
          </a:bodyPr>
          <a:lstStyle/>
          <a:p>
            <a:r>
              <a:rPr lang="en-GB" sz="2000" dirty="0" smtClean="0">
                <a:solidFill>
                  <a:prstClr val="black"/>
                </a:solidFill>
              </a:rPr>
              <a:t>What does convey mean?</a:t>
            </a:r>
            <a:endParaRPr lang="en-GB" sz="2000" dirty="0">
              <a:solidFill>
                <a:prstClr val="black"/>
              </a:solidFill>
            </a:endParaRPr>
          </a:p>
        </p:txBody>
      </p:sp>
      <p:sp>
        <p:nvSpPr>
          <p:cNvPr id="29" name="TextBox 28"/>
          <p:cNvSpPr txBox="1"/>
          <p:nvPr/>
        </p:nvSpPr>
        <p:spPr>
          <a:xfrm>
            <a:off x="4810164" y="1386051"/>
            <a:ext cx="6048672" cy="461665"/>
          </a:xfrm>
          <a:prstGeom prst="rect">
            <a:avLst/>
          </a:prstGeom>
          <a:solidFill>
            <a:schemeClr val="accent4">
              <a:lumMod val="20000"/>
              <a:lumOff val="80000"/>
            </a:schemeClr>
          </a:solidFill>
          <a:ln w="38100">
            <a:solidFill>
              <a:schemeClr val="accent4"/>
            </a:solidFill>
          </a:ln>
        </p:spPr>
        <p:txBody>
          <a:bodyPr wrap="square" rtlCol="0">
            <a:spAutoFit/>
          </a:bodyPr>
          <a:lstStyle/>
          <a:p>
            <a:pPr algn="ctr"/>
            <a:r>
              <a:rPr lang="en-GB" sz="2400" dirty="0"/>
              <a:t>Please answer on your </a:t>
            </a:r>
            <a:r>
              <a:rPr lang="en-GB" sz="2400" dirty="0" smtClean="0"/>
              <a:t>post-it note.</a:t>
            </a:r>
            <a:endParaRPr lang="en-GB" sz="2400" dirty="0"/>
          </a:p>
        </p:txBody>
      </p:sp>
      <p:sp>
        <p:nvSpPr>
          <p:cNvPr id="30" name="TextBox 29"/>
          <p:cNvSpPr txBox="1"/>
          <p:nvPr/>
        </p:nvSpPr>
        <p:spPr>
          <a:xfrm>
            <a:off x="10832295" y="1870674"/>
            <a:ext cx="1201118" cy="715089"/>
          </a:xfrm>
          <a:prstGeom prst="roundRect">
            <a:avLst/>
          </a:prstGeom>
          <a:solidFill>
            <a:schemeClr val="accent1">
              <a:lumMod val="20000"/>
              <a:lumOff val="80000"/>
            </a:schemeClr>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b="1" dirty="0" smtClean="0">
                <a:solidFill>
                  <a:schemeClr val="accent4">
                    <a:lumMod val="50000"/>
                  </a:schemeClr>
                </a:solidFill>
              </a:rPr>
              <a:t>Romeo and Juliet</a:t>
            </a:r>
            <a:endParaRPr lang="en-GB" b="1" dirty="0">
              <a:solidFill>
                <a:schemeClr val="accent4">
                  <a:lumMod val="50000"/>
                </a:schemeClr>
              </a:solidFill>
            </a:endParaRPr>
          </a:p>
        </p:txBody>
      </p:sp>
      <p:sp>
        <p:nvSpPr>
          <p:cNvPr id="31" name="TextBox 30"/>
          <p:cNvSpPr txBox="1"/>
          <p:nvPr/>
        </p:nvSpPr>
        <p:spPr>
          <a:xfrm>
            <a:off x="10822193" y="2722686"/>
            <a:ext cx="1201118" cy="1021556"/>
          </a:xfrm>
          <a:prstGeom prst="roundRect">
            <a:avLst/>
          </a:prstGeom>
          <a:solidFill>
            <a:schemeClr val="accent1">
              <a:lumMod val="20000"/>
              <a:lumOff val="8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b="1" dirty="0" smtClean="0">
                <a:solidFill>
                  <a:schemeClr val="accent4">
                    <a:lumMod val="50000"/>
                  </a:schemeClr>
                </a:solidFill>
              </a:rPr>
              <a:t>An Inspector Calls</a:t>
            </a:r>
            <a:endParaRPr lang="en-GB" b="1" dirty="0">
              <a:solidFill>
                <a:schemeClr val="accent4">
                  <a:lumMod val="50000"/>
                </a:schemeClr>
              </a:solidFill>
            </a:endParaRPr>
          </a:p>
        </p:txBody>
      </p:sp>
      <p:sp>
        <p:nvSpPr>
          <p:cNvPr id="32" name="TextBox 31"/>
          <p:cNvSpPr txBox="1"/>
          <p:nvPr/>
        </p:nvSpPr>
        <p:spPr>
          <a:xfrm>
            <a:off x="10822193" y="3919450"/>
            <a:ext cx="1201118" cy="408623"/>
          </a:xfrm>
          <a:prstGeom prst="roundRect">
            <a:avLst/>
          </a:prstGeom>
          <a:solidFill>
            <a:schemeClr val="accent1">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b="1" dirty="0" smtClean="0">
                <a:solidFill>
                  <a:schemeClr val="accent4">
                    <a:lumMod val="50000"/>
                  </a:schemeClr>
                </a:solidFill>
              </a:rPr>
              <a:t>Poetry</a:t>
            </a:r>
            <a:endParaRPr lang="en-GB" b="1" dirty="0">
              <a:solidFill>
                <a:schemeClr val="accent4">
                  <a:lumMod val="50000"/>
                </a:schemeClr>
              </a:solidFill>
            </a:endParaRPr>
          </a:p>
        </p:txBody>
      </p:sp>
      <p:sp>
        <p:nvSpPr>
          <p:cNvPr id="33" name="TextBox 32"/>
          <p:cNvSpPr txBox="1"/>
          <p:nvPr/>
        </p:nvSpPr>
        <p:spPr>
          <a:xfrm>
            <a:off x="10832295" y="4809748"/>
            <a:ext cx="1201118" cy="408623"/>
          </a:xfrm>
          <a:prstGeom prst="roundRect">
            <a:avLst/>
          </a:prstGeom>
          <a:solidFill>
            <a:schemeClr val="accent1">
              <a:lumMod val="20000"/>
              <a:lumOff val="80000"/>
            </a:schemeClr>
          </a:solidFill>
          <a:ln w="28575">
            <a:solidFill>
              <a:srgbClr val="B93A1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b="1" dirty="0" smtClean="0">
                <a:solidFill>
                  <a:schemeClr val="accent4">
                    <a:lumMod val="50000"/>
                  </a:schemeClr>
                </a:solidFill>
              </a:rPr>
              <a:t>Poetry</a:t>
            </a:r>
            <a:endParaRPr lang="en-GB" b="1" dirty="0">
              <a:solidFill>
                <a:schemeClr val="accent4">
                  <a:lumMod val="50000"/>
                </a:schemeClr>
              </a:solidFill>
            </a:endParaRPr>
          </a:p>
        </p:txBody>
      </p:sp>
      <p:sp>
        <p:nvSpPr>
          <p:cNvPr id="34" name="TextBox 33"/>
          <p:cNvSpPr txBox="1"/>
          <p:nvPr/>
        </p:nvSpPr>
        <p:spPr>
          <a:xfrm>
            <a:off x="10822193" y="5581241"/>
            <a:ext cx="1201118" cy="715089"/>
          </a:xfrm>
          <a:prstGeom prst="roundRect">
            <a:avLst/>
          </a:prstGeom>
          <a:solidFill>
            <a:schemeClr val="accent1">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b="1" dirty="0" smtClean="0">
                <a:solidFill>
                  <a:schemeClr val="accent4">
                    <a:lumMod val="50000"/>
                  </a:schemeClr>
                </a:solidFill>
              </a:rPr>
              <a:t>English Language</a:t>
            </a:r>
            <a:endParaRPr lang="en-GB" b="1" dirty="0">
              <a:solidFill>
                <a:schemeClr val="accent4">
                  <a:lumMod val="50000"/>
                </a:schemeClr>
              </a:solidFill>
            </a:endParaRPr>
          </a:p>
        </p:txBody>
      </p:sp>
    </p:spTree>
    <p:extLst>
      <p:ext uri="{BB962C8B-B14F-4D97-AF65-F5344CB8AC3E}">
        <p14:creationId xmlns:p14="http://schemas.microsoft.com/office/powerpoint/2010/main" val="27955303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0000"/>
            <a:duotone>
              <a:schemeClr val="bg2">
                <a:shade val="45000"/>
                <a:satMod val="135000"/>
              </a:schemeClr>
              <a:prstClr val="white"/>
            </a:duotone>
          </a:blip>
          <a:stretch>
            <a:fillRect/>
          </a:stretch>
        </p:blipFill>
        <p:spPr>
          <a:xfrm>
            <a:off x="5143913" y="1019004"/>
            <a:ext cx="7048087" cy="3457968"/>
          </a:xfrm>
          <a:prstGeom prst="rect">
            <a:avLst/>
          </a:prstGeom>
        </p:spPr>
      </p:pic>
      <p:sp>
        <p:nvSpPr>
          <p:cNvPr id="5" name="TextBox 4"/>
          <p:cNvSpPr txBox="1"/>
          <p:nvPr/>
        </p:nvSpPr>
        <p:spPr>
          <a:xfrm>
            <a:off x="4095047" y="157416"/>
            <a:ext cx="9440214" cy="646331"/>
          </a:xfrm>
          <a:prstGeom prst="rect">
            <a:avLst/>
          </a:prstGeom>
          <a:noFill/>
        </p:spPr>
        <p:txBody>
          <a:bodyPr wrap="square" rtlCol="0">
            <a:spAutoFit/>
          </a:bodyPr>
          <a:lstStyle/>
          <a:p>
            <a:r>
              <a:rPr lang="en-US" sz="3600" b="1" i="1" dirty="0" smtClean="0">
                <a:latin typeface="Arial Rounded MT Bold" charset="0"/>
                <a:ea typeface="Arial Rounded MT Bold" charset="0"/>
                <a:cs typeface="Arial Rounded MT Bold" charset="0"/>
              </a:rPr>
              <a:t>Revise ‘Romeo and Juliet’</a:t>
            </a:r>
            <a:endParaRPr lang="en-US" sz="3600" b="1" i="1" dirty="0">
              <a:latin typeface="Arial Rounded MT Bold" charset="0"/>
              <a:ea typeface="Arial Rounded MT Bold" charset="0"/>
              <a:cs typeface="Arial Rounded MT Bold" charset="0"/>
            </a:endParaRPr>
          </a:p>
        </p:txBody>
      </p:sp>
      <p:sp>
        <p:nvSpPr>
          <p:cNvPr id="6" name="TextBox 5"/>
          <p:cNvSpPr txBox="1"/>
          <p:nvPr/>
        </p:nvSpPr>
        <p:spPr>
          <a:xfrm>
            <a:off x="163018" y="4204760"/>
            <a:ext cx="7864057" cy="1785104"/>
          </a:xfrm>
          <a:prstGeom prst="rect">
            <a:avLst/>
          </a:prstGeom>
          <a:noFill/>
        </p:spPr>
        <p:txBody>
          <a:bodyPr wrap="square" rtlCol="0">
            <a:spAutoFit/>
          </a:bodyPr>
          <a:lstStyle/>
          <a:p>
            <a:pPr algn="ctr"/>
            <a:r>
              <a:rPr lang="en-US" sz="2000" b="1" i="1" dirty="0" smtClean="0">
                <a:latin typeface="Futura Medium" charset="0"/>
                <a:ea typeface="Futura Medium" charset="0"/>
                <a:cs typeface="Futura Medium" charset="0"/>
              </a:rPr>
              <a:t>Five Quick Questions</a:t>
            </a:r>
          </a:p>
          <a:p>
            <a:pPr marL="285750" indent="-285750">
              <a:buFont typeface="Arial" charset="0"/>
              <a:buChar char="•"/>
            </a:pPr>
            <a:r>
              <a:rPr lang="en-US" b="1" i="1" dirty="0" smtClean="0"/>
              <a:t>Why is this such an important quotation in the play? </a:t>
            </a:r>
          </a:p>
          <a:p>
            <a:pPr marL="285750" indent="-285750">
              <a:buFont typeface="Arial" charset="0"/>
              <a:buChar char="•"/>
            </a:pPr>
            <a:r>
              <a:rPr lang="en-US" b="1" i="1" smtClean="0"/>
              <a:t>To whom is Friar Lawrence speaking? </a:t>
            </a:r>
            <a:endParaRPr lang="en-US" b="1" i="1" dirty="0" smtClean="0"/>
          </a:p>
          <a:p>
            <a:pPr marL="285750" indent="-285750">
              <a:buFont typeface="Arial" charset="0"/>
              <a:buChar char="•"/>
            </a:pPr>
            <a:r>
              <a:rPr lang="en-US" b="1" i="1" dirty="0" smtClean="0"/>
              <a:t>Can you link this quotation to any themes in the play?</a:t>
            </a:r>
          </a:p>
          <a:p>
            <a:pPr marL="285750" indent="-285750">
              <a:buFont typeface="Arial" charset="0"/>
              <a:buChar char="•"/>
            </a:pPr>
            <a:r>
              <a:rPr lang="en-US" b="1" i="1" dirty="0" smtClean="0"/>
              <a:t>Can you link this quotation to the context? </a:t>
            </a:r>
          </a:p>
          <a:p>
            <a:pPr marL="285750" indent="-285750">
              <a:buFont typeface="Arial" charset="0"/>
              <a:buChar char="•"/>
            </a:pPr>
            <a:r>
              <a:rPr lang="en-US" b="1" i="1" dirty="0" smtClean="0"/>
              <a:t>Are there any of Shakespeare’s methods here? </a:t>
            </a:r>
          </a:p>
        </p:txBody>
      </p:sp>
      <p:sp>
        <p:nvSpPr>
          <p:cNvPr id="8" name="TextBox 7"/>
          <p:cNvSpPr txBox="1"/>
          <p:nvPr/>
        </p:nvSpPr>
        <p:spPr>
          <a:xfrm>
            <a:off x="5880636" y="701874"/>
            <a:ext cx="6311363" cy="5170646"/>
          </a:xfrm>
          <a:prstGeom prst="rect">
            <a:avLst/>
          </a:prstGeom>
          <a:noFill/>
        </p:spPr>
        <p:txBody>
          <a:bodyPr wrap="square" rtlCol="0">
            <a:spAutoFit/>
          </a:bodyPr>
          <a:lstStyle/>
          <a:p>
            <a:r>
              <a:rPr lang="en-US" sz="5000" b="1" i="1" dirty="0" smtClean="0">
                <a:solidFill>
                  <a:srgbClr val="FF0000"/>
                </a:solidFill>
              </a:rPr>
              <a:t>“</a:t>
            </a:r>
            <a:r>
              <a:rPr lang="en-US" sz="5000" b="1" i="1" dirty="0">
                <a:solidFill>
                  <a:srgbClr val="FF0000"/>
                </a:solidFill>
              </a:rPr>
              <a:t>These violent delights have violent ends </a:t>
            </a:r>
          </a:p>
          <a:p>
            <a:r>
              <a:rPr lang="en-US" sz="5000" b="1" i="1" dirty="0">
                <a:solidFill>
                  <a:srgbClr val="FF0000"/>
                </a:solidFill>
              </a:rPr>
              <a:t>And in their triumph die, like fire and </a:t>
            </a:r>
            <a:r>
              <a:rPr lang="en-US" sz="5000" b="1" i="1" dirty="0" smtClean="0">
                <a:solidFill>
                  <a:srgbClr val="FF0000"/>
                </a:solidFill>
              </a:rPr>
              <a:t>powder.”</a:t>
            </a:r>
          </a:p>
          <a:p>
            <a:r>
              <a:rPr lang="mr-IN" sz="4000" b="1" i="1" dirty="0" smtClean="0"/>
              <a:t>–</a:t>
            </a:r>
            <a:r>
              <a:rPr lang="en-US" sz="4000" b="1" i="1" dirty="0" smtClean="0"/>
              <a:t> Friar Lawrence, Act 2, Scene 6.</a:t>
            </a:r>
            <a:endParaRPr lang="en-US" sz="4000" b="1" i="1" dirty="0"/>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0" b="100000" l="9426" r="90164">
                        <a14:foregroundMark x1="26230" y1="15432" x2="26230" y2="15432"/>
                        <a14:foregroundMark x1="23361" y1="20988" x2="23361" y2="20988"/>
                        <a14:backgroundMark x1="10656" y1="87654" x2="10656" y2="87654"/>
                        <a14:backgroundMark x1="26230" y1="87654" x2="26230" y2="87654"/>
                      </a14:backgroundRemoval>
                    </a14:imgEffect>
                    <a14:imgEffect>
                      <a14:saturation sat="0"/>
                    </a14:imgEffect>
                  </a14:imgLayer>
                </a14:imgProps>
              </a:ext>
            </a:extLst>
          </a:blip>
          <a:stretch>
            <a:fillRect/>
          </a:stretch>
        </p:blipFill>
        <p:spPr>
          <a:xfrm>
            <a:off x="-535037" y="0"/>
            <a:ext cx="6096000" cy="4047344"/>
          </a:xfrm>
          <a:prstGeom prst="rect">
            <a:avLst/>
          </a:prstGeom>
        </p:spPr>
      </p:pic>
    </p:spTree>
    <p:extLst>
      <p:ext uri="{BB962C8B-B14F-4D97-AF65-F5344CB8AC3E}">
        <p14:creationId xmlns:p14="http://schemas.microsoft.com/office/powerpoint/2010/main" val="15801089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Quote Quest Coming up!</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8516641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0"/>
            <a:ext cx="9131036" cy="923330"/>
          </a:xfrm>
          <a:prstGeom prst="rect">
            <a:avLst/>
          </a:prstGeom>
          <a:solidFill>
            <a:srgbClr val="00B050"/>
          </a:solidFill>
          <a:ln>
            <a:solidFill>
              <a:srgbClr val="FFFF00"/>
            </a:solidFill>
          </a:ln>
        </p:spPr>
        <p:txBody>
          <a:bodyPr wrap="square" rtlCol="0">
            <a:spAutoFit/>
          </a:bodyPr>
          <a:lstStyle/>
          <a:p>
            <a:pPr algn="ctr"/>
            <a:r>
              <a:rPr lang="en-GB" sz="5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Nature in Romeo and Juliet</a:t>
            </a:r>
          </a:p>
        </p:txBody>
      </p:sp>
      <p:sp>
        <p:nvSpPr>
          <p:cNvPr id="5" name="Rectangle 4"/>
          <p:cNvSpPr/>
          <p:nvPr/>
        </p:nvSpPr>
        <p:spPr>
          <a:xfrm>
            <a:off x="299546" y="1879370"/>
            <a:ext cx="8544911" cy="1200329"/>
          </a:xfrm>
          <a:prstGeom prst="rect">
            <a:avLst/>
          </a:prstGeom>
          <a:solidFill>
            <a:srgbClr val="00B050"/>
          </a:solidFill>
          <a:ln>
            <a:solidFill>
              <a:srgbClr val="FFFF00"/>
            </a:solidFill>
          </a:ln>
        </p:spPr>
        <p:txBody>
          <a:bodyPr wrap="square">
            <a:spAutoFit/>
          </a:bodyPr>
          <a:lstStyle/>
          <a:p>
            <a:r>
              <a:rPr lang="en-GB" sz="2400" dirty="0" smtClean="0">
                <a:solidFill>
                  <a:srgbClr val="FFFF00"/>
                </a:solidFill>
                <a:effectLst>
                  <a:glow rad="101600">
                    <a:srgbClr val="002060">
                      <a:alpha val="60000"/>
                    </a:srgbClr>
                  </a:glow>
                </a:effectLst>
              </a:rPr>
              <a:t>3. This _____  of ______, by _________  ripening </a:t>
            </a:r>
            <a:r>
              <a:rPr lang="en-GB" sz="2400" dirty="0">
                <a:solidFill>
                  <a:srgbClr val="FFFF00"/>
                </a:solidFill>
                <a:effectLst>
                  <a:glow rad="101600">
                    <a:srgbClr val="002060">
                      <a:alpha val="60000"/>
                    </a:srgbClr>
                  </a:glow>
                </a:effectLst>
              </a:rPr>
              <a:t>,</a:t>
            </a:r>
          </a:p>
          <a:p>
            <a:r>
              <a:rPr lang="en-GB" sz="2400" dirty="0" smtClean="0">
                <a:solidFill>
                  <a:srgbClr val="FFFF00"/>
                </a:solidFill>
                <a:effectLst>
                  <a:glow rad="101600">
                    <a:srgbClr val="002060">
                      <a:alpha val="60000"/>
                    </a:srgbClr>
                  </a:glow>
                </a:effectLst>
              </a:rPr>
              <a:t>May prove a _________   _____  when next we meet</a:t>
            </a:r>
            <a:r>
              <a:rPr lang="en-GB" sz="2400" dirty="0">
                <a:solidFill>
                  <a:srgbClr val="FFFF00"/>
                </a:solidFill>
                <a:effectLst>
                  <a:glow rad="101600">
                    <a:srgbClr val="002060">
                      <a:alpha val="60000"/>
                    </a:srgbClr>
                  </a:glow>
                </a:effectLst>
              </a:rPr>
              <a:t>. </a:t>
            </a:r>
            <a:endParaRPr lang="en-GB" sz="2400" dirty="0" smtClean="0">
              <a:solidFill>
                <a:srgbClr val="FFFF00"/>
              </a:solidFill>
              <a:effectLst>
                <a:glow rad="101600">
                  <a:srgbClr val="002060">
                    <a:alpha val="60000"/>
                  </a:srgbClr>
                </a:glow>
              </a:effectLst>
            </a:endParaRPr>
          </a:p>
          <a:p>
            <a:r>
              <a:rPr lang="en-GB" sz="2400" dirty="0" smtClean="0">
                <a:solidFill>
                  <a:srgbClr val="FFFF00"/>
                </a:solidFill>
                <a:effectLst>
                  <a:glow rad="101600">
                    <a:srgbClr val="002060">
                      <a:alpha val="60000"/>
                    </a:srgbClr>
                  </a:glow>
                </a:effectLst>
              </a:rPr>
              <a:t>4. Who says this quote? What does she mean?</a:t>
            </a:r>
            <a:endParaRPr lang="en-GB" sz="2400" dirty="0">
              <a:solidFill>
                <a:srgbClr val="FFFF00"/>
              </a:solidFill>
              <a:effectLst>
                <a:glow rad="101600">
                  <a:srgbClr val="002060">
                    <a:alpha val="60000"/>
                  </a:srgbClr>
                </a:glow>
              </a:effectLst>
            </a:endParaRPr>
          </a:p>
        </p:txBody>
      </p:sp>
      <p:sp>
        <p:nvSpPr>
          <p:cNvPr id="6" name="Rectangle 5"/>
          <p:cNvSpPr/>
          <p:nvPr/>
        </p:nvSpPr>
        <p:spPr>
          <a:xfrm>
            <a:off x="1672214" y="3040790"/>
            <a:ext cx="9883910" cy="1200329"/>
          </a:xfrm>
          <a:prstGeom prst="rect">
            <a:avLst/>
          </a:prstGeom>
          <a:solidFill>
            <a:srgbClr val="FFFF00"/>
          </a:solidFill>
          <a:ln>
            <a:solidFill>
              <a:srgbClr val="00B050"/>
            </a:solidFill>
          </a:ln>
        </p:spPr>
        <p:txBody>
          <a:bodyPr wrap="square">
            <a:spAutoFit/>
          </a:bodyPr>
          <a:lstStyle/>
          <a:p>
            <a:r>
              <a:rPr lang="en-GB" sz="2400" dirty="0" smtClean="0">
                <a:solidFill>
                  <a:srgbClr val="00FF00"/>
                </a:solidFill>
                <a:effectLst>
                  <a:glow rad="101600">
                    <a:srgbClr val="002060">
                      <a:alpha val="60000"/>
                    </a:srgbClr>
                  </a:glow>
                </a:effectLst>
              </a:rPr>
              <a:t>5. </a:t>
            </a:r>
            <a:r>
              <a:rPr lang="en-GB" sz="2400" dirty="0">
                <a:solidFill>
                  <a:srgbClr val="00FF00"/>
                </a:solidFill>
                <a:effectLst>
                  <a:glow rad="101600">
                    <a:srgbClr val="002060">
                      <a:alpha val="60000"/>
                    </a:srgbClr>
                  </a:glow>
                </a:effectLst>
              </a:rPr>
              <a:t>What’s </a:t>
            </a:r>
            <a:r>
              <a:rPr lang="en-GB" sz="2400" dirty="0" smtClean="0">
                <a:solidFill>
                  <a:srgbClr val="00FF00"/>
                </a:solidFill>
                <a:effectLst>
                  <a:glow rad="101600">
                    <a:srgbClr val="002060">
                      <a:alpha val="60000"/>
                    </a:srgbClr>
                  </a:glow>
                </a:effectLst>
              </a:rPr>
              <a:t>____   ___  _________? That which we call </a:t>
            </a:r>
            <a:endParaRPr lang="en-GB" sz="2400" dirty="0">
              <a:solidFill>
                <a:srgbClr val="00FF00"/>
              </a:solidFill>
              <a:effectLst>
                <a:glow rad="101600">
                  <a:srgbClr val="002060">
                    <a:alpha val="60000"/>
                  </a:srgbClr>
                </a:glow>
              </a:effectLst>
            </a:endParaRPr>
          </a:p>
          <a:p>
            <a:r>
              <a:rPr lang="en-GB" sz="2400" dirty="0" smtClean="0">
                <a:solidFill>
                  <a:srgbClr val="00FF00"/>
                </a:solidFill>
                <a:effectLst>
                  <a:glow rad="101600">
                    <a:srgbClr val="002060">
                      <a:alpha val="60000"/>
                    </a:srgbClr>
                  </a:glow>
                </a:effectLst>
              </a:rPr>
              <a:t>_   _______  by any other name would  ______  as  sweet.</a:t>
            </a:r>
          </a:p>
          <a:p>
            <a:r>
              <a:rPr lang="en-GB" sz="2400" dirty="0" smtClean="0">
                <a:solidFill>
                  <a:srgbClr val="00FF00"/>
                </a:solidFill>
                <a:effectLst>
                  <a:glow rad="101600">
                    <a:srgbClr val="002060">
                      <a:alpha val="60000"/>
                    </a:srgbClr>
                  </a:glow>
                </a:effectLst>
              </a:rPr>
              <a:t>6. Why does Juliet say this?</a:t>
            </a:r>
            <a:endParaRPr lang="en-GB" sz="2400" dirty="0">
              <a:solidFill>
                <a:srgbClr val="00FF00"/>
              </a:solidFill>
              <a:effectLst>
                <a:glow rad="101600">
                  <a:srgbClr val="002060">
                    <a:alpha val="60000"/>
                  </a:srgbClr>
                </a:glow>
              </a:effectLst>
            </a:endParaRPr>
          </a:p>
        </p:txBody>
      </p:sp>
      <p:sp>
        <p:nvSpPr>
          <p:cNvPr id="8" name="Rectangle 7"/>
          <p:cNvSpPr/>
          <p:nvPr/>
        </p:nvSpPr>
        <p:spPr>
          <a:xfrm>
            <a:off x="316059" y="4326596"/>
            <a:ext cx="9758855" cy="954107"/>
          </a:xfrm>
          <a:prstGeom prst="rect">
            <a:avLst/>
          </a:prstGeom>
          <a:solidFill>
            <a:srgbClr val="00B050"/>
          </a:solidFill>
          <a:ln>
            <a:solidFill>
              <a:srgbClr val="FFFF00"/>
            </a:solidFill>
          </a:ln>
        </p:spPr>
        <p:txBody>
          <a:bodyPr wrap="square">
            <a:spAutoFit/>
          </a:bodyPr>
          <a:lstStyle/>
          <a:p>
            <a:r>
              <a:rPr lang="en-GB" sz="2800" dirty="0" smtClean="0">
                <a:solidFill>
                  <a:srgbClr val="FFFF00"/>
                </a:solidFill>
                <a:effectLst>
                  <a:glow rad="101600">
                    <a:srgbClr val="002060">
                      <a:alpha val="60000"/>
                    </a:srgbClr>
                  </a:glow>
                </a:effectLst>
              </a:rPr>
              <a:t>7. </a:t>
            </a:r>
            <a:r>
              <a:rPr lang="en-GB" sz="2800" dirty="0">
                <a:solidFill>
                  <a:srgbClr val="FFFF00"/>
                </a:solidFill>
                <a:effectLst>
                  <a:glow rad="101600">
                    <a:srgbClr val="002060">
                      <a:alpha val="60000"/>
                    </a:srgbClr>
                  </a:glow>
                </a:effectLst>
              </a:rPr>
              <a:t>Sweet ______, </a:t>
            </a:r>
            <a:r>
              <a:rPr lang="en-GB" sz="2800" dirty="0" smtClean="0">
                <a:solidFill>
                  <a:srgbClr val="FFFF00"/>
                </a:solidFill>
                <a:effectLst>
                  <a:glow rad="101600">
                    <a:srgbClr val="002060">
                      <a:alpha val="60000"/>
                    </a:srgbClr>
                  </a:glow>
                </a:effectLst>
              </a:rPr>
              <a:t>with flowers thy ________  _____ I strew</a:t>
            </a:r>
          </a:p>
          <a:p>
            <a:r>
              <a:rPr lang="en-GB" sz="2800" dirty="0" smtClean="0">
                <a:solidFill>
                  <a:srgbClr val="FFFF00"/>
                </a:solidFill>
                <a:effectLst>
                  <a:glow rad="101600">
                    <a:srgbClr val="002060">
                      <a:alpha val="60000"/>
                    </a:srgbClr>
                  </a:glow>
                </a:effectLst>
              </a:rPr>
              <a:t>8. Who says this? Explain why it is ironic.</a:t>
            </a:r>
            <a:endParaRPr lang="en-GB" sz="2800" dirty="0">
              <a:solidFill>
                <a:srgbClr val="FFFF00"/>
              </a:solidFill>
              <a:effectLst>
                <a:glow rad="101600">
                  <a:srgbClr val="002060">
                    <a:alpha val="60000"/>
                  </a:srgbClr>
                </a:glow>
              </a:effectLst>
            </a:endParaRPr>
          </a:p>
        </p:txBody>
      </p:sp>
      <p:sp>
        <p:nvSpPr>
          <p:cNvPr id="7" name="Rectangle 6"/>
          <p:cNvSpPr/>
          <p:nvPr/>
        </p:nvSpPr>
        <p:spPr>
          <a:xfrm>
            <a:off x="1672215" y="5288340"/>
            <a:ext cx="10355490" cy="1569660"/>
          </a:xfrm>
          <a:prstGeom prst="rect">
            <a:avLst/>
          </a:prstGeom>
          <a:solidFill>
            <a:srgbClr val="FFFF00"/>
          </a:solidFill>
          <a:ln>
            <a:solidFill>
              <a:srgbClr val="00B050"/>
            </a:solidFill>
          </a:ln>
        </p:spPr>
        <p:txBody>
          <a:bodyPr wrap="square">
            <a:spAutoFit/>
          </a:bodyPr>
          <a:lstStyle/>
          <a:p>
            <a:r>
              <a:rPr lang="en-GB" sz="2400" dirty="0" smtClean="0">
                <a:solidFill>
                  <a:srgbClr val="00FF00"/>
                </a:solidFill>
                <a:effectLst>
                  <a:glow rad="101600">
                    <a:srgbClr val="002060">
                      <a:alpha val="60000"/>
                    </a:srgbClr>
                  </a:glow>
                </a:effectLst>
              </a:rPr>
              <a:t>9. As_________ doth a _______; her </a:t>
            </a:r>
            <a:r>
              <a:rPr lang="en-GB" sz="2400" b="1" dirty="0" smtClean="0">
                <a:solidFill>
                  <a:srgbClr val="00FF00"/>
                </a:solidFill>
                <a:effectLst>
                  <a:glow rad="101600">
                    <a:srgbClr val="002060">
                      <a:alpha val="60000"/>
                    </a:srgbClr>
                  </a:glow>
                </a:effectLst>
              </a:rPr>
              <a:t>______</a:t>
            </a:r>
            <a:r>
              <a:rPr lang="en-GB" sz="2400" dirty="0" smtClean="0">
                <a:solidFill>
                  <a:srgbClr val="00FF00"/>
                </a:solidFill>
                <a:effectLst>
                  <a:glow rad="101600">
                    <a:srgbClr val="002060">
                      <a:alpha val="60000"/>
                    </a:srgbClr>
                  </a:glow>
                </a:effectLst>
              </a:rPr>
              <a:t> in</a:t>
            </a:r>
            <a:r>
              <a:rPr lang="en-GB" sz="2400" dirty="0">
                <a:solidFill>
                  <a:srgbClr val="00FF00"/>
                </a:solidFill>
                <a:effectLst>
                  <a:glow rad="101600">
                    <a:srgbClr val="002060">
                      <a:alpha val="60000"/>
                    </a:srgbClr>
                  </a:glow>
                </a:effectLst>
              </a:rPr>
              <a:t> </a:t>
            </a:r>
            <a:r>
              <a:rPr lang="en-GB" sz="2400" dirty="0" smtClean="0">
                <a:solidFill>
                  <a:srgbClr val="00FF00"/>
                </a:solidFill>
                <a:effectLst>
                  <a:glow rad="101600">
                    <a:srgbClr val="002060">
                      <a:alpha val="60000"/>
                    </a:srgbClr>
                  </a:glow>
                </a:effectLst>
              </a:rPr>
              <a:t>__________</a:t>
            </a:r>
            <a:br>
              <a:rPr lang="en-GB" sz="2400" dirty="0" smtClean="0">
                <a:solidFill>
                  <a:srgbClr val="00FF00"/>
                </a:solidFill>
                <a:effectLst>
                  <a:glow rad="101600">
                    <a:srgbClr val="002060">
                      <a:alpha val="60000"/>
                    </a:srgbClr>
                  </a:glow>
                </a:effectLst>
              </a:rPr>
            </a:br>
            <a:r>
              <a:rPr lang="en-GB" sz="2400" dirty="0" smtClean="0">
                <a:solidFill>
                  <a:srgbClr val="00FF00"/>
                </a:solidFill>
                <a:effectLst>
                  <a:glow rad="101600">
                    <a:srgbClr val="002060">
                      <a:alpha val="60000"/>
                    </a:srgbClr>
                  </a:glow>
                </a:effectLst>
              </a:rPr>
              <a:t>Would through the </a:t>
            </a:r>
            <a:r>
              <a:rPr lang="en-GB" sz="2400" b="1" dirty="0" smtClean="0">
                <a:solidFill>
                  <a:srgbClr val="00FF00"/>
                </a:solidFill>
                <a:effectLst>
                  <a:glow rad="101600">
                    <a:srgbClr val="002060">
                      <a:alpha val="60000"/>
                    </a:srgbClr>
                  </a:glow>
                </a:effectLst>
              </a:rPr>
              <a:t>airy region</a:t>
            </a:r>
            <a:r>
              <a:rPr lang="en-GB" sz="2400" dirty="0" smtClean="0">
                <a:solidFill>
                  <a:srgbClr val="00FF00"/>
                </a:solidFill>
                <a:effectLst>
                  <a:glow rad="101600">
                    <a:srgbClr val="002060">
                      <a:alpha val="60000"/>
                    </a:srgbClr>
                  </a:glow>
                </a:effectLst>
              </a:rPr>
              <a:t> stream so ________</a:t>
            </a:r>
            <a:br>
              <a:rPr lang="en-GB" sz="2400" dirty="0" smtClean="0">
                <a:solidFill>
                  <a:srgbClr val="00FF00"/>
                </a:solidFill>
                <a:effectLst>
                  <a:glow rad="101600">
                    <a:srgbClr val="002060">
                      <a:alpha val="60000"/>
                    </a:srgbClr>
                  </a:glow>
                </a:effectLst>
              </a:rPr>
            </a:br>
            <a:r>
              <a:rPr lang="en-GB" sz="2400" dirty="0" smtClean="0">
                <a:solidFill>
                  <a:srgbClr val="00FF00"/>
                </a:solidFill>
                <a:effectLst>
                  <a:glow rad="101600">
                    <a:srgbClr val="002060">
                      <a:alpha val="60000"/>
                    </a:srgbClr>
                  </a:glow>
                </a:effectLst>
              </a:rPr>
              <a:t>That ________ would sing and think it were not ________</a:t>
            </a:r>
          </a:p>
          <a:p>
            <a:r>
              <a:rPr lang="en-GB" sz="2400" dirty="0" smtClean="0">
                <a:solidFill>
                  <a:srgbClr val="00FF00"/>
                </a:solidFill>
                <a:effectLst>
                  <a:glow rad="101600">
                    <a:srgbClr val="002060">
                      <a:alpha val="60000"/>
                    </a:srgbClr>
                  </a:glow>
                </a:effectLst>
              </a:rPr>
              <a:t>10. Who says this and where are they?</a:t>
            </a:r>
            <a:endParaRPr lang="en-GB" sz="2400" dirty="0">
              <a:solidFill>
                <a:srgbClr val="00FF00"/>
              </a:solidFill>
              <a:effectLst>
                <a:glow rad="101600">
                  <a:srgbClr val="002060">
                    <a:alpha val="60000"/>
                  </a:srgbClr>
                </a:glow>
              </a:effectLst>
            </a:endParaRPr>
          </a:p>
        </p:txBody>
      </p:sp>
      <p:sp>
        <p:nvSpPr>
          <p:cNvPr id="4" name="TextBox 3"/>
          <p:cNvSpPr txBox="1"/>
          <p:nvPr/>
        </p:nvSpPr>
        <p:spPr>
          <a:xfrm>
            <a:off x="1538381" y="990316"/>
            <a:ext cx="10355490" cy="830997"/>
          </a:xfrm>
          <a:prstGeom prst="rect">
            <a:avLst/>
          </a:prstGeom>
          <a:solidFill>
            <a:srgbClr val="FFFF00"/>
          </a:solidFill>
          <a:ln>
            <a:solidFill>
              <a:srgbClr val="00B050"/>
            </a:solidFill>
          </a:ln>
        </p:spPr>
        <p:txBody>
          <a:bodyPr wrap="square" rtlCol="0">
            <a:spAutoFit/>
          </a:bodyPr>
          <a:lstStyle/>
          <a:p>
            <a:pPr marL="457200" indent="-457200">
              <a:buAutoNum type="arabicPeriod"/>
            </a:pPr>
            <a:r>
              <a:rPr lang="en-GB" sz="2400" dirty="0" smtClean="0">
                <a:solidFill>
                  <a:srgbClr val="00FF00"/>
                </a:solidFill>
                <a:effectLst>
                  <a:glow rad="101600">
                    <a:srgbClr val="002060">
                      <a:alpha val="60000"/>
                    </a:srgbClr>
                  </a:glow>
                </a:effectLst>
              </a:rPr>
              <a:t>_______      ___________  hath not such a _____________</a:t>
            </a:r>
          </a:p>
          <a:p>
            <a:pPr marL="457200" indent="-457200">
              <a:buAutoNum type="arabicPeriod"/>
            </a:pPr>
            <a:r>
              <a:rPr lang="en-GB" sz="2400" dirty="0" smtClean="0">
                <a:solidFill>
                  <a:srgbClr val="00FF00"/>
                </a:solidFill>
                <a:effectLst>
                  <a:glow rad="101600">
                    <a:srgbClr val="002060">
                      <a:alpha val="60000"/>
                    </a:srgbClr>
                  </a:glow>
                </a:effectLst>
              </a:rPr>
              <a:t>Who says this quote? What does she mean?</a:t>
            </a:r>
          </a:p>
        </p:txBody>
      </p:sp>
      <p:pic>
        <p:nvPicPr>
          <p:cNvPr id="10" name="Picture 2" descr="Image result for flower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1368" y="862422"/>
            <a:ext cx="1103171" cy="108678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380483" y="5288340"/>
            <a:ext cx="2647221" cy="1569660"/>
          </a:xfrm>
          <a:prstGeom prst="rect">
            <a:avLst/>
          </a:prstGeom>
          <a:solidFill>
            <a:srgbClr val="FFC000"/>
          </a:solidFill>
          <a:ln>
            <a:solidFill>
              <a:srgbClr val="00B050"/>
            </a:solidFill>
          </a:ln>
        </p:spPr>
        <p:txBody>
          <a:bodyPr wrap="square" rtlCol="0">
            <a:spAutoFit/>
          </a:bodyPr>
          <a:lstStyle/>
          <a:p>
            <a:r>
              <a:rPr lang="en-US" sz="2400" b="1" dirty="0" smtClean="0"/>
              <a:t>Bonus:</a:t>
            </a:r>
          </a:p>
          <a:p>
            <a:r>
              <a:rPr lang="en-US" sz="2400" b="1" dirty="0" smtClean="0"/>
              <a:t>What link can you make with this quote?</a:t>
            </a:r>
            <a:endParaRPr lang="en-US" sz="2400" b="1" dirty="0"/>
          </a:p>
        </p:txBody>
      </p:sp>
    </p:spTree>
    <p:extLst>
      <p:ext uri="{BB962C8B-B14F-4D97-AF65-F5344CB8AC3E}">
        <p14:creationId xmlns:p14="http://schemas.microsoft.com/office/powerpoint/2010/main" val="695895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3123-13B3-4592-A385-EE20FFED4DD3}"/>
              </a:ext>
            </a:extLst>
          </p:cNvPr>
          <p:cNvSpPr>
            <a:spLocks noGrp="1"/>
          </p:cNvSpPr>
          <p:nvPr>
            <p:ph type="title"/>
          </p:nvPr>
        </p:nvSpPr>
        <p:spPr>
          <a:xfrm>
            <a:off x="1069848" y="484632"/>
            <a:ext cx="10058400" cy="1609344"/>
          </a:xfrm>
        </p:spPr>
        <p:txBody>
          <a:bodyPr>
            <a:normAutofit/>
          </a:bodyPr>
          <a:lstStyle/>
          <a:p>
            <a:r>
              <a:rPr lang="en-GB" dirty="0"/>
              <a:t>LOW STAKES QUIZ: </a:t>
            </a:r>
            <a:br>
              <a:rPr lang="en-GB" dirty="0"/>
            </a:br>
            <a:r>
              <a:rPr lang="en-GB" dirty="0">
                <a:solidFill>
                  <a:schemeClr val="accent1"/>
                </a:solidFill>
              </a:rPr>
              <a:t>question five </a:t>
            </a:r>
          </a:p>
        </p:txBody>
      </p:sp>
      <p:pic>
        <p:nvPicPr>
          <p:cNvPr id="1026" name="Picture 2" descr="Romeo and Juliet is getting a unique modern-day remake">
            <a:extLst>
              <a:ext uri="{FF2B5EF4-FFF2-40B4-BE49-F238E27FC236}">
                <a16:creationId xmlns:a16="http://schemas.microsoft.com/office/drawing/2014/main" id="{74FC363E-7048-48A6-BFC6-F01340F764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13" r="21476" b="1"/>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A1B09E5-AA4B-4D87-8BE2-64230B993838}"/>
              </a:ext>
            </a:extLst>
          </p:cNvPr>
          <p:cNvSpPr>
            <a:spLocks noGrp="1"/>
          </p:cNvSpPr>
          <p:nvPr>
            <p:ph idx="1"/>
          </p:nvPr>
        </p:nvSpPr>
        <p:spPr>
          <a:xfrm>
            <a:off x="6496216" y="2320412"/>
            <a:ext cx="4632031" cy="3851787"/>
          </a:xfrm>
        </p:spPr>
        <p:txBody>
          <a:bodyPr anchor="ctr">
            <a:normAutofit/>
          </a:bodyPr>
          <a:lstStyle/>
          <a:p>
            <a:pPr marL="0" indent="0">
              <a:buNone/>
            </a:pPr>
            <a:r>
              <a:rPr lang="en-GB" sz="3600" dirty="0"/>
              <a:t>Q.5. Friar offers Juliet a potion – what does it do to her? </a:t>
            </a:r>
          </a:p>
        </p:txBody>
      </p:sp>
    </p:spTree>
    <p:extLst>
      <p:ext uri="{BB962C8B-B14F-4D97-AF65-F5344CB8AC3E}">
        <p14:creationId xmlns:p14="http://schemas.microsoft.com/office/powerpoint/2010/main" val="35486534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0"/>
            <a:ext cx="9131036" cy="923330"/>
          </a:xfrm>
          <a:prstGeom prst="rect">
            <a:avLst/>
          </a:prstGeom>
          <a:solidFill>
            <a:srgbClr val="00B050"/>
          </a:solidFill>
          <a:ln>
            <a:solidFill>
              <a:srgbClr val="FFFF00"/>
            </a:solidFill>
          </a:ln>
        </p:spPr>
        <p:txBody>
          <a:bodyPr wrap="square" rtlCol="0">
            <a:spAutoFit/>
          </a:bodyPr>
          <a:lstStyle/>
          <a:p>
            <a:pPr algn="ctr"/>
            <a:r>
              <a:rPr lang="en-GB" sz="5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Nature in Romeo and Juliet</a:t>
            </a:r>
          </a:p>
        </p:txBody>
      </p:sp>
      <p:sp>
        <p:nvSpPr>
          <p:cNvPr id="5" name="Rectangle 4"/>
          <p:cNvSpPr/>
          <p:nvPr/>
        </p:nvSpPr>
        <p:spPr>
          <a:xfrm>
            <a:off x="615603" y="1579877"/>
            <a:ext cx="8544911" cy="1200329"/>
          </a:xfrm>
          <a:prstGeom prst="rect">
            <a:avLst/>
          </a:prstGeom>
          <a:solidFill>
            <a:srgbClr val="00B050"/>
          </a:solidFill>
          <a:ln>
            <a:solidFill>
              <a:srgbClr val="FFFF00"/>
            </a:solidFill>
          </a:ln>
        </p:spPr>
        <p:txBody>
          <a:bodyPr wrap="square">
            <a:spAutoFit/>
          </a:bodyPr>
          <a:lstStyle/>
          <a:p>
            <a:r>
              <a:rPr lang="en-GB" sz="2400" dirty="0" smtClean="0">
                <a:solidFill>
                  <a:srgbClr val="FFFF00"/>
                </a:solidFill>
                <a:effectLst>
                  <a:glow rad="101600">
                    <a:srgbClr val="002060">
                      <a:alpha val="60000"/>
                    </a:srgbClr>
                  </a:glow>
                </a:effectLst>
              </a:rPr>
              <a:t>3. This </a:t>
            </a:r>
            <a:r>
              <a:rPr lang="en-GB" sz="2400" b="1" dirty="0" smtClean="0">
                <a:effectLst>
                  <a:glow rad="101600">
                    <a:srgbClr val="002060">
                      <a:alpha val="60000"/>
                    </a:srgbClr>
                  </a:glow>
                </a:effectLst>
              </a:rPr>
              <a:t>bud</a:t>
            </a:r>
            <a:r>
              <a:rPr lang="en-GB" sz="2400" dirty="0" smtClean="0">
                <a:solidFill>
                  <a:srgbClr val="FFFF00"/>
                </a:solidFill>
                <a:effectLst>
                  <a:glow rad="101600">
                    <a:srgbClr val="002060">
                      <a:alpha val="60000"/>
                    </a:srgbClr>
                  </a:glow>
                </a:effectLst>
              </a:rPr>
              <a:t> of </a:t>
            </a:r>
            <a:r>
              <a:rPr lang="en-GB" sz="2400" b="1" dirty="0" smtClean="0">
                <a:effectLst>
                  <a:glow rad="101600">
                    <a:srgbClr val="002060">
                      <a:alpha val="60000"/>
                    </a:srgbClr>
                  </a:glow>
                </a:effectLst>
              </a:rPr>
              <a:t>love</a:t>
            </a:r>
            <a:r>
              <a:rPr lang="en-GB" sz="2400" dirty="0" smtClean="0">
                <a:solidFill>
                  <a:srgbClr val="FFFF00"/>
                </a:solidFill>
                <a:effectLst>
                  <a:glow rad="101600">
                    <a:srgbClr val="002060">
                      <a:alpha val="60000"/>
                    </a:srgbClr>
                  </a:glow>
                </a:effectLst>
              </a:rPr>
              <a:t>, by </a:t>
            </a:r>
            <a:r>
              <a:rPr lang="en-GB" sz="2400" b="1" dirty="0" smtClean="0">
                <a:effectLst>
                  <a:glow rad="101600">
                    <a:srgbClr val="002060">
                      <a:alpha val="60000"/>
                    </a:srgbClr>
                  </a:glow>
                </a:effectLst>
              </a:rPr>
              <a:t>summer’s</a:t>
            </a:r>
            <a:r>
              <a:rPr lang="en-GB" sz="2400" dirty="0" smtClean="0">
                <a:solidFill>
                  <a:srgbClr val="FFFF00"/>
                </a:solidFill>
                <a:effectLst>
                  <a:glow rad="101600">
                    <a:srgbClr val="002060">
                      <a:alpha val="60000"/>
                    </a:srgbClr>
                  </a:glow>
                </a:effectLst>
              </a:rPr>
              <a:t> ripening </a:t>
            </a:r>
            <a:r>
              <a:rPr lang="en-GB" sz="2400" dirty="0">
                <a:solidFill>
                  <a:srgbClr val="FFFF00"/>
                </a:solidFill>
                <a:effectLst>
                  <a:glow rad="101600">
                    <a:srgbClr val="002060">
                      <a:alpha val="60000"/>
                    </a:srgbClr>
                  </a:glow>
                </a:effectLst>
              </a:rPr>
              <a:t>,</a:t>
            </a:r>
          </a:p>
          <a:p>
            <a:r>
              <a:rPr lang="en-GB" sz="2400" dirty="0" smtClean="0">
                <a:solidFill>
                  <a:srgbClr val="FFFF00"/>
                </a:solidFill>
                <a:effectLst>
                  <a:glow rad="101600">
                    <a:srgbClr val="002060">
                      <a:alpha val="60000"/>
                    </a:srgbClr>
                  </a:glow>
                </a:effectLst>
              </a:rPr>
              <a:t>May prove a </a:t>
            </a:r>
            <a:r>
              <a:rPr lang="en-GB" sz="2400" b="1" dirty="0" smtClean="0">
                <a:effectLst>
                  <a:glow rad="101600">
                    <a:srgbClr val="002060">
                      <a:alpha val="60000"/>
                    </a:srgbClr>
                  </a:glow>
                </a:effectLst>
              </a:rPr>
              <a:t>beauteous flower  </a:t>
            </a:r>
            <a:r>
              <a:rPr lang="en-GB" sz="2400" dirty="0" smtClean="0">
                <a:solidFill>
                  <a:srgbClr val="FFFF00"/>
                </a:solidFill>
                <a:effectLst>
                  <a:glow rad="101600">
                    <a:srgbClr val="002060">
                      <a:alpha val="60000"/>
                    </a:srgbClr>
                  </a:glow>
                </a:effectLst>
              </a:rPr>
              <a:t>when next we meet</a:t>
            </a:r>
            <a:r>
              <a:rPr lang="en-GB" sz="2400" dirty="0">
                <a:solidFill>
                  <a:srgbClr val="FFFF00"/>
                </a:solidFill>
                <a:effectLst>
                  <a:glow rad="101600">
                    <a:srgbClr val="002060">
                      <a:alpha val="60000"/>
                    </a:srgbClr>
                  </a:glow>
                </a:effectLst>
              </a:rPr>
              <a:t>. </a:t>
            </a:r>
            <a:endParaRPr lang="en-GB" sz="2400" dirty="0" smtClean="0">
              <a:solidFill>
                <a:srgbClr val="FFFF00"/>
              </a:solidFill>
              <a:effectLst>
                <a:glow rad="101600">
                  <a:srgbClr val="002060">
                    <a:alpha val="60000"/>
                  </a:srgbClr>
                </a:glow>
              </a:effectLst>
            </a:endParaRPr>
          </a:p>
          <a:p>
            <a:r>
              <a:rPr lang="en-GB" sz="2400" dirty="0" smtClean="0">
                <a:solidFill>
                  <a:srgbClr val="FFFF00"/>
                </a:solidFill>
                <a:effectLst>
                  <a:glow rad="101600">
                    <a:srgbClr val="002060">
                      <a:alpha val="60000"/>
                    </a:srgbClr>
                  </a:glow>
                </a:effectLst>
              </a:rPr>
              <a:t>4. </a:t>
            </a:r>
            <a:r>
              <a:rPr lang="en-GB" sz="2400" b="1" dirty="0" smtClean="0">
                <a:effectLst>
                  <a:glow rad="101600">
                    <a:srgbClr val="002060">
                      <a:alpha val="60000"/>
                    </a:srgbClr>
                  </a:glow>
                </a:effectLst>
              </a:rPr>
              <a:t>Juliet means that this new love will quickly develop.</a:t>
            </a:r>
            <a:endParaRPr lang="en-GB" sz="2400" b="1" dirty="0">
              <a:effectLst>
                <a:glow rad="101600">
                  <a:srgbClr val="002060">
                    <a:alpha val="60000"/>
                  </a:srgbClr>
                </a:glow>
              </a:effectLst>
            </a:endParaRPr>
          </a:p>
        </p:txBody>
      </p:sp>
      <p:sp>
        <p:nvSpPr>
          <p:cNvPr id="6" name="Rectangle 5"/>
          <p:cNvSpPr/>
          <p:nvPr/>
        </p:nvSpPr>
        <p:spPr>
          <a:xfrm>
            <a:off x="253531" y="2706463"/>
            <a:ext cx="9883910" cy="1200329"/>
          </a:xfrm>
          <a:prstGeom prst="rect">
            <a:avLst/>
          </a:prstGeom>
          <a:solidFill>
            <a:srgbClr val="FFFF00"/>
          </a:solidFill>
          <a:ln>
            <a:solidFill>
              <a:srgbClr val="00B050"/>
            </a:solidFill>
          </a:ln>
        </p:spPr>
        <p:txBody>
          <a:bodyPr wrap="square">
            <a:spAutoFit/>
          </a:bodyPr>
          <a:lstStyle/>
          <a:p>
            <a:r>
              <a:rPr lang="en-GB" sz="2400" dirty="0" smtClean="0">
                <a:solidFill>
                  <a:srgbClr val="00FF00"/>
                </a:solidFill>
                <a:effectLst>
                  <a:glow rad="101600">
                    <a:srgbClr val="002060">
                      <a:alpha val="60000"/>
                    </a:srgbClr>
                  </a:glow>
                </a:effectLst>
              </a:rPr>
              <a:t>5. What’s </a:t>
            </a:r>
            <a:r>
              <a:rPr lang="en-GB" sz="2400" b="1" dirty="0" smtClean="0">
                <a:effectLst>
                  <a:glow rad="101600">
                    <a:srgbClr val="002060">
                      <a:alpha val="60000"/>
                    </a:srgbClr>
                  </a:glow>
                </a:effectLst>
              </a:rPr>
              <a:t>in a name</a:t>
            </a:r>
            <a:r>
              <a:rPr lang="en-GB" sz="2400" dirty="0" smtClean="0">
                <a:solidFill>
                  <a:srgbClr val="00FF00"/>
                </a:solidFill>
                <a:effectLst>
                  <a:glow rad="101600">
                    <a:srgbClr val="002060">
                      <a:alpha val="60000"/>
                    </a:srgbClr>
                  </a:glow>
                </a:effectLst>
              </a:rPr>
              <a:t>? That which we call  </a:t>
            </a:r>
            <a:r>
              <a:rPr lang="en-GB" sz="2400" b="1" dirty="0">
                <a:effectLst>
                  <a:glow rad="101600">
                    <a:srgbClr val="002060">
                      <a:alpha val="60000"/>
                    </a:srgbClr>
                  </a:glow>
                </a:effectLst>
              </a:rPr>
              <a:t>a</a:t>
            </a:r>
            <a:r>
              <a:rPr lang="en-GB" sz="2400" b="1" dirty="0" smtClean="0">
                <a:effectLst>
                  <a:glow rad="101600">
                    <a:srgbClr val="002060">
                      <a:alpha val="60000"/>
                    </a:srgbClr>
                  </a:glow>
                </a:effectLst>
              </a:rPr>
              <a:t> rose </a:t>
            </a:r>
            <a:r>
              <a:rPr lang="en-GB" sz="2400" dirty="0" smtClean="0">
                <a:solidFill>
                  <a:srgbClr val="00FF00"/>
                </a:solidFill>
                <a:effectLst>
                  <a:glow rad="101600">
                    <a:srgbClr val="002060">
                      <a:alpha val="60000"/>
                    </a:srgbClr>
                  </a:glow>
                </a:effectLst>
              </a:rPr>
              <a:t>by any other name would </a:t>
            </a:r>
            <a:r>
              <a:rPr lang="en-GB" sz="2400" b="1" dirty="0" smtClean="0">
                <a:effectLst>
                  <a:glow rad="101600">
                    <a:srgbClr val="002060">
                      <a:alpha val="60000"/>
                    </a:srgbClr>
                  </a:glow>
                </a:effectLst>
              </a:rPr>
              <a:t>smell</a:t>
            </a:r>
            <a:r>
              <a:rPr lang="en-GB" sz="2400" dirty="0" smtClean="0">
                <a:solidFill>
                  <a:srgbClr val="00FF00"/>
                </a:solidFill>
                <a:effectLst>
                  <a:glow rad="101600">
                    <a:srgbClr val="002060">
                      <a:alpha val="60000"/>
                    </a:srgbClr>
                  </a:glow>
                </a:effectLst>
              </a:rPr>
              <a:t> as  </a:t>
            </a:r>
            <a:r>
              <a:rPr lang="en-GB" sz="2400" b="1" dirty="0" smtClean="0">
                <a:effectLst>
                  <a:glow rad="101600">
                    <a:srgbClr val="002060">
                      <a:alpha val="60000"/>
                    </a:srgbClr>
                  </a:glow>
                </a:effectLst>
              </a:rPr>
              <a:t>sweet</a:t>
            </a:r>
            <a:r>
              <a:rPr lang="en-GB" sz="2400" dirty="0" smtClean="0">
                <a:solidFill>
                  <a:srgbClr val="00FF00"/>
                </a:solidFill>
                <a:effectLst>
                  <a:glow rad="101600">
                    <a:srgbClr val="002060">
                      <a:alpha val="60000"/>
                    </a:srgbClr>
                  </a:glow>
                </a:effectLst>
              </a:rPr>
              <a:t>.</a:t>
            </a:r>
          </a:p>
          <a:p>
            <a:r>
              <a:rPr lang="en-GB" sz="2400" dirty="0" smtClean="0">
                <a:solidFill>
                  <a:srgbClr val="00FF00"/>
                </a:solidFill>
                <a:effectLst>
                  <a:glow rad="101600">
                    <a:srgbClr val="002060">
                      <a:alpha val="60000"/>
                    </a:srgbClr>
                  </a:glow>
                </a:effectLst>
              </a:rPr>
              <a:t>6. </a:t>
            </a:r>
            <a:r>
              <a:rPr lang="en-GB" sz="2400" b="1" dirty="0" smtClean="0">
                <a:effectLst>
                  <a:glow rad="101600">
                    <a:srgbClr val="002060">
                      <a:alpha val="60000"/>
                    </a:srgbClr>
                  </a:glow>
                </a:effectLst>
              </a:rPr>
              <a:t>She says that if Romeo were not a Montague, he would still be Romeo. </a:t>
            </a:r>
            <a:endParaRPr lang="en-GB" sz="2400" dirty="0">
              <a:solidFill>
                <a:srgbClr val="00FF00"/>
              </a:solidFill>
              <a:effectLst>
                <a:glow rad="101600">
                  <a:srgbClr val="002060">
                    <a:alpha val="60000"/>
                  </a:srgbClr>
                </a:glow>
              </a:effectLst>
            </a:endParaRPr>
          </a:p>
        </p:txBody>
      </p:sp>
      <p:sp>
        <p:nvSpPr>
          <p:cNvPr id="8" name="Rectangle 7"/>
          <p:cNvSpPr/>
          <p:nvPr/>
        </p:nvSpPr>
        <p:spPr>
          <a:xfrm>
            <a:off x="793530" y="3939295"/>
            <a:ext cx="9758855" cy="1261884"/>
          </a:xfrm>
          <a:prstGeom prst="rect">
            <a:avLst/>
          </a:prstGeom>
          <a:solidFill>
            <a:srgbClr val="00B050"/>
          </a:solidFill>
          <a:ln>
            <a:solidFill>
              <a:srgbClr val="FFFF00"/>
            </a:solidFill>
          </a:ln>
        </p:spPr>
        <p:txBody>
          <a:bodyPr wrap="square">
            <a:spAutoFit/>
          </a:bodyPr>
          <a:lstStyle/>
          <a:p>
            <a:r>
              <a:rPr lang="en-GB" sz="2800" dirty="0" smtClean="0">
                <a:solidFill>
                  <a:srgbClr val="FFFF00"/>
                </a:solidFill>
                <a:effectLst>
                  <a:glow rad="101600">
                    <a:srgbClr val="002060">
                      <a:alpha val="60000"/>
                    </a:srgbClr>
                  </a:glow>
                </a:effectLst>
              </a:rPr>
              <a:t>7</a:t>
            </a:r>
            <a:r>
              <a:rPr lang="en-GB" sz="2400" dirty="0" smtClean="0">
                <a:solidFill>
                  <a:srgbClr val="FFFF00"/>
                </a:solidFill>
                <a:effectLst>
                  <a:glow rad="101600">
                    <a:srgbClr val="002060">
                      <a:alpha val="60000"/>
                    </a:srgbClr>
                  </a:glow>
                </a:effectLst>
              </a:rPr>
              <a:t>. Sweet </a:t>
            </a:r>
            <a:r>
              <a:rPr lang="en-GB" sz="2400" b="1" dirty="0" smtClean="0">
                <a:effectLst>
                  <a:glow rad="101600">
                    <a:srgbClr val="002060">
                      <a:alpha val="60000"/>
                    </a:srgbClr>
                  </a:glow>
                </a:effectLst>
              </a:rPr>
              <a:t>flower,</a:t>
            </a:r>
            <a:r>
              <a:rPr lang="en-GB" sz="2400" dirty="0" smtClean="0">
                <a:solidFill>
                  <a:srgbClr val="FFFF00"/>
                </a:solidFill>
                <a:effectLst>
                  <a:glow rad="101600">
                    <a:srgbClr val="002060">
                      <a:alpha val="60000"/>
                    </a:srgbClr>
                  </a:glow>
                </a:effectLst>
              </a:rPr>
              <a:t> with flowers thy </a:t>
            </a:r>
            <a:r>
              <a:rPr lang="en-GB" sz="2400" b="1" dirty="0" smtClean="0">
                <a:effectLst>
                  <a:glow rad="101600">
                    <a:srgbClr val="002060">
                      <a:alpha val="60000"/>
                    </a:srgbClr>
                  </a:glow>
                </a:effectLst>
              </a:rPr>
              <a:t>bridal bed </a:t>
            </a:r>
            <a:r>
              <a:rPr lang="en-GB" sz="2400" dirty="0" smtClean="0">
                <a:solidFill>
                  <a:srgbClr val="FFFF00"/>
                </a:solidFill>
                <a:effectLst>
                  <a:glow rad="101600">
                    <a:srgbClr val="002060">
                      <a:alpha val="60000"/>
                    </a:srgbClr>
                  </a:glow>
                </a:effectLst>
              </a:rPr>
              <a:t>I strew.</a:t>
            </a:r>
          </a:p>
          <a:p>
            <a:r>
              <a:rPr lang="en-GB" sz="2400" dirty="0" smtClean="0">
                <a:solidFill>
                  <a:srgbClr val="FFFF00"/>
                </a:solidFill>
                <a:effectLst>
                  <a:glow rad="101600">
                    <a:srgbClr val="002060">
                      <a:alpha val="60000"/>
                    </a:srgbClr>
                  </a:glow>
                </a:effectLst>
              </a:rPr>
              <a:t>8. </a:t>
            </a:r>
            <a:r>
              <a:rPr lang="en-GB" sz="2400" b="1" dirty="0" smtClean="0">
                <a:effectLst>
                  <a:glow rad="101600">
                    <a:srgbClr val="002060">
                      <a:alpha val="60000"/>
                    </a:srgbClr>
                  </a:glow>
                </a:effectLst>
              </a:rPr>
              <a:t>Paris. It is ironic because he should have married Juliet the morning she was found “dead”. It is also ironic as she was married to Romeo.</a:t>
            </a:r>
            <a:endParaRPr lang="en-GB" sz="2400" b="1" dirty="0">
              <a:effectLst>
                <a:glow rad="101600">
                  <a:srgbClr val="002060">
                    <a:alpha val="60000"/>
                  </a:srgbClr>
                </a:glow>
              </a:effectLst>
            </a:endParaRPr>
          </a:p>
        </p:txBody>
      </p:sp>
      <p:sp>
        <p:nvSpPr>
          <p:cNvPr id="7" name="Rectangle 6"/>
          <p:cNvSpPr/>
          <p:nvPr/>
        </p:nvSpPr>
        <p:spPr>
          <a:xfrm>
            <a:off x="253530" y="5288340"/>
            <a:ext cx="10829627" cy="1200329"/>
          </a:xfrm>
          <a:prstGeom prst="rect">
            <a:avLst/>
          </a:prstGeom>
          <a:solidFill>
            <a:srgbClr val="FFFF00"/>
          </a:solidFill>
          <a:ln>
            <a:solidFill>
              <a:srgbClr val="00B050"/>
            </a:solidFill>
          </a:ln>
        </p:spPr>
        <p:txBody>
          <a:bodyPr wrap="square">
            <a:spAutoFit/>
          </a:bodyPr>
          <a:lstStyle/>
          <a:p>
            <a:r>
              <a:rPr lang="en-GB" sz="2400" dirty="0" smtClean="0">
                <a:solidFill>
                  <a:srgbClr val="00FF00"/>
                </a:solidFill>
                <a:effectLst>
                  <a:glow rad="101600">
                    <a:srgbClr val="002060">
                      <a:alpha val="60000"/>
                    </a:srgbClr>
                  </a:glow>
                </a:effectLst>
              </a:rPr>
              <a:t>9. As </a:t>
            </a:r>
            <a:r>
              <a:rPr lang="en-GB" sz="2400" b="1" dirty="0" smtClean="0">
                <a:effectLst>
                  <a:glow rad="101600">
                    <a:srgbClr val="002060">
                      <a:alpha val="60000"/>
                    </a:srgbClr>
                  </a:glow>
                </a:effectLst>
              </a:rPr>
              <a:t>daylight </a:t>
            </a:r>
            <a:r>
              <a:rPr lang="en-GB" sz="2400" dirty="0" smtClean="0">
                <a:solidFill>
                  <a:srgbClr val="00FF00"/>
                </a:solidFill>
                <a:effectLst>
                  <a:glow rad="101600">
                    <a:srgbClr val="002060">
                      <a:alpha val="60000"/>
                    </a:srgbClr>
                  </a:glow>
                </a:effectLst>
              </a:rPr>
              <a:t>doth a </a:t>
            </a:r>
            <a:r>
              <a:rPr lang="en-GB" sz="2400" b="1" dirty="0" smtClean="0">
                <a:effectLst>
                  <a:glow rad="101600">
                    <a:srgbClr val="002060">
                      <a:alpha val="60000"/>
                    </a:srgbClr>
                  </a:glow>
                </a:effectLst>
              </a:rPr>
              <a:t>lamp</a:t>
            </a:r>
            <a:r>
              <a:rPr lang="en-GB" sz="2400" dirty="0" smtClean="0">
                <a:solidFill>
                  <a:srgbClr val="00FF00"/>
                </a:solidFill>
                <a:effectLst>
                  <a:glow rad="101600">
                    <a:srgbClr val="002060">
                      <a:alpha val="60000"/>
                    </a:srgbClr>
                  </a:glow>
                </a:effectLst>
              </a:rPr>
              <a:t>; her </a:t>
            </a:r>
            <a:r>
              <a:rPr lang="en-GB" sz="2400" b="1" dirty="0" smtClean="0">
                <a:effectLst>
                  <a:glow rad="101600">
                    <a:srgbClr val="002060">
                      <a:alpha val="60000"/>
                    </a:srgbClr>
                  </a:glow>
                </a:effectLst>
              </a:rPr>
              <a:t>eyes </a:t>
            </a:r>
            <a:r>
              <a:rPr lang="en-GB" sz="2400" dirty="0" smtClean="0">
                <a:solidFill>
                  <a:srgbClr val="00FF00"/>
                </a:solidFill>
                <a:effectLst>
                  <a:glow rad="101600">
                    <a:srgbClr val="002060">
                      <a:alpha val="60000"/>
                    </a:srgbClr>
                  </a:glow>
                </a:effectLst>
              </a:rPr>
              <a:t>in</a:t>
            </a:r>
            <a:r>
              <a:rPr lang="en-GB" sz="2400" dirty="0">
                <a:solidFill>
                  <a:srgbClr val="00FF00"/>
                </a:solidFill>
                <a:effectLst>
                  <a:glow rad="101600">
                    <a:srgbClr val="002060">
                      <a:alpha val="60000"/>
                    </a:srgbClr>
                  </a:glow>
                </a:effectLst>
              </a:rPr>
              <a:t> </a:t>
            </a:r>
            <a:r>
              <a:rPr lang="en-GB" sz="2400" b="1" dirty="0" smtClean="0">
                <a:effectLst>
                  <a:glow rad="101600">
                    <a:srgbClr val="002060">
                      <a:alpha val="60000"/>
                    </a:srgbClr>
                  </a:glow>
                </a:effectLst>
              </a:rPr>
              <a:t>heaven</a:t>
            </a:r>
            <a:r>
              <a:rPr lang="en-GB" sz="2400" dirty="0">
                <a:solidFill>
                  <a:srgbClr val="00FF00"/>
                </a:solidFill>
                <a:effectLst>
                  <a:glow rad="101600">
                    <a:srgbClr val="002060">
                      <a:alpha val="60000"/>
                    </a:srgbClr>
                  </a:glow>
                </a:effectLst>
              </a:rPr>
              <a:t> </a:t>
            </a:r>
            <a:r>
              <a:rPr lang="en-GB" sz="2400" dirty="0" smtClean="0">
                <a:solidFill>
                  <a:srgbClr val="00FF00"/>
                </a:solidFill>
                <a:effectLst>
                  <a:glow rad="101600">
                    <a:srgbClr val="002060">
                      <a:alpha val="60000"/>
                    </a:srgbClr>
                  </a:glow>
                </a:effectLst>
              </a:rPr>
              <a:t>Would through the </a:t>
            </a:r>
            <a:r>
              <a:rPr lang="en-GB" sz="2400" b="1" dirty="0" smtClean="0">
                <a:solidFill>
                  <a:srgbClr val="00FF00"/>
                </a:solidFill>
                <a:effectLst>
                  <a:glow rad="101600">
                    <a:srgbClr val="002060">
                      <a:alpha val="60000"/>
                    </a:srgbClr>
                  </a:glow>
                </a:effectLst>
              </a:rPr>
              <a:t>airy region</a:t>
            </a:r>
            <a:r>
              <a:rPr lang="en-GB" sz="2400" dirty="0" smtClean="0">
                <a:solidFill>
                  <a:srgbClr val="00FF00"/>
                </a:solidFill>
                <a:effectLst>
                  <a:glow rad="101600">
                    <a:srgbClr val="002060">
                      <a:alpha val="60000"/>
                    </a:srgbClr>
                  </a:glow>
                </a:effectLst>
              </a:rPr>
              <a:t> stream so </a:t>
            </a:r>
            <a:r>
              <a:rPr lang="en-GB" sz="2400" b="1" dirty="0" smtClean="0">
                <a:effectLst>
                  <a:glow rad="101600">
                    <a:srgbClr val="002060">
                      <a:alpha val="60000"/>
                    </a:srgbClr>
                  </a:glow>
                </a:effectLst>
              </a:rPr>
              <a:t>bright</a:t>
            </a:r>
            <a:r>
              <a:rPr lang="en-GB" sz="2400" dirty="0" smtClean="0">
                <a:solidFill>
                  <a:srgbClr val="00FF00"/>
                </a:solidFill>
                <a:effectLst>
                  <a:glow rad="101600">
                    <a:srgbClr val="002060">
                      <a:alpha val="60000"/>
                    </a:srgbClr>
                  </a:glow>
                </a:effectLst>
              </a:rPr>
              <a:t> That </a:t>
            </a:r>
            <a:r>
              <a:rPr lang="en-GB" sz="2400" b="1" dirty="0" smtClean="0">
                <a:effectLst>
                  <a:glow rad="101600">
                    <a:srgbClr val="002060">
                      <a:alpha val="60000"/>
                    </a:srgbClr>
                  </a:glow>
                </a:effectLst>
              </a:rPr>
              <a:t>birds </a:t>
            </a:r>
            <a:r>
              <a:rPr lang="en-GB" sz="2400" dirty="0" smtClean="0">
                <a:solidFill>
                  <a:srgbClr val="00FF00"/>
                </a:solidFill>
                <a:effectLst>
                  <a:glow rad="101600">
                    <a:srgbClr val="002060">
                      <a:alpha val="60000"/>
                    </a:srgbClr>
                  </a:glow>
                </a:effectLst>
              </a:rPr>
              <a:t>would sing and think it were not </a:t>
            </a:r>
            <a:r>
              <a:rPr lang="en-GB" sz="2400" b="1" dirty="0" smtClean="0">
                <a:effectLst>
                  <a:glow rad="101600">
                    <a:srgbClr val="002060">
                      <a:alpha val="60000"/>
                    </a:srgbClr>
                  </a:glow>
                </a:effectLst>
              </a:rPr>
              <a:t>night</a:t>
            </a:r>
            <a:r>
              <a:rPr lang="en-GB" sz="2400" dirty="0" smtClean="0">
                <a:solidFill>
                  <a:srgbClr val="00FF00"/>
                </a:solidFill>
                <a:effectLst>
                  <a:glow rad="101600">
                    <a:srgbClr val="002060">
                      <a:alpha val="60000"/>
                    </a:srgbClr>
                  </a:glow>
                </a:effectLst>
              </a:rPr>
              <a:t> .</a:t>
            </a:r>
          </a:p>
          <a:p>
            <a:r>
              <a:rPr lang="en-GB" sz="2400" dirty="0" smtClean="0">
                <a:solidFill>
                  <a:srgbClr val="00FF00"/>
                </a:solidFill>
                <a:effectLst>
                  <a:glow rad="101600">
                    <a:srgbClr val="002060">
                      <a:alpha val="60000"/>
                    </a:srgbClr>
                  </a:glow>
                </a:effectLst>
              </a:rPr>
              <a:t>10. Romeo on the balcony</a:t>
            </a:r>
            <a:endParaRPr lang="en-GB" sz="2400" dirty="0">
              <a:solidFill>
                <a:srgbClr val="00FF00"/>
              </a:solidFill>
              <a:effectLst>
                <a:glow rad="101600">
                  <a:srgbClr val="002060">
                    <a:alpha val="60000"/>
                  </a:srgbClr>
                </a:glow>
              </a:effectLst>
            </a:endParaRPr>
          </a:p>
        </p:txBody>
      </p:sp>
      <p:sp>
        <p:nvSpPr>
          <p:cNvPr id="4" name="TextBox 3"/>
          <p:cNvSpPr txBox="1"/>
          <p:nvPr/>
        </p:nvSpPr>
        <p:spPr>
          <a:xfrm>
            <a:off x="262759" y="748880"/>
            <a:ext cx="10820399" cy="830997"/>
          </a:xfrm>
          <a:prstGeom prst="rect">
            <a:avLst/>
          </a:prstGeom>
          <a:solidFill>
            <a:srgbClr val="FFFF00"/>
          </a:solidFill>
          <a:ln>
            <a:solidFill>
              <a:srgbClr val="00B050"/>
            </a:solidFill>
          </a:ln>
        </p:spPr>
        <p:txBody>
          <a:bodyPr wrap="square" rtlCol="0">
            <a:spAutoFit/>
          </a:bodyPr>
          <a:lstStyle/>
          <a:p>
            <a:pPr marL="457200" indent="-457200">
              <a:buAutoNum type="arabicPeriod"/>
            </a:pPr>
            <a:r>
              <a:rPr lang="en-GB" sz="2400" b="1" dirty="0" smtClean="0">
                <a:effectLst>
                  <a:glow rad="101600">
                    <a:srgbClr val="002060">
                      <a:alpha val="60000"/>
                    </a:srgbClr>
                  </a:glow>
                </a:effectLst>
              </a:rPr>
              <a:t>Verona’s summer </a:t>
            </a:r>
            <a:r>
              <a:rPr lang="en-GB" sz="2400" dirty="0" smtClean="0">
                <a:solidFill>
                  <a:srgbClr val="00FF00"/>
                </a:solidFill>
                <a:effectLst>
                  <a:glow rad="101600">
                    <a:srgbClr val="002060">
                      <a:alpha val="60000"/>
                    </a:srgbClr>
                  </a:glow>
                </a:effectLst>
              </a:rPr>
              <a:t>hath not such a </a:t>
            </a:r>
            <a:r>
              <a:rPr lang="en-GB" sz="2400" b="1" dirty="0" smtClean="0">
                <a:effectLst>
                  <a:glow rad="101600">
                    <a:srgbClr val="002060">
                      <a:alpha val="60000"/>
                    </a:srgbClr>
                  </a:glow>
                </a:effectLst>
              </a:rPr>
              <a:t>flower</a:t>
            </a:r>
          </a:p>
          <a:p>
            <a:pPr marL="457200" indent="-457200">
              <a:buAutoNum type="arabicPeriod"/>
            </a:pPr>
            <a:r>
              <a:rPr lang="en-GB" sz="2400" b="1" dirty="0" smtClean="0">
                <a:effectLst>
                  <a:glow rad="101600">
                    <a:srgbClr val="002060">
                      <a:alpha val="60000"/>
                    </a:srgbClr>
                  </a:glow>
                </a:effectLst>
              </a:rPr>
              <a:t>The Nurse means that Juliet in the most beautiful, and precious child in Verona</a:t>
            </a:r>
          </a:p>
        </p:txBody>
      </p:sp>
      <p:pic>
        <p:nvPicPr>
          <p:cNvPr id="10" name="Picture 2" descr="Image result for flower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04538" y="0"/>
            <a:ext cx="1103171" cy="108678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788166" y="5754414"/>
            <a:ext cx="4319543" cy="707886"/>
          </a:xfrm>
          <a:prstGeom prst="rect">
            <a:avLst/>
          </a:prstGeom>
          <a:solidFill>
            <a:srgbClr val="FFC000"/>
          </a:solidFill>
          <a:ln>
            <a:solidFill>
              <a:srgbClr val="00B050"/>
            </a:solidFill>
          </a:ln>
        </p:spPr>
        <p:txBody>
          <a:bodyPr wrap="square" rtlCol="0">
            <a:spAutoFit/>
          </a:bodyPr>
          <a:lstStyle/>
          <a:p>
            <a:r>
              <a:rPr lang="en-US" sz="2000" b="1" dirty="0" smtClean="0"/>
              <a:t>Bonus: eyes/ light and dark motif. Link to act 3 </a:t>
            </a:r>
            <a:r>
              <a:rPr lang="en-US" sz="2000" b="1" dirty="0" err="1" smtClean="0"/>
              <a:t>sc</a:t>
            </a:r>
            <a:r>
              <a:rPr lang="en-US" sz="2000" b="1" dirty="0" smtClean="0"/>
              <a:t> v lark and nightingale</a:t>
            </a:r>
          </a:p>
        </p:txBody>
      </p:sp>
    </p:spTree>
    <p:extLst>
      <p:ext uri="{BB962C8B-B14F-4D97-AF65-F5344CB8AC3E}">
        <p14:creationId xmlns:p14="http://schemas.microsoft.com/office/powerpoint/2010/main" val="4387778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317" y="171900"/>
            <a:ext cx="10987177" cy="1815882"/>
          </a:xfrm>
          <a:prstGeom prst="rect">
            <a:avLst/>
          </a:prstGeom>
        </p:spPr>
        <p:txBody>
          <a:bodyPr wrap="square">
            <a:spAutoFit/>
          </a:bodyPr>
          <a:lstStyle/>
          <a:p>
            <a:r>
              <a:rPr lang="en-GB" sz="2800" b="1" u="sng" dirty="0"/>
              <a:t>Friday Writing Challenge and homework</a:t>
            </a:r>
            <a:r>
              <a:rPr lang="en-GB" sz="2800" dirty="0"/>
              <a:t/>
            </a:r>
            <a:br>
              <a:rPr lang="en-GB" sz="2800" dirty="0"/>
            </a:br>
            <a:r>
              <a:rPr lang="en-GB" sz="2800" dirty="0"/>
              <a:t>Look up the key words and check you understand them</a:t>
            </a:r>
            <a:br>
              <a:rPr lang="en-GB" sz="2800" dirty="0"/>
            </a:br>
            <a:r>
              <a:rPr lang="en-GB" sz="2800" dirty="0"/>
              <a:t>Plan and write your response to the following statement</a:t>
            </a:r>
            <a:br>
              <a:rPr lang="en-GB" sz="2800" dirty="0"/>
            </a:br>
            <a:r>
              <a:rPr lang="en-GB" sz="2800" dirty="0"/>
              <a:t>Time yourself (45 minutes)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703" y="1915064"/>
            <a:ext cx="11224404" cy="4942936"/>
          </a:xfrm>
          <a:prstGeom prst="rect">
            <a:avLst/>
          </a:prstGeom>
        </p:spPr>
      </p:pic>
    </p:spTree>
    <p:extLst>
      <p:ext uri="{BB962C8B-B14F-4D97-AF65-F5344CB8AC3E}">
        <p14:creationId xmlns:p14="http://schemas.microsoft.com/office/powerpoint/2010/main" val="2828485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3123-13B3-4592-A385-EE20FFED4DD3}"/>
              </a:ext>
            </a:extLst>
          </p:cNvPr>
          <p:cNvSpPr>
            <a:spLocks noGrp="1"/>
          </p:cNvSpPr>
          <p:nvPr>
            <p:ph type="title"/>
          </p:nvPr>
        </p:nvSpPr>
        <p:spPr>
          <a:xfrm>
            <a:off x="1069848" y="484632"/>
            <a:ext cx="10058400" cy="1609344"/>
          </a:xfrm>
        </p:spPr>
        <p:txBody>
          <a:bodyPr>
            <a:normAutofit/>
          </a:bodyPr>
          <a:lstStyle/>
          <a:p>
            <a:r>
              <a:rPr lang="en-GB" dirty="0"/>
              <a:t>LOW STAKES QUIZ: </a:t>
            </a:r>
            <a:br>
              <a:rPr lang="en-GB" dirty="0"/>
            </a:br>
            <a:r>
              <a:rPr lang="en-GB" dirty="0">
                <a:solidFill>
                  <a:schemeClr val="accent1"/>
                </a:solidFill>
              </a:rPr>
              <a:t>question six </a:t>
            </a:r>
          </a:p>
        </p:txBody>
      </p:sp>
      <p:pic>
        <p:nvPicPr>
          <p:cNvPr id="1026" name="Picture 2" descr="Romeo and Juliet is getting a unique modern-day remake">
            <a:extLst>
              <a:ext uri="{FF2B5EF4-FFF2-40B4-BE49-F238E27FC236}">
                <a16:creationId xmlns:a16="http://schemas.microsoft.com/office/drawing/2014/main" id="{74FC363E-7048-48A6-BFC6-F01340F764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13" r="21476" b="1"/>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A1B09E5-AA4B-4D87-8BE2-64230B993838}"/>
              </a:ext>
            </a:extLst>
          </p:cNvPr>
          <p:cNvSpPr>
            <a:spLocks noGrp="1"/>
          </p:cNvSpPr>
          <p:nvPr>
            <p:ph idx="1"/>
          </p:nvPr>
        </p:nvSpPr>
        <p:spPr>
          <a:xfrm>
            <a:off x="6496216" y="2320412"/>
            <a:ext cx="4632031" cy="3851787"/>
          </a:xfrm>
        </p:spPr>
        <p:txBody>
          <a:bodyPr anchor="ctr">
            <a:normAutofit/>
          </a:bodyPr>
          <a:lstStyle/>
          <a:p>
            <a:pPr marL="0" indent="0">
              <a:buNone/>
            </a:pPr>
            <a:r>
              <a:rPr lang="en-GB" sz="3600" dirty="0"/>
              <a:t>Q.6. Where does Paris tell Romeo he wants to be buried as he dies?</a:t>
            </a:r>
          </a:p>
        </p:txBody>
      </p:sp>
    </p:spTree>
    <p:extLst>
      <p:ext uri="{BB962C8B-B14F-4D97-AF65-F5344CB8AC3E}">
        <p14:creationId xmlns:p14="http://schemas.microsoft.com/office/powerpoint/2010/main" val="60898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3123-13B3-4592-A385-EE20FFED4DD3}"/>
              </a:ext>
            </a:extLst>
          </p:cNvPr>
          <p:cNvSpPr>
            <a:spLocks noGrp="1"/>
          </p:cNvSpPr>
          <p:nvPr>
            <p:ph type="title"/>
          </p:nvPr>
        </p:nvSpPr>
        <p:spPr>
          <a:xfrm>
            <a:off x="1069848" y="484632"/>
            <a:ext cx="10058400" cy="1609344"/>
          </a:xfrm>
        </p:spPr>
        <p:txBody>
          <a:bodyPr>
            <a:normAutofit/>
          </a:bodyPr>
          <a:lstStyle/>
          <a:p>
            <a:r>
              <a:rPr lang="en-GB" dirty="0"/>
              <a:t>LOW STAKES QUIZ: </a:t>
            </a:r>
            <a:br>
              <a:rPr lang="en-GB" dirty="0"/>
            </a:br>
            <a:r>
              <a:rPr lang="en-GB" dirty="0">
                <a:solidFill>
                  <a:schemeClr val="accent1"/>
                </a:solidFill>
              </a:rPr>
              <a:t>question Seven </a:t>
            </a:r>
          </a:p>
        </p:txBody>
      </p:sp>
      <p:pic>
        <p:nvPicPr>
          <p:cNvPr id="1026" name="Picture 2" descr="Romeo and Juliet is getting a unique modern-day remake">
            <a:extLst>
              <a:ext uri="{FF2B5EF4-FFF2-40B4-BE49-F238E27FC236}">
                <a16:creationId xmlns:a16="http://schemas.microsoft.com/office/drawing/2014/main" id="{74FC363E-7048-48A6-BFC6-F01340F764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13" r="21476" b="1"/>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A1B09E5-AA4B-4D87-8BE2-64230B993838}"/>
              </a:ext>
            </a:extLst>
          </p:cNvPr>
          <p:cNvSpPr>
            <a:spLocks noGrp="1"/>
          </p:cNvSpPr>
          <p:nvPr>
            <p:ph idx="1"/>
          </p:nvPr>
        </p:nvSpPr>
        <p:spPr>
          <a:xfrm>
            <a:off x="6496216" y="2320412"/>
            <a:ext cx="4632031" cy="3851787"/>
          </a:xfrm>
        </p:spPr>
        <p:txBody>
          <a:bodyPr anchor="ctr">
            <a:normAutofit/>
          </a:bodyPr>
          <a:lstStyle/>
          <a:p>
            <a:pPr marL="0" indent="0">
              <a:buNone/>
            </a:pPr>
            <a:r>
              <a:rPr lang="en-GB" sz="3600" dirty="0"/>
              <a:t>Q.7. Juliet takes her own life after she awakes from her deep sleep – why?</a:t>
            </a:r>
          </a:p>
        </p:txBody>
      </p:sp>
    </p:spTree>
    <p:extLst>
      <p:ext uri="{BB962C8B-B14F-4D97-AF65-F5344CB8AC3E}">
        <p14:creationId xmlns:p14="http://schemas.microsoft.com/office/powerpoint/2010/main" val="3883333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4070</Words>
  <Application>Microsoft Office PowerPoint</Application>
  <PresentationFormat>Widescreen</PresentationFormat>
  <Paragraphs>494</Paragraphs>
  <Slides>71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71</vt:i4>
      </vt:variant>
    </vt:vector>
  </HeadingPairs>
  <TitlesOfParts>
    <vt:vector size="81" baseType="lpstr">
      <vt:lpstr>Amatic SC</vt:lpstr>
      <vt:lpstr>Arial</vt:lpstr>
      <vt:lpstr>Arial Rounded MT Bold</vt:lpstr>
      <vt:lpstr>Bradley Hand ITC</vt:lpstr>
      <vt:lpstr>Calibri</vt:lpstr>
      <vt:lpstr>Calibri Light</vt:lpstr>
      <vt:lpstr>Comic Sans MS</vt:lpstr>
      <vt:lpstr>Futura Medium</vt:lpstr>
      <vt:lpstr>Mangal</vt:lpstr>
      <vt:lpstr>Office Theme</vt:lpstr>
      <vt:lpstr>PowerPoint Presentation</vt:lpstr>
      <vt:lpstr>Low stakes quiz:  Romeo &amp; Juliet </vt:lpstr>
      <vt:lpstr>LOW STAKES QUIZ:  question one</vt:lpstr>
      <vt:lpstr>LOW STAKES QUIZ:  question two</vt:lpstr>
      <vt:lpstr>LOW STAKES QUIZ:  question three</vt:lpstr>
      <vt:lpstr>LOW STAKES QUIZ:  question four</vt:lpstr>
      <vt:lpstr>LOW STAKES QUIZ:  question five </vt:lpstr>
      <vt:lpstr>LOW STAKES QUIZ:  question six </vt:lpstr>
      <vt:lpstr>LOW STAKES QUIZ:  question Seven </vt:lpstr>
      <vt:lpstr>LOW STAKES QUIZ:  question eight</vt:lpstr>
      <vt:lpstr>LOW STAKES QUIZ:  question nine</vt:lpstr>
      <vt:lpstr>LOW STAKES QUIZ:  question ten</vt:lpstr>
      <vt:lpstr>Answers: 1</vt:lpstr>
      <vt:lpstr>Answers: 2 </vt:lpstr>
      <vt:lpstr>Answers: 3 </vt:lpstr>
      <vt:lpstr>Answers: 4 </vt:lpstr>
      <vt:lpstr>Answers: 5 </vt:lpstr>
      <vt:lpstr>Answers: 6 </vt:lpstr>
      <vt:lpstr>Answers: 7 </vt:lpstr>
      <vt:lpstr>Answers: 8 </vt:lpstr>
      <vt:lpstr>Answers: 9 </vt:lpstr>
      <vt:lpstr>Answers: 10 </vt:lpstr>
      <vt:lpstr>PowerPoint Presentation</vt:lpstr>
      <vt:lpstr>Act 3 Lesson 1</vt:lpstr>
      <vt:lpstr>PowerPoint Presentation</vt:lpstr>
      <vt:lpstr>PowerPoint Presentation</vt:lpstr>
      <vt:lpstr>Act 3 Scene 1 Summary</vt:lpstr>
      <vt:lpstr>PowerPoint Presentation</vt:lpstr>
      <vt:lpstr>PowerPoint Presentation</vt:lpstr>
      <vt:lpstr>PowerPoint Presentation</vt:lpstr>
      <vt:lpstr>PowerPoint Presentation</vt:lpstr>
      <vt:lpstr>PowerPoint Presentation</vt:lpstr>
      <vt:lpstr>How will Juliet react to this news?</vt:lpstr>
      <vt:lpstr>PowerPoint Presentation</vt:lpstr>
      <vt:lpstr>Act 3 Lesson 2</vt:lpstr>
      <vt:lpstr>PowerPoint Presentation</vt:lpstr>
      <vt:lpstr>PowerPoint Presentation</vt:lpstr>
      <vt:lpstr>Act 3 Scene 2 Summary</vt:lpstr>
      <vt:lpstr>PowerPoint Presentation</vt:lpstr>
      <vt:lpstr>PowerPoint Presentation</vt:lpstr>
      <vt:lpstr>What is an oxymoron?</vt:lpstr>
      <vt:lpstr>Act 3 Lesson 3</vt:lpstr>
      <vt:lpstr>PowerPoint Presentation</vt:lpstr>
      <vt:lpstr>PowerPoint Presentation</vt:lpstr>
      <vt:lpstr>Act 3 Scene 3 Summary</vt:lpstr>
      <vt:lpstr>PowerPoint Presentation</vt:lpstr>
      <vt:lpstr>PowerPoint Presentation</vt:lpstr>
      <vt:lpstr>Act 3 Scene 4 Summary</vt:lpstr>
      <vt:lpstr>Act 3 Lesson 4</vt:lpstr>
      <vt:lpstr>PowerPoint Presentation</vt:lpstr>
      <vt:lpstr>PowerPoint Presentation</vt:lpstr>
      <vt:lpstr>Act 3 Scene 5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Examine the theme of conflict and how it impacts the Capulet family.   </vt:lpstr>
      <vt:lpstr>Example</vt:lpstr>
      <vt:lpstr>Example</vt:lpstr>
      <vt:lpstr>PowerPoint Presentation</vt:lpstr>
      <vt:lpstr>Go through the separate Act 3 recap powerpoint to check you understand the plot</vt:lpstr>
      <vt:lpstr> Lesson 5</vt:lpstr>
      <vt:lpstr>PowerPoint Presentation</vt:lpstr>
      <vt:lpstr>PowerPoint Presentation</vt:lpstr>
      <vt:lpstr>Quote Quest Coming up!</vt:lpstr>
      <vt:lpstr>PowerPoint Presentation</vt:lpstr>
      <vt:lpstr>PowerPoint Presentation</vt:lpstr>
      <vt:lpstr>PowerPoint Presentation</vt:lpstr>
    </vt:vector>
  </TitlesOfParts>
  <Company>IT Services - Wirral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Daw</dc:creator>
  <cp:lastModifiedBy>Alexandra Daw</cp:lastModifiedBy>
  <cp:revision>7</cp:revision>
  <dcterms:created xsi:type="dcterms:W3CDTF">2020-09-13T10:54:31Z</dcterms:created>
  <dcterms:modified xsi:type="dcterms:W3CDTF">2020-09-13T11:47:53Z</dcterms:modified>
</cp:coreProperties>
</file>