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98242-D26D-EC46-A98B-39CEDE4CC284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6901EA52-039F-3849-B295-6A3320ED1309}">
      <dgm:prSet phldrT="[Text]"/>
      <dgm:spPr/>
      <dgm:t>
        <a:bodyPr/>
        <a:lstStyle/>
        <a:p>
          <a:r>
            <a:rPr lang="en-GB" dirty="0"/>
            <a:t>Apply the Principles of training </a:t>
          </a:r>
        </a:p>
      </dgm:t>
    </dgm:pt>
    <dgm:pt modelId="{ECEA562F-F060-C442-A209-C728FD6F5003}" type="parTrans" cxnId="{579DCBF6-444F-8141-AC34-F5B244BC3883}">
      <dgm:prSet/>
      <dgm:spPr/>
      <dgm:t>
        <a:bodyPr/>
        <a:lstStyle/>
        <a:p>
          <a:endParaRPr lang="en-GB"/>
        </a:p>
      </dgm:t>
    </dgm:pt>
    <dgm:pt modelId="{300EDD21-BD5F-F84A-9CC1-6C110C293554}" type="sibTrans" cxnId="{579DCBF6-444F-8141-AC34-F5B244BC3883}">
      <dgm:prSet/>
      <dgm:spPr/>
      <dgm:t>
        <a:bodyPr/>
        <a:lstStyle/>
        <a:p>
          <a:endParaRPr lang="en-GB"/>
        </a:p>
      </dgm:t>
    </dgm:pt>
    <dgm:pt modelId="{BD2FBAD7-7116-D14A-8C59-8F8C885BE8B0}">
      <dgm:prSet phldrT="[Text]"/>
      <dgm:spPr/>
      <dgm:t>
        <a:bodyPr/>
        <a:lstStyle/>
        <a:p>
          <a:r>
            <a:rPr lang="en-GB" dirty="0"/>
            <a:t>Apply FITTA</a:t>
          </a:r>
        </a:p>
      </dgm:t>
    </dgm:pt>
    <dgm:pt modelId="{98867BDD-3AFE-104B-A0A7-FFC3AFEAEE54}" type="parTrans" cxnId="{B9C41BE4-2D1E-414E-97BB-273CFA479A74}">
      <dgm:prSet/>
      <dgm:spPr/>
      <dgm:t>
        <a:bodyPr/>
        <a:lstStyle/>
        <a:p>
          <a:endParaRPr lang="en-GB"/>
        </a:p>
      </dgm:t>
    </dgm:pt>
    <dgm:pt modelId="{D621EB80-B058-2B49-9BA9-9EAB24A14B90}" type="sibTrans" cxnId="{B9C41BE4-2D1E-414E-97BB-273CFA479A74}">
      <dgm:prSet/>
      <dgm:spPr/>
      <dgm:t>
        <a:bodyPr/>
        <a:lstStyle/>
        <a:p>
          <a:endParaRPr lang="en-GB"/>
        </a:p>
      </dgm:t>
    </dgm:pt>
    <dgm:pt modelId="{1DD74EF3-3B09-9B44-A7B7-B9F61BA1720A}" type="pres">
      <dgm:prSet presAssocID="{1A598242-D26D-EC46-A98B-39CEDE4CC284}" presName="Name0" presStyleCnt="0">
        <dgm:presLayoutVars>
          <dgm:dir/>
          <dgm:resizeHandles val="exact"/>
        </dgm:presLayoutVars>
      </dgm:prSet>
      <dgm:spPr/>
    </dgm:pt>
    <dgm:pt modelId="{9DE6A83E-602F-0C40-B44D-1322E2B013AB}" type="pres">
      <dgm:prSet presAssocID="{6901EA52-039F-3849-B295-6A3320ED130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5E9C5-EF26-6B4D-9B22-B7DF44152505}" type="pres">
      <dgm:prSet presAssocID="{300EDD21-BD5F-F84A-9CC1-6C110C293554}" presName="sibTrans" presStyleLbl="sibTrans2D1" presStyleIdx="0" presStyleCnt="1"/>
      <dgm:spPr/>
      <dgm:t>
        <a:bodyPr/>
        <a:lstStyle/>
        <a:p>
          <a:endParaRPr lang="en-US"/>
        </a:p>
      </dgm:t>
    </dgm:pt>
    <dgm:pt modelId="{064ABC03-6C92-4549-90FE-FA0583979FB6}" type="pres">
      <dgm:prSet presAssocID="{300EDD21-BD5F-F84A-9CC1-6C110C293554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0523791A-A8BD-5C4B-8781-5CF3C8D6DB33}" type="pres">
      <dgm:prSet presAssocID="{BD2FBAD7-7116-D14A-8C59-8F8C885BE8B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CDAC8F-904C-294A-BB7C-5CEEB0A767F0}" type="presOf" srcId="{300EDD21-BD5F-F84A-9CC1-6C110C293554}" destId="{75B5E9C5-EF26-6B4D-9B22-B7DF44152505}" srcOrd="0" destOrd="0" presId="urn:microsoft.com/office/officeart/2005/8/layout/process1"/>
    <dgm:cxn modelId="{ECDC2C9D-BF81-2B47-A9B0-5FE2D5260FBC}" type="presOf" srcId="{6901EA52-039F-3849-B295-6A3320ED1309}" destId="{9DE6A83E-602F-0C40-B44D-1322E2B013AB}" srcOrd="0" destOrd="0" presId="urn:microsoft.com/office/officeart/2005/8/layout/process1"/>
    <dgm:cxn modelId="{B9C41BE4-2D1E-414E-97BB-273CFA479A74}" srcId="{1A598242-D26D-EC46-A98B-39CEDE4CC284}" destId="{BD2FBAD7-7116-D14A-8C59-8F8C885BE8B0}" srcOrd="1" destOrd="0" parTransId="{98867BDD-3AFE-104B-A0A7-FFC3AFEAEE54}" sibTransId="{D621EB80-B058-2B49-9BA9-9EAB24A14B90}"/>
    <dgm:cxn modelId="{579DCBF6-444F-8141-AC34-F5B244BC3883}" srcId="{1A598242-D26D-EC46-A98B-39CEDE4CC284}" destId="{6901EA52-039F-3849-B295-6A3320ED1309}" srcOrd="0" destOrd="0" parTransId="{ECEA562F-F060-C442-A209-C728FD6F5003}" sibTransId="{300EDD21-BD5F-F84A-9CC1-6C110C293554}"/>
    <dgm:cxn modelId="{833FD586-F6FF-1740-94D6-26BFD9742DE2}" type="presOf" srcId="{1A598242-D26D-EC46-A98B-39CEDE4CC284}" destId="{1DD74EF3-3B09-9B44-A7B7-B9F61BA1720A}" srcOrd="0" destOrd="0" presId="urn:microsoft.com/office/officeart/2005/8/layout/process1"/>
    <dgm:cxn modelId="{DDDD7A48-6964-CC4B-A24F-4F619C9FDDD1}" type="presOf" srcId="{BD2FBAD7-7116-D14A-8C59-8F8C885BE8B0}" destId="{0523791A-A8BD-5C4B-8781-5CF3C8D6DB33}" srcOrd="0" destOrd="0" presId="urn:microsoft.com/office/officeart/2005/8/layout/process1"/>
    <dgm:cxn modelId="{4214BAFF-09B9-F242-A827-4BAA2BC9CF4A}" type="presOf" srcId="{300EDD21-BD5F-F84A-9CC1-6C110C293554}" destId="{064ABC03-6C92-4549-90FE-FA0583979FB6}" srcOrd="1" destOrd="0" presId="urn:microsoft.com/office/officeart/2005/8/layout/process1"/>
    <dgm:cxn modelId="{4DF9D75E-42A1-7546-B53A-E6E0F601536F}" type="presParOf" srcId="{1DD74EF3-3B09-9B44-A7B7-B9F61BA1720A}" destId="{9DE6A83E-602F-0C40-B44D-1322E2B013AB}" srcOrd="0" destOrd="0" presId="urn:microsoft.com/office/officeart/2005/8/layout/process1"/>
    <dgm:cxn modelId="{08850874-6431-094D-BA36-24102D844691}" type="presParOf" srcId="{1DD74EF3-3B09-9B44-A7B7-B9F61BA1720A}" destId="{75B5E9C5-EF26-6B4D-9B22-B7DF44152505}" srcOrd="1" destOrd="0" presId="urn:microsoft.com/office/officeart/2005/8/layout/process1"/>
    <dgm:cxn modelId="{B1D82EC8-B2FD-864E-813A-18BF44A001A9}" type="presParOf" srcId="{75B5E9C5-EF26-6B4D-9B22-B7DF44152505}" destId="{064ABC03-6C92-4549-90FE-FA0583979FB6}" srcOrd="0" destOrd="0" presId="urn:microsoft.com/office/officeart/2005/8/layout/process1"/>
    <dgm:cxn modelId="{3CA5A5BB-4E86-4C44-8850-182F7F340E31}" type="presParOf" srcId="{1DD74EF3-3B09-9B44-A7B7-B9F61BA1720A}" destId="{0523791A-A8BD-5C4B-8781-5CF3C8D6DB3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6A83E-602F-0C40-B44D-1322E2B013AB}">
      <dsp:nvSpPr>
        <dsp:cNvPr id="0" name=""/>
        <dsp:cNvSpPr/>
      </dsp:nvSpPr>
      <dsp:spPr>
        <a:xfrm>
          <a:off x="910" y="1077188"/>
          <a:ext cx="1942666" cy="1165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Apply the Principles of training </a:t>
          </a:r>
        </a:p>
      </dsp:txBody>
      <dsp:txXfrm>
        <a:off x="35049" y="1111327"/>
        <a:ext cx="1874388" cy="1097321"/>
      </dsp:txXfrm>
    </dsp:sp>
    <dsp:sp modelId="{75B5E9C5-EF26-6B4D-9B22-B7DF44152505}">
      <dsp:nvSpPr>
        <dsp:cNvPr id="0" name=""/>
        <dsp:cNvSpPr/>
      </dsp:nvSpPr>
      <dsp:spPr>
        <a:xfrm>
          <a:off x="2137843" y="1419097"/>
          <a:ext cx="411845" cy="481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2137843" y="1515453"/>
        <a:ext cx="288292" cy="289069"/>
      </dsp:txXfrm>
    </dsp:sp>
    <dsp:sp modelId="{0523791A-A8BD-5C4B-8781-5CF3C8D6DB33}">
      <dsp:nvSpPr>
        <dsp:cNvPr id="0" name=""/>
        <dsp:cNvSpPr/>
      </dsp:nvSpPr>
      <dsp:spPr>
        <a:xfrm>
          <a:off x="2720643" y="1077188"/>
          <a:ext cx="1942666" cy="1165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Apply FITTA</a:t>
          </a:r>
        </a:p>
      </dsp:txBody>
      <dsp:txXfrm>
        <a:off x="2754782" y="1111327"/>
        <a:ext cx="1874388" cy="1097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26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303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386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777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987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0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2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92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8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35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57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93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19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7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C6CD3-C6A6-4772-8151-007ECB25104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D8A5E7-1638-487C-B92A-FE407357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8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42E31-931A-4C47-84C3-AF4E26E80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55" y="166596"/>
            <a:ext cx="5029200" cy="5968999"/>
          </a:xfrm>
        </p:spPr>
        <p:txBody>
          <a:bodyPr>
            <a:noAutofit/>
          </a:bodyPr>
          <a:lstStyle/>
          <a:p>
            <a:r>
              <a:rPr lang="en-GB" sz="4400" dirty="0"/>
              <a:t>Do Now Task!</a:t>
            </a:r>
            <a:br>
              <a:rPr lang="en-GB" sz="4400" dirty="0"/>
            </a:br>
            <a:r>
              <a:rPr lang="en-GB" sz="4000" b="1" dirty="0">
                <a:solidFill>
                  <a:srgbClr val="FF0000"/>
                </a:solidFill>
              </a:rPr>
              <a:t>Components of Fitness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Read the definitions of components of fitness on your </a:t>
            </a:r>
            <a:r>
              <a:rPr lang="en-GB" sz="3200" dirty="0">
                <a:solidFill>
                  <a:srgbClr val="FFC000"/>
                </a:solidFill>
              </a:rPr>
              <a:t>KNOWLEDGE ORGANISER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and answer the questions on your post it note.</a:t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1026" name="Picture 2" descr="Image result for post it note and pin clipart">
            <a:extLst>
              <a:ext uri="{FF2B5EF4-FFF2-40B4-BE49-F238E27FC236}">
                <a16:creationId xmlns:a16="http://schemas.microsoft.com/office/drawing/2014/main" id="{C1813EF6-A2AE-48A2-8C03-C64E45036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-173038"/>
            <a:ext cx="68770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74A350-4459-4065-AFFF-E39EC3ECF72F}"/>
              </a:ext>
            </a:extLst>
          </p:cNvPr>
          <p:cNvSpPr txBox="1"/>
          <p:nvPr/>
        </p:nvSpPr>
        <p:spPr>
          <a:xfrm>
            <a:off x="5536141" y="1372127"/>
            <a:ext cx="61298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/>
              <a:t>Name 1 type of training to improve Cardiovascular endurance </a:t>
            </a:r>
          </a:p>
          <a:p>
            <a:endParaRPr lang="en-GB" sz="3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/>
              <a:t>Provide 2 activities of that can be done as part of a training programme.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62883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D8426-FE58-7942-ADB7-F87BF3525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559" y="205472"/>
            <a:ext cx="9352932" cy="1320800"/>
          </a:xfrm>
        </p:spPr>
        <p:txBody>
          <a:bodyPr/>
          <a:lstStyle/>
          <a:p>
            <a:r>
              <a:rPr lang="en-US" dirty="0"/>
              <a:t>Designing your 6-week training programme.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4F0B1F5-F8D2-354D-ADEC-CDEAA10F776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25559" y="2533137"/>
          <a:ext cx="10978093" cy="404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299">
                  <a:extLst>
                    <a:ext uri="{9D8B030D-6E8A-4147-A177-3AD203B41FA5}">
                      <a16:colId xmlns:a16="http://schemas.microsoft.com/office/drawing/2014/main" val="3306571465"/>
                    </a:ext>
                  </a:extLst>
                </a:gridCol>
                <a:gridCol w="1568299">
                  <a:extLst>
                    <a:ext uri="{9D8B030D-6E8A-4147-A177-3AD203B41FA5}">
                      <a16:colId xmlns:a16="http://schemas.microsoft.com/office/drawing/2014/main" val="3389885573"/>
                    </a:ext>
                  </a:extLst>
                </a:gridCol>
                <a:gridCol w="1568299">
                  <a:extLst>
                    <a:ext uri="{9D8B030D-6E8A-4147-A177-3AD203B41FA5}">
                      <a16:colId xmlns:a16="http://schemas.microsoft.com/office/drawing/2014/main" val="865373512"/>
                    </a:ext>
                  </a:extLst>
                </a:gridCol>
                <a:gridCol w="1568299">
                  <a:extLst>
                    <a:ext uri="{9D8B030D-6E8A-4147-A177-3AD203B41FA5}">
                      <a16:colId xmlns:a16="http://schemas.microsoft.com/office/drawing/2014/main" val="2370827214"/>
                    </a:ext>
                  </a:extLst>
                </a:gridCol>
                <a:gridCol w="1568299">
                  <a:extLst>
                    <a:ext uri="{9D8B030D-6E8A-4147-A177-3AD203B41FA5}">
                      <a16:colId xmlns:a16="http://schemas.microsoft.com/office/drawing/2014/main" val="2274845987"/>
                    </a:ext>
                  </a:extLst>
                </a:gridCol>
                <a:gridCol w="1568299">
                  <a:extLst>
                    <a:ext uri="{9D8B030D-6E8A-4147-A177-3AD203B41FA5}">
                      <a16:colId xmlns:a16="http://schemas.microsoft.com/office/drawing/2014/main" val="2164328389"/>
                    </a:ext>
                  </a:extLst>
                </a:gridCol>
                <a:gridCol w="1568299">
                  <a:extLst>
                    <a:ext uri="{9D8B030D-6E8A-4147-A177-3AD203B41FA5}">
                      <a16:colId xmlns:a16="http://schemas.microsoft.com/office/drawing/2014/main" val="1440305369"/>
                    </a:ext>
                  </a:extLst>
                </a:gridCol>
              </a:tblGrid>
              <a:tr h="451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487840"/>
                  </a:ext>
                </a:extLst>
              </a:tr>
              <a:tr h="3594338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40118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F220507-9AD7-5C47-9743-7A541E93C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25" y="278729"/>
            <a:ext cx="1404974" cy="9132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2249A1-3AC4-FA49-9CFD-21D4AA8C5B26}"/>
              </a:ext>
            </a:extLst>
          </p:cNvPr>
          <p:cNvSpPr txBox="1"/>
          <p:nvPr/>
        </p:nvSpPr>
        <p:spPr>
          <a:xfrm>
            <a:off x="269248" y="1198707"/>
            <a:ext cx="10677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Design your Monday 6-week training sessions following the structure applying the principles of training and FITTA </a:t>
            </a:r>
          </a:p>
        </p:txBody>
      </p:sp>
    </p:spTree>
    <p:extLst>
      <p:ext uri="{BB962C8B-B14F-4D97-AF65-F5344CB8AC3E}">
        <p14:creationId xmlns:p14="http://schemas.microsoft.com/office/powerpoint/2010/main" val="1882578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24A9-D523-6A4E-9D2D-16FE6BAF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04" y="156238"/>
            <a:ext cx="8596668" cy="1320800"/>
          </a:xfrm>
        </p:spPr>
        <p:txBody>
          <a:bodyPr/>
          <a:lstStyle/>
          <a:p>
            <a:r>
              <a:rPr lang="en-US" dirty="0"/>
              <a:t>Computer task.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178A5-9FFA-674F-8220-93DDB9F2A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04" y="1260257"/>
            <a:ext cx="11449016" cy="4788851"/>
          </a:xfrm>
        </p:spPr>
        <p:txBody>
          <a:bodyPr>
            <a:normAutofit/>
          </a:bodyPr>
          <a:lstStyle/>
          <a:p>
            <a:r>
              <a:rPr lang="en-US" sz="2400" dirty="0"/>
              <a:t>Complete a full 6-week training programme, including training days and game days. </a:t>
            </a:r>
          </a:p>
          <a:p>
            <a:r>
              <a:rPr lang="en-US" sz="2400" dirty="0"/>
              <a:t>Apply the principles of training and FITTA. </a:t>
            </a:r>
          </a:p>
          <a:p>
            <a:r>
              <a:rPr lang="en-US" sz="2400" dirty="0"/>
              <a:t>How to create a table: Insert, Table, 7x8.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AFA0FEC7-4095-1041-A363-D416F29DD7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17" b="52820"/>
          <a:stretch/>
        </p:blipFill>
        <p:spPr>
          <a:xfrm>
            <a:off x="487680" y="3429000"/>
            <a:ext cx="6441999" cy="302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67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42E31-931A-4C47-84C3-AF4E26E80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55" y="166596"/>
            <a:ext cx="5029200" cy="5968999"/>
          </a:xfrm>
        </p:spPr>
        <p:txBody>
          <a:bodyPr>
            <a:noAutofit/>
          </a:bodyPr>
          <a:lstStyle/>
          <a:p>
            <a:r>
              <a:rPr lang="en-GB" sz="4400" dirty="0"/>
              <a:t>Do Now Task!</a:t>
            </a:r>
            <a:br>
              <a:rPr lang="en-GB" sz="4400" dirty="0"/>
            </a:br>
            <a:r>
              <a:rPr lang="en-GB" sz="4000" b="1" dirty="0">
                <a:solidFill>
                  <a:srgbClr val="FF0000"/>
                </a:solidFill>
              </a:rPr>
              <a:t>Components of Fitness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Read the definitions of components of fitness on your </a:t>
            </a:r>
            <a:r>
              <a:rPr lang="en-GB" sz="3200" dirty="0">
                <a:solidFill>
                  <a:srgbClr val="FFC000"/>
                </a:solidFill>
              </a:rPr>
              <a:t>KNOWLEDGE ORGANISER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and answer the questions on your post it note.</a:t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1026" name="Picture 2" descr="Image result for post it note and pin clipart">
            <a:extLst>
              <a:ext uri="{FF2B5EF4-FFF2-40B4-BE49-F238E27FC236}">
                <a16:creationId xmlns:a16="http://schemas.microsoft.com/office/drawing/2014/main" id="{C1813EF6-A2AE-48A2-8C03-C64E45036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-40937"/>
            <a:ext cx="68770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74A350-4459-4065-AFFF-E39EC3ECF72F}"/>
              </a:ext>
            </a:extLst>
          </p:cNvPr>
          <p:cNvSpPr txBox="1"/>
          <p:nvPr/>
        </p:nvSpPr>
        <p:spPr>
          <a:xfrm>
            <a:off x="5547292" y="1004136"/>
            <a:ext cx="61298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/>
              <a:t>Name 1 type of training to improve Cardiovascular endurance </a:t>
            </a:r>
          </a:p>
          <a:p>
            <a:r>
              <a:rPr lang="en-US" sz="3200" dirty="0">
                <a:solidFill>
                  <a:srgbClr val="92D050"/>
                </a:solidFill>
              </a:rPr>
              <a:t>Continuous, Fartlek, Interval </a:t>
            </a:r>
          </a:p>
          <a:p>
            <a:endParaRPr lang="en-GB" sz="3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/>
              <a:t>Provide 2 activities of that can be done as part of a training programme.</a:t>
            </a:r>
          </a:p>
          <a:p>
            <a:r>
              <a:rPr lang="en-US" sz="3200" dirty="0">
                <a:solidFill>
                  <a:srgbClr val="92D050"/>
                </a:solidFill>
              </a:rPr>
              <a:t>Running for 30 minutes, rowing, cycling. </a:t>
            </a:r>
            <a:r>
              <a:rPr lang="en-US" sz="3200" dirty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0906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B786E0C-46AA-4840-9E66-1489A4B8D522}"/>
              </a:ext>
            </a:extLst>
          </p:cNvPr>
          <p:cNvSpPr/>
          <p:nvPr/>
        </p:nvSpPr>
        <p:spPr>
          <a:xfrm>
            <a:off x="1619794" y="261257"/>
            <a:ext cx="2820022" cy="1321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Read it</a:t>
            </a:r>
          </a:p>
          <a:p>
            <a:pPr algn="ctr"/>
            <a:r>
              <a:rPr lang="en-US" sz="2800" b="1" dirty="0" smtClean="0"/>
              <a:t>Create </a:t>
            </a:r>
            <a:r>
              <a:rPr lang="en-US" dirty="0" smtClean="0"/>
              <a:t>                                           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9EF842-B046-9149-BA8F-114596180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1984" y="378086"/>
            <a:ext cx="4474840" cy="1473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Define it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To bring </a:t>
            </a:r>
            <a:r>
              <a:rPr lang="en-GB" dirty="0"/>
              <a:t>(something) into existence</a:t>
            </a:r>
            <a:r>
              <a:rPr lang="en-GB" dirty="0" smtClean="0"/>
              <a:t>.</a:t>
            </a:r>
            <a:endParaRPr lang="en-US" b="1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82C1A0F-2B53-FA47-8DC5-D35A5F163482}"/>
              </a:ext>
            </a:extLst>
          </p:cNvPr>
          <p:cNvSpPr/>
          <p:nvPr/>
        </p:nvSpPr>
        <p:spPr>
          <a:xfrm>
            <a:off x="7236917" y="2463180"/>
            <a:ext cx="3470412" cy="1908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Example: </a:t>
            </a:r>
            <a:endParaRPr lang="en-US" b="1" dirty="0" smtClean="0"/>
          </a:p>
          <a:p>
            <a:pPr algn="ctr"/>
            <a:r>
              <a:rPr lang="en-US" dirty="0" smtClean="0"/>
              <a:t>The attacking team looked to create opportunities to outwit their opponents. </a:t>
            </a: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541C907-6B38-AB42-827D-253F2344DF9D}"/>
              </a:ext>
            </a:extLst>
          </p:cNvPr>
          <p:cNvSpPr/>
          <p:nvPr/>
        </p:nvSpPr>
        <p:spPr>
          <a:xfrm>
            <a:off x="1946644" y="1916832"/>
            <a:ext cx="2903083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Deconstruct it</a:t>
            </a:r>
          </a:p>
          <a:p>
            <a:pPr algn="ctr"/>
            <a:r>
              <a:rPr lang="en-GB" dirty="0"/>
              <a:t>From </a:t>
            </a:r>
            <a:r>
              <a:rPr lang="en-GB" dirty="0" smtClean="0"/>
              <a:t>the</a:t>
            </a:r>
            <a:r>
              <a:rPr lang="en-GB" dirty="0"/>
              <a:t> </a:t>
            </a:r>
            <a:r>
              <a:rPr lang="en-GB" b="1" dirty="0"/>
              <a:t>Latin </a:t>
            </a:r>
            <a:r>
              <a:rPr lang="en-GB" b="1" i="1" dirty="0" err="1" smtClean="0"/>
              <a:t>creatus</a:t>
            </a:r>
            <a:r>
              <a:rPr lang="en-GB" dirty="0" smtClean="0"/>
              <a:t> - </a:t>
            </a:r>
            <a:r>
              <a:rPr lang="en-GB" dirty="0"/>
              <a:t>m</a:t>
            </a:r>
            <a:r>
              <a:rPr lang="en-GB" dirty="0" smtClean="0"/>
              <a:t>eaning </a:t>
            </a:r>
            <a:r>
              <a:rPr lang="en-GB" dirty="0"/>
              <a:t>"to bring into being,"</a:t>
            </a:r>
            <a:r>
              <a:rPr lang="en-GB" sz="1600" dirty="0" smtClean="0"/>
              <a:t> </a:t>
            </a:r>
            <a:endParaRPr lang="en-GB" sz="2000" b="1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1B0677C-63FB-BD4B-A22C-3268A517AA3F}"/>
              </a:ext>
            </a:extLst>
          </p:cNvPr>
          <p:cNvSpPr/>
          <p:nvPr/>
        </p:nvSpPr>
        <p:spPr>
          <a:xfrm>
            <a:off x="1869694" y="4425466"/>
            <a:ext cx="3322712" cy="1486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Digging deeper </a:t>
            </a:r>
            <a:r>
              <a:rPr lang="en-US" b="1" dirty="0" smtClean="0"/>
              <a:t>– </a:t>
            </a:r>
            <a:r>
              <a:rPr lang="en-US" dirty="0" smtClean="0"/>
              <a:t>It can mean Build – “The team built a good relationship and had a good team bond”</a:t>
            </a:r>
            <a:endParaRPr lang="en-US" dirty="0"/>
          </a:p>
          <a:p>
            <a:pPr algn="ctr"/>
            <a:r>
              <a:rPr lang="en-GB" dirty="0"/>
              <a:t> 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6FEEA95-B55E-7D43-A048-F0AC3B185FB7}"/>
              </a:ext>
            </a:extLst>
          </p:cNvPr>
          <p:cNvCxnSpPr>
            <a:cxnSpLocks/>
          </p:cNvCxnSpPr>
          <p:nvPr/>
        </p:nvCxnSpPr>
        <p:spPr>
          <a:xfrm>
            <a:off x="4586936" y="1114598"/>
            <a:ext cx="12210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90DA756-7840-454A-A123-35790473EB00}"/>
              </a:ext>
            </a:extLst>
          </p:cNvPr>
          <p:cNvCxnSpPr>
            <a:cxnSpLocks/>
          </p:cNvCxnSpPr>
          <p:nvPr/>
        </p:nvCxnSpPr>
        <p:spPr>
          <a:xfrm>
            <a:off x="5564681" y="5228722"/>
            <a:ext cx="106263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9158EF7-CB34-C54B-B374-3A5FEA2A513F}"/>
              </a:ext>
            </a:extLst>
          </p:cNvPr>
          <p:cNvCxnSpPr>
            <a:cxnSpLocks/>
          </p:cNvCxnSpPr>
          <p:nvPr/>
        </p:nvCxnSpPr>
        <p:spPr>
          <a:xfrm>
            <a:off x="8495225" y="1916832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38542AA-7D3A-F043-9D7D-C62D89666802}"/>
              </a:ext>
            </a:extLst>
          </p:cNvPr>
          <p:cNvCxnSpPr>
            <a:cxnSpLocks/>
          </p:cNvCxnSpPr>
          <p:nvPr/>
        </p:nvCxnSpPr>
        <p:spPr>
          <a:xfrm>
            <a:off x="3398184" y="3717032"/>
            <a:ext cx="0" cy="4891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D09800D-C8B7-BF4B-87D8-C81E42D800BA}"/>
              </a:ext>
            </a:extLst>
          </p:cNvPr>
          <p:cNvSpPr/>
          <p:nvPr/>
        </p:nvSpPr>
        <p:spPr>
          <a:xfrm>
            <a:off x="7128116" y="4869161"/>
            <a:ext cx="3335409" cy="917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Link </a:t>
            </a:r>
            <a:r>
              <a:rPr lang="en-US" b="1" dirty="0" smtClean="0"/>
              <a:t>it</a:t>
            </a:r>
          </a:p>
          <a:p>
            <a:pPr algn="ctr"/>
            <a:r>
              <a:rPr lang="en-US" dirty="0" smtClean="0"/>
              <a:t>Make, Energy, List, Opportunity </a:t>
            </a:r>
            <a:endParaRPr lang="en-US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1383E65-99EC-8E41-9A3C-AAE33BFBF400}"/>
              </a:ext>
            </a:extLst>
          </p:cNvPr>
          <p:cNvCxnSpPr>
            <a:cxnSpLocks/>
          </p:cNvCxnSpPr>
          <p:nvPr/>
        </p:nvCxnSpPr>
        <p:spPr>
          <a:xfrm flipH="1">
            <a:off x="5094098" y="2820023"/>
            <a:ext cx="171577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59106E6A-F630-4047-A62F-69F3E6CDE0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132" y="6101654"/>
            <a:ext cx="7560945" cy="5400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0170549-CD72-6B45-8A59-D4E580BB7D1B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878787"/>
                </a:solidFill>
                <a:latin typeface="arial" panose="020B0604020202020204" pitchFamily="34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4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E5CC-DDB8-CB44-9913-E79DEE50F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28" y="526706"/>
            <a:ext cx="10587014" cy="1320800"/>
          </a:xfrm>
        </p:spPr>
        <p:txBody>
          <a:bodyPr/>
          <a:lstStyle/>
          <a:p>
            <a:pPr algn="ctr"/>
            <a:r>
              <a:rPr lang="en-US" dirty="0"/>
              <a:t>Classwork 				February</a:t>
            </a:r>
            <a:br>
              <a:rPr lang="en-US" dirty="0"/>
            </a:br>
            <a:r>
              <a:rPr lang="en-US" dirty="0"/>
              <a:t>6-Week training programme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23FBC-8391-AA4D-83D5-814088539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870" y="2450521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Be able to highlight Strengths and Weaknesses in a person’s strength and fitness </a:t>
            </a:r>
          </a:p>
          <a:p>
            <a:r>
              <a:rPr lang="en-US" sz="2800" dirty="0">
                <a:solidFill>
                  <a:srgbClr val="00B0F0"/>
                </a:solidFill>
              </a:rPr>
              <a:t>Design a 6-week training programme which focuses on a person’s weaknesses according to their fitness scores. </a:t>
            </a:r>
          </a:p>
        </p:txBody>
      </p:sp>
    </p:spTree>
    <p:extLst>
      <p:ext uri="{BB962C8B-B14F-4D97-AF65-F5344CB8AC3E}">
        <p14:creationId xmlns:p14="http://schemas.microsoft.com/office/powerpoint/2010/main" val="2259295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7798-A5B6-0D41-A1D1-31890349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063" y="328246"/>
            <a:ext cx="8596668" cy="672790"/>
          </a:xfrm>
        </p:spPr>
        <p:txBody>
          <a:bodyPr>
            <a:normAutofit/>
          </a:bodyPr>
          <a:lstStyle/>
          <a:p>
            <a:r>
              <a:rPr lang="en-US" dirty="0"/>
              <a:t>Designing a 6-week training programme.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D5DDC-F611-8A45-A884-AB50C1493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069" y="1487799"/>
            <a:ext cx="10819745" cy="5370201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Your 6-week programme will focus on </a:t>
            </a:r>
            <a:r>
              <a:rPr lang="en-US" sz="2400" b="1" dirty="0">
                <a:solidFill>
                  <a:srgbClr val="FF0000"/>
                </a:solidFill>
              </a:rPr>
              <a:t>improving </a:t>
            </a:r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components of fitness </a:t>
            </a:r>
            <a:r>
              <a:rPr lang="en-US" sz="2400" dirty="0"/>
              <a:t>that you highlighted in your </a:t>
            </a:r>
            <a:r>
              <a:rPr lang="en-US" sz="2400" b="1" dirty="0">
                <a:solidFill>
                  <a:srgbClr val="FF0000"/>
                </a:solidFill>
              </a:rPr>
              <a:t>outline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tx1"/>
                </a:solidFill>
              </a:rPr>
              <a:t>It must follow the </a:t>
            </a:r>
            <a:r>
              <a:rPr lang="en-US" sz="2400" b="1" dirty="0">
                <a:solidFill>
                  <a:srgbClr val="FF0000"/>
                </a:solidFill>
              </a:rPr>
              <a:t>FITT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principle. Slowly increasing the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frequency, intensity, time and type </a:t>
            </a:r>
            <a:r>
              <a:rPr lang="en-US" sz="2400" dirty="0"/>
              <a:t>of your training.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tx1"/>
                </a:solidFill>
              </a:rPr>
              <a:t>It must also follow the principles of training</a:t>
            </a:r>
            <a:r>
              <a:rPr lang="en-US" sz="2400" dirty="0"/>
              <a:t>. </a:t>
            </a:r>
            <a:r>
              <a:rPr lang="en-US" sz="2400" b="1" dirty="0">
                <a:solidFill>
                  <a:srgbClr val="FF0000"/>
                </a:solidFill>
              </a:rPr>
              <a:t>Specificity, </a:t>
            </a:r>
            <a:r>
              <a:rPr lang="en-GB" sz="2400" b="1" dirty="0">
                <a:solidFill>
                  <a:srgbClr val="FF0000"/>
                </a:solidFill>
              </a:rPr>
              <a:t>Moderation and Variance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Your training must also take into account </a:t>
            </a:r>
            <a:r>
              <a:rPr lang="en-GB" sz="2400" b="1" dirty="0">
                <a:solidFill>
                  <a:srgbClr val="FF0000"/>
                </a:solidFill>
              </a:rPr>
              <a:t>adaptability. </a:t>
            </a:r>
            <a:r>
              <a:rPr lang="en-GB" sz="2400" dirty="0">
                <a:solidFill>
                  <a:schemeClr val="tx1"/>
                </a:solidFill>
              </a:rPr>
              <a:t>Can your training adapt and change in case of weather problems or lack of access to facilities. </a:t>
            </a:r>
            <a:endParaRPr lang="en-GB" sz="2400" b="1" dirty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6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EE213-ED56-C140-9EED-F243FAEE9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E12B797-1A46-DB4B-82C5-29B194BD02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6" t="21897" r="17770" b="17214"/>
          <a:stretch/>
        </p:blipFill>
        <p:spPr>
          <a:xfrm>
            <a:off x="0" y="0"/>
            <a:ext cx="12192000" cy="6852816"/>
          </a:xfrm>
        </p:spPr>
      </p:pic>
    </p:spTree>
    <p:extLst>
      <p:ext uri="{BB962C8B-B14F-4D97-AF65-F5344CB8AC3E}">
        <p14:creationId xmlns:p14="http://schemas.microsoft.com/office/powerpoint/2010/main" val="179601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240CB-63A1-2B47-9865-B1D55692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87288D1-DED8-6643-A2C1-E81ADFC4E2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6" t="25883" r="17091" b="15040"/>
          <a:stretch/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3147438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5657DBB-486A-CC44-8B8A-08E3CE485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2" t="16460" r="17544" b="42585"/>
          <a:stretch/>
        </p:blipFill>
        <p:spPr>
          <a:xfrm>
            <a:off x="140675" y="126610"/>
            <a:ext cx="11919446" cy="5809956"/>
          </a:xfrm>
        </p:spPr>
      </p:pic>
    </p:spTree>
    <p:extLst>
      <p:ext uri="{BB962C8B-B14F-4D97-AF65-F5344CB8AC3E}">
        <p14:creationId xmlns:p14="http://schemas.microsoft.com/office/powerpoint/2010/main" val="1068823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F5A58-69FA-F94C-B3F6-D3398CC69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19" y="156238"/>
            <a:ext cx="8596668" cy="1320800"/>
          </a:xfrm>
        </p:spPr>
        <p:txBody>
          <a:bodyPr/>
          <a:lstStyle/>
          <a:p>
            <a:r>
              <a:rPr lang="en-US" dirty="0"/>
              <a:t>Designing your own 6-week plan.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6642679-DF01-DC43-9F49-967E99D2BAE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66319" y="1688514"/>
          <a:ext cx="3098216" cy="501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108">
                  <a:extLst>
                    <a:ext uri="{9D8B030D-6E8A-4147-A177-3AD203B41FA5}">
                      <a16:colId xmlns:a16="http://schemas.microsoft.com/office/drawing/2014/main" val="3662393195"/>
                    </a:ext>
                  </a:extLst>
                </a:gridCol>
                <a:gridCol w="1549108">
                  <a:extLst>
                    <a:ext uri="{9D8B030D-6E8A-4147-A177-3AD203B41FA5}">
                      <a16:colId xmlns:a16="http://schemas.microsoft.com/office/drawing/2014/main" val="1752271774"/>
                    </a:ext>
                  </a:extLst>
                </a:gridCol>
              </a:tblGrid>
              <a:tr h="8796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162613"/>
                  </a:ext>
                </a:extLst>
              </a:tr>
              <a:tr h="4133567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Pick an activity.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Pick a second activity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Pick a third activity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684096"/>
                  </a:ext>
                </a:extLst>
              </a:tr>
            </a:tbl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0C12E44-5776-3348-9BEB-F313FF43069B}"/>
              </a:ext>
            </a:extLst>
          </p:cNvPr>
          <p:cNvGraphicFramePr/>
          <p:nvPr>
            <p:extLst/>
          </p:nvPr>
        </p:nvGraphicFramePr>
        <p:xfrm>
          <a:off x="3763889" y="2361806"/>
          <a:ext cx="4664221" cy="3319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C8AFAB8B-F74F-BA4D-B471-47BC5EB884A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062987" y="1121352"/>
          <a:ext cx="3098216" cy="573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108">
                  <a:extLst>
                    <a:ext uri="{9D8B030D-6E8A-4147-A177-3AD203B41FA5}">
                      <a16:colId xmlns:a16="http://schemas.microsoft.com/office/drawing/2014/main" val="3662393195"/>
                    </a:ext>
                  </a:extLst>
                </a:gridCol>
                <a:gridCol w="1549108">
                  <a:extLst>
                    <a:ext uri="{9D8B030D-6E8A-4147-A177-3AD203B41FA5}">
                      <a16:colId xmlns:a16="http://schemas.microsoft.com/office/drawing/2014/main" val="1752271774"/>
                    </a:ext>
                  </a:extLst>
                </a:gridCol>
              </a:tblGrid>
              <a:tr h="3593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162613"/>
                  </a:ext>
                </a:extLst>
              </a:tr>
              <a:tr h="5370888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 one 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Increase</a:t>
                      </a:r>
                      <a:r>
                        <a:rPr lang="en-US" dirty="0"/>
                        <a:t> intensity 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Increase</a:t>
                      </a:r>
                      <a:r>
                        <a:rPr lang="en-US" dirty="0"/>
                        <a:t> time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Second activity 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Increase</a:t>
                      </a:r>
                      <a:r>
                        <a:rPr lang="en-US" dirty="0"/>
                        <a:t> intensity 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Increase</a:t>
                      </a:r>
                      <a:r>
                        <a:rPr lang="en-US" dirty="0"/>
                        <a:t> time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Third activity 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Increase</a:t>
                      </a:r>
                      <a:r>
                        <a:rPr lang="en-US" dirty="0"/>
                        <a:t> intensity 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Increase</a:t>
                      </a:r>
                      <a:r>
                        <a:rPr lang="en-US" dirty="0"/>
                        <a:t> time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684096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1E46042B-067C-F848-A3CD-896BB76489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10140" y="1493"/>
            <a:ext cx="1415541" cy="92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6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451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</vt:lpstr>
      <vt:lpstr>Trebuchet MS</vt:lpstr>
      <vt:lpstr>Wingdings</vt:lpstr>
      <vt:lpstr>Wingdings 3</vt:lpstr>
      <vt:lpstr>Facet</vt:lpstr>
      <vt:lpstr>Do Now Task! Components of Fitness  Read the definitions of components of fitness on your KNOWLEDGE ORGANISER  and answer the questions on your post it note. </vt:lpstr>
      <vt:lpstr>Do Now Task! Components of Fitness  Read the definitions of components of fitness on your KNOWLEDGE ORGANISER  and answer the questions on your post it note. </vt:lpstr>
      <vt:lpstr>PowerPoint Presentation</vt:lpstr>
      <vt:lpstr>Classwork     February 6-Week training programme </vt:lpstr>
      <vt:lpstr>Designing a 6-week training programme.</vt:lpstr>
      <vt:lpstr>PowerPoint Presentation</vt:lpstr>
      <vt:lpstr>PowerPoint Presentation</vt:lpstr>
      <vt:lpstr>PowerPoint Presentation</vt:lpstr>
      <vt:lpstr>Designing your own 6-week plan. </vt:lpstr>
      <vt:lpstr>Designing your 6-week training programme.</vt:lpstr>
      <vt:lpstr>Computer task.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Task! Components of Fitness  Read the definitions of components of fitness on your KNOWLEDGE ORGANISER  and answer the questions on your post it note. </dc:title>
  <dc:creator>Liam Brown</dc:creator>
  <cp:lastModifiedBy>Liam Brown</cp:lastModifiedBy>
  <cp:revision>1</cp:revision>
  <dcterms:created xsi:type="dcterms:W3CDTF">2020-09-15T13:36:18Z</dcterms:created>
  <dcterms:modified xsi:type="dcterms:W3CDTF">2020-09-15T13:37:50Z</dcterms:modified>
</cp:coreProperties>
</file>