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816" r:id="rId2"/>
  </p:sldMasterIdLst>
  <p:notesMasterIdLst>
    <p:notesMasterId r:id="rId27"/>
  </p:notesMasterIdLst>
  <p:sldIdLst>
    <p:sldId id="259" r:id="rId3"/>
    <p:sldId id="271" r:id="rId4"/>
    <p:sldId id="257" r:id="rId5"/>
    <p:sldId id="260" r:id="rId6"/>
    <p:sldId id="273" r:id="rId7"/>
    <p:sldId id="274" r:id="rId8"/>
    <p:sldId id="265" r:id="rId9"/>
    <p:sldId id="261" r:id="rId10"/>
    <p:sldId id="275" r:id="rId11"/>
    <p:sldId id="276" r:id="rId12"/>
    <p:sldId id="266" r:id="rId13"/>
    <p:sldId id="262" r:id="rId14"/>
    <p:sldId id="277" r:id="rId15"/>
    <p:sldId id="279" r:id="rId16"/>
    <p:sldId id="267" r:id="rId17"/>
    <p:sldId id="263" r:id="rId18"/>
    <p:sldId id="280" r:id="rId19"/>
    <p:sldId id="268" r:id="rId20"/>
    <p:sldId id="264" r:id="rId21"/>
    <p:sldId id="281" r:id="rId22"/>
    <p:sldId id="269" r:id="rId23"/>
    <p:sldId id="272" r:id="rId24"/>
    <p:sldId id="25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DA21-AB1C-4DD8-8969-194838629567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75E1-B885-4554-912F-57974B2F8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other words do you know begin with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Can it be used in another way?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antonyms or synonyms do you know for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How does it fit into what we have been learning?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action could we use to help us remember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Can you think of a different subject where you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use this word? Would it have the same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meaning there?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D931-1FE5-403C-B353-3973C44CF1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73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4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6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2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6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9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0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2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6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2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7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5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4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059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26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228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64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4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4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4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3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3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5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5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ABA8-987A-48B0-AFE2-B797723D179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8F41DD-725F-4890-B1DB-046EC98F9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dictionary.com/browse/chemistr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7316" y="767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6732" y="1988840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86132" y="5973581"/>
            <a:ext cx="8042223" cy="7496"/>
          </a:xfrm>
          <a:prstGeom prst="line">
            <a:avLst/>
          </a:prstGeom>
          <a:ln w="317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2" y="6101654"/>
            <a:ext cx="7011005" cy="5400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90286" y="269448"/>
            <a:ext cx="11370788" cy="5583556"/>
            <a:chOff x="263659" y="269448"/>
            <a:chExt cx="8456096" cy="5583556"/>
          </a:xfrm>
        </p:grpSpPr>
        <p:sp>
          <p:nvSpPr>
            <p:cNvPr id="6" name="Rounded Rectangle 5"/>
            <p:cNvSpPr/>
            <p:nvPr/>
          </p:nvSpPr>
          <p:spPr>
            <a:xfrm>
              <a:off x="3895219" y="269448"/>
              <a:ext cx="4824536" cy="151216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u="sng" dirty="0">
                <a:solidFill>
                  <a:schemeClr val="tx1"/>
                </a:solidFill>
              </a:endParaRPr>
            </a:p>
            <a:p>
              <a:r>
                <a:rPr lang="en-GB" b="1" u="sng" dirty="0">
                  <a:solidFill>
                    <a:schemeClr val="tx1"/>
                  </a:solidFill>
                </a:rPr>
                <a:t>Define it:</a:t>
              </a: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r>
                <a:rPr lang="en-GB" i="1" dirty="0">
                  <a:solidFill>
                    <a:schemeClr val="tx1"/>
                  </a:solidFill>
                </a:rPr>
                <a:t>(noun) </a:t>
              </a:r>
              <a:r>
                <a:rPr lang="en-GB" dirty="0">
                  <a:solidFill>
                    <a:schemeClr val="tx1"/>
                  </a:solidFill>
                </a:rPr>
                <a:t>a substance produced by or used in a chemical process.</a:t>
              </a: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20028" y="2350209"/>
              <a:ext cx="3096250" cy="142073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u="sng" dirty="0">
                <a:solidFill>
                  <a:schemeClr val="tx1"/>
                </a:solidFill>
              </a:endParaRPr>
            </a:p>
            <a:p>
              <a:r>
                <a:rPr lang="en-GB" b="1" u="sng" dirty="0">
                  <a:solidFill>
                    <a:schemeClr val="tx1"/>
                  </a:solidFill>
                </a:rPr>
                <a:t>Example:</a:t>
              </a:r>
            </a:p>
            <a:p>
              <a:endParaRPr lang="en-GB" dirty="0">
                <a:solidFill>
                  <a:schemeClr val="tx1"/>
                </a:solidFill>
                <a:ea typeface="Chalkduster" charset="0"/>
                <a:cs typeface="Chalkduster" charset="0"/>
              </a:endParaRPr>
            </a:p>
            <a:p>
              <a:r>
                <a:rPr lang="en-GB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The subject Chemistry in school is based around studying </a:t>
              </a:r>
              <a:r>
                <a:rPr lang="en-GB" b="1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chemicals</a:t>
              </a:r>
              <a:r>
                <a:rPr lang="en-GB" dirty="0">
                  <a:solidFill>
                    <a:schemeClr val="tx1"/>
                  </a:solidFill>
                  <a:ea typeface="Chalkduster" charset="0"/>
                  <a:cs typeface="Chalkduster" charset="0"/>
                </a:rPr>
                <a:t>, acids and other liquids.</a:t>
              </a:r>
              <a:endParaRPr lang="en-GB" i="1" dirty="0">
                <a:solidFill>
                  <a:schemeClr val="tx1"/>
                </a:solidFill>
                <a:ea typeface="Chalkduster" charset="0"/>
                <a:cs typeface="Chalkduster" charset="0"/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5913" y="4364487"/>
              <a:ext cx="3311215" cy="148851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u="sng" dirty="0">
                  <a:solidFill>
                    <a:schemeClr val="tx1"/>
                  </a:solidFill>
                </a:rPr>
                <a:t>Digging Deeper:</a:t>
              </a:r>
            </a:p>
            <a:p>
              <a:r>
                <a:rPr lang="en-GB" b="1" u="sng" dirty="0">
                  <a:solidFill>
                    <a:schemeClr val="tx1"/>
                  </a:solidFill>
                </a:rPr>
                <a:t> </a:t>
              </a:r>
              <a:endParaRPr lang="en-GB" dirty="0">
                <a:solidFill>
                  <a:schemeClr val="tx1"/>
                </a:solidFill>
              </a:endParaRPr>
            </a:p>
            <a:p>
              <a:r>
                <a:rPr lang="en-GB" dirty="0">
                  <a:solidFill>
                    <a:schemeClr val="tx1"/>
                  </a:solidFill>
                </a:rPr>
                <a:t>It can also mean of, used in, produced by, or concerned with </a:t>
              </a:r>
              <a:r>
                <a:rPr lang="en-GB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chemistry</a:t>
              </a:r>
              <a:r>
                <a:rPr lang="en-GB" dirty="0">
                  <a:solidFill>
                    <a:schemeClr val="tx1"/>
                  </a:solidFill>
                </a:rPr>
                <a:t> or chemicals: </a:t>
              </a:r>
              <a:r>
                <a:rPr lang="en-GB" i="1" dirty="0">
                  <a:solidFill>
                    <a:schemeClr val="tx1"/>
                  </a:solidFill>
                </a:rPr>
                <a:t>a chemical formula; chemical agents.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3659" y="2376383"/>
              <a:ext cx="3778276" cy="128106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r>
                <a:rPr lang="en-GB" sz="1600" b="1" u="sng" dirty="0">
                  <a:solidFill>
                    <a:schemeClr val="tx1"/>
                  </a:solidFill>
                </a:rPr>
                <a:t>Deconstruct it:</a:t>
              </a:r>
            </a:p>
            <a:p>
              <a:endParaRPr lang="en-GB" sz="1600" dirty="0">
                <a:solidFill>
                  <a:schemeClr val="tx1"/>
                </a:solidFill>
              </a:endParaRPr>
            </a:p>
            <a:p>
              <a:r>
                <a:rPr lang="en-GB" dirty="0">
                  <a:solidFill>
                    <a:schemeClr val="tx1"/>
                  </a:solidFill>
                </a:rPr>
                <a:t>From Greek </a:t>
              </a:r>
              <a:r>
                <a:rPr lang="en-GB" i="1" dirty="0">
                  <a:solidFill>
                    <a:schemeClr val="tx1"/>
                  </a:solidFill>
                </a:rPr>
                <a:t>chemic</a:t>
              </a:r>
              <a:r>
                <a:rPr lang="en-GB" dirty="0">
                  <a:solidFill>
                    <a:schemeClr val="tx1"/>
                  </a:solidFill>
                </a:rPr>
                <a:t> (“alchemy”) +‎ </a:t>
              </a:r>
              <a:r>
                <a:rPr lang="en-GB" i="1" dirty="0">
                  <a:solidFill>
                    <a:schemeClr val="tx1"/>
                  </a:solidFill>
                </a:rPr>
                <a:t>-al</a:t>
              </a:r>
              <a:r>
                <a:rPr lang="en-GB" dirty="0">
                  <a:solidFill>
                    <a:schemeClr val="tx1"/>
                  </a:solidFill>
                </a:rPr>
                <a:t> (“related to”)</a:t>
              </a:r>
              <a:endParaRPr lang="en-GB" sz="1600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endParaRPr lang="en-GB" b="1" u="sng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4" idx="3"/>
            </p:cNvCxnSpPr>
            <p:nvPr/>
          </p:nvCxnSpPr>
          <p:spPr>
            <a:xfrm>
              <a:off x="2540133" y="982533"/>
              <a:ext cx="144629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594639" y="3935224"/>
              <a:ext cx="810183" cy="481626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4316350" y="4452717"/>
              <a:ext cx="4320386" cy="12559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u="sng" dirty="0">
                  <a:solidFill>
                    <a:schemeClr val="tx1"/>
                  </a:solidFill>
                </a:rPr>
                <a:t>Link it:</a:t>
              </a:r>
            </a:p>
            <a:p>
              <a:endParaRPr lang="en-GB" b="1" u="sng" dirty="0">
                <a:solidFill>
                  <a:schemeClr val="tx1"/>
                </a:solidFill>
              </a:endParaRPr>
            </a:p>
            <a:p>
              <a:r>
                <a:rPr lang="en-GB" dirty="0">
                  <a:solidFill>
                    <a:schemeClr val="tx1"/>
                  </a:solidFill>
                </a:rPr>
                <a:t>Synthetic, actinic, Alchemical, enzymatic, </a:t>
              </a:r>
              <a:r>
                <a:rPr lang="en-GB" u="sng" dirty="0">
                  <a:solidFill>
                    <a:schemeClr val="tx1"/>
                  </a:solidFill>
                </a:rPr>
                <a:t>synthesized, </a:t>
              </a:r>
              <a:endParaRPr lang="en-GB" dirty="0">
                <a:solidFill>
                  <a:schemeClr val="tx1"/>
                </a:solidFill>
              </a:endParaRPr>
            </a:p>
            <a:p>
              <a:r>
                <a:rPr lang="en-GB" dirty="0">
                  <a:solidFill>
                    <a:schemeClr val="tx1"/>
                  </a:solidFill>
                </a:rPr>
                <a:t>synthetical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2878" y="4802868"/>
              <a:ext cx="810183" cy="48162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097280" y="269448"/>
            <a:ext cx="2966853" cy="14261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/>
              <a:t>Read it:</a:t>
            </a:r>
          </a:p>
          <a:p>
            <a:endParaRPr lang="en-GB" b="1" u="sng" dirty="0"/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Chemical</a:t>
            </a:r>
          </a:p>
          <a:p>
            <a:endParaRPr lang="en-GB" b="1" u="sng" dirty="0"/>
          </a:p>
        </p:txBody>
      </p:sp>
      <p:pic>
        <p:nvPicPr>
          <p:cNvPr id="6146" name="Picture 2" descr="What Is and Is Not a Chemical?">
            <a:extLst>
              <a:ext uri="{FF2B5EF4-FFF2-40B4-BE49-F238E27FC236}">
                <a16:creationId xmlns:a16="http://schemas.microsoft.com/office/drawing/2014/main" id="{932FBBC6-8955-4736-A7A8-833E35CC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247" y="2557337"/>
            <a:ext cx="1387007" cy="10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620000" cy="99412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0"/>
            <a:ext cx="1763688" cy="207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7616" r="8354" b="8399"/>
          <a:stretch/>
        </p:blipFill>
        <p:spPr>
          <a:xfrm>
            <a:off x="8904313" y="4903364"/>
            <a:ext cx="1763688" cy="1954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061498"/>
            <a:ext cx="8352928" cy="567987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Capulet</a:t>
            </a:r>
            <a:r>
              <a:rPr lang="en-GB" dirty="0"/>
              <a:t> 	</a:t>
            </a:r>
          </a:p>
          <a:p>
            <a:pPr marL="114300" indent="0">
              <a:buNone/>
            </a:pPr>
            <a:r>
              <a:rPr lang="en-GB" sz="2300" dirty="0"/>
              <a:t>How now, my headstrong! where have you been gadding?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Juliet </a:t>
            </a:r>
            <a:r>
              <a:rPr lang="en-GB" dirty="0"/>
              <a:t>		</a:t>
            </a:r>
            <a:endParaRPr lang="en-GB" dirty="0" smtClean="0"/>
          </a:p>
          <a:p>
            <a:pPr marL="114300" indent="0">
              <a:buNone/>
            </a:pPr>
            <a:r>
              <a:rPr lang="en-GB" sz="2300" dirty="0"/>
              <a:t>Where I have </a:t>
            </a:r>
            <a:r>
              <a:rPr lang="en-GB" sz="2300" dirty="0" err="1"/>
              <a:t>learn'd</a:t>
            </a:r>
            <a:r>
              <a:rPr lang="en-GB" sz="2300" dirty="0"/>
              <a:t> me to repent the sin </a:t>
            </a:r>
            <a:br>
              <a:rPr lang="en-GB" sz="2300" dirty="0"/>
            </a:br>
            <a:r>
              <a:rPr lang="en-GB" sz="2300" dirty="0"/>
              <a:t>Of disobedient opposition </a:t>
            </a:r>
            <a:br>
              <a:rPr lang="en-GB" sz="2300" dirty="0"/>
            </a:br>
            <a:r>
              <a:rPr lang="en-GB" sz="2300" dirty="0"/>
              <a:t>To you and your behests, and am </a:t>
            </a:r>
            <a:r>
              <a:rPr lang="en-GB" sz="2300" dirty="0" err="1"/>
              <a:t>enjoin'd</a:t>
            </a:r>
            <a:r>
              <a:rPr lang="en-GB" sz="2300" dirty="0"/>
              <a:t> </a:t>
            </a:r>
            <a:br>
              <a:rPr lang="en-GB" sz="2300" dirty="0"/>
            </a:br>
            <a:r>
              <a:rPr lang="en-GB" sz="2300" dirty="0"/>
              <a:t>By holy Laurence to fall prostrate here, </a:t>
            </a:r>
            <a:br>
              <a:rPr lang="en-GB" sz="2300" dirty="0"/>
            </a:br>
            <a:r>
              <a:rPr lang="en-GB" sz="2300" dirty="0"/>
              <a:t>And beg your pardon: pardon, I beseech you! </a:t>
            </a:r>
            <a:br>
              <a:rPr lang="en-GB" sz="2300" dirty="0"/>
            </a:br>
            <a:r>
              <a:rPr lang="en-GB" sz="2300" dirty="0"/>
              <a:t>Henceforward I am ever ruled by you.</a:t>
            </a:r>
            <a:endParaRPr lang="en-IE" sz="2300" dirty="0"/>
          </a:p>
          <a:p>
            <a:pPr marL="114300" indent="0">
              <a:buNone/>
            </a:pPr>
            <a:endParaRPr lang="en-IE" dirty="0"/>
          </a:p>
          <a:p>
            <a:pPr marL="114300" indent="0">
              <a:buNone/>
            </a:pPr>
            <a:r>
              <a:rPr lang="en-GB" b="1" dirty="0"/>
              <a:t>Capulet </a:t>
            </a:r>
            <a:r>
              <a:rPr lang="en-GB" dirty="0"/>
              <a:t>	</a:t>
            </a:r>
            <a:endParaRPr lang="en-GB" dirty="0" smtClean="0"/>
          </a:p>
          <a:p>
            <a:pPr marL="114300" indent="0">
              <a:buNone/>
            </a:pPr>
            <a:r>
              <a:rPr lang="en-GB" sz="2300" dirty="0"/>
              <a:t>Send for the county; go tell him of this: </a:t>
            </a:r>
            <a:br>
              <a:rPr lang="en-GB" sz="2300" dirty="0"/>
            </a:br>
            <a:r>
              <a:rPr lang="en-GB" sz="2300" dirty="0"/>
              <a:t>I'll have this knot knit up to-morrow morning.</a:t>
            </a:r>
            <a:endParaRPr lang="en-IE" sz="2300" dirty="0"/>
          </a:p>
        </p:txBody>
      </p:sp>
    </p:spTree>
    <p:extLst>
      <p:ext uri="{BB962C8B-B14F-4D97-AF65-F5344CB8AC3E}">
        <p14:creationId xmlns:p14="http://schemas.microsoft.com/office/powerpoint/2010/main" val="38001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" y="167426"/>
            <a:ext cx="3876541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writer’s purpose</a:t>
            </a:r>
          </a:p>
          <a:p>
            <a:r>
              <a:rPr lang="en-GB" i="1" dirty="0"/>
              <a:t>Shakespeare shows us Juliet agreeing to her father’s instructions </a:t>
            </a:r>
          </a:p>
          <a:p>
            <a:endParaRPr lang="en-GB" b="1" i="1" dirty="0"/>
          </a:p>
          <a:p>
            <a:r>
              <a:rPr lang="en-GB" b="1" dirty="0"/>
              <a:t>to</a:t>
            </a:r>
          </a:p>
          <a:p>
            <a:endParaRPr lang="en-GB" b="1" dirty="0"/>
          </a:p>
          <a:p>
            <a:r>
              <a:rPr lang="en-GB" b="1" dirty="0"/>
              <a:t>to  </a:t>
            </a:r>
          </a:p>
          <a:p>
            <a:endParaRPr lang="en-GB" b="1" dirty="0"/>
          </a:p>
          <a:p>
            <a:r>
              <a:rPr lang="en-GB" b="1" dirty="0"/>
              <a:t>to </a:t>
            </a:r>
          </a:p>
          <a:p>
            <a:endParaRPr lang="en-GB" b="1" dirty="0"/>
          </a:p>
          <a:p>
            <a:pPr algn="ctr"/>
            <a:r>
              <a:rPr lang="en-GB" sz="1600" dirty="0"/>
              <a:t>challenge/understand/highlight/question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5" y="3539543"/>
            <a:ext cx="3876541" cy="313932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precise word analysis </a:t>
            </a:r>
          </a:p>
          <a:p>
            <a:r>
              <a:rPr lang="en-GB" i="1" dirty="0"/>
              <a:t>How now, my </a:t>
            </a:r>
            <a:r>
              <a:rPr lang="en-GB" b="1" i="1" u="sng" dirty="0"/>
              <a:t>headstrong</a:t>
            </a:r>
            <a:r>
              <a:rPr lang="en-GB" i="1" dirty="0"/>
              <a:t>? </a:t>
            </a:r>
          </a:p>
          <a:p>
            <a:endParaRPr lang="en-GB" i="1" dirty="0"/>
          </a:p>
          <a:p>
            <a:r>
              <a:rPr lang="en-GB" i="1" dirty="0"/>
              <a:t>Means: </a:t>
            </a:r>
          </a:p>
          <a:p>
            <a:endParaRPr lang="en-GB" i="1" dirty="0"/>
          </a:p>
          <a:p>
            <a:r>
              <a:rPr lang="en-GB" i="1" dirty="0"/>
              <a:t>Effect:</a:t>
            </a:r>
          </a:p>
          <a:p>
            <a:endParaRPr lang="en-GB" i="1" dirty="0"/>
          </a:p>
          <a:p>
            <a:r>
              <a:rPr lang="en-GB" i="1" dirty="0"/>
              <a:t>Why Shakespeare used this word: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729" y="167426"/>
            <a:ext cx="3876541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significant quotes </a:t>
            </a:r>
            <a:endParaRPr lang="en-GB" dirty="0"/>
          </a:p>
          <a:p>
            <a:pPr algn="ctr"/>
            <a:r>
              <a:rPr lang="en-GB" i="1" dirty="0"/>
              <a:t>‘My heart is wondrous light, since this same wayward girl is so reclaimed.’</a:t>
            </a:r>
          </a:p>
          <a:p>
            <a:r>
              <a:rPr lang="en-GB" dirty="0"/>
              <a:t>1: </a:t>
            </a:r>
          </a:p>
          <a:p>
            <a:endParaRPr lang="en-GB" dirty="0"/>
          </a:p>
          <a:p>
            <a:r>
              <a:rPr lang="en-GB" dirty="0"/>
              <a:t>2: </a:t>
            </a:r>
          </a:p>
          <a:p>
            <a:endParaRPr lang="en-GB" dirty="0"/>
          </a:p>
          <a:p>
            <a:r>
              <a:rPr lang="en-GB" dirty="0"/>
              <a:t>3: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suggests / symbolises / ideas / themes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575" y="167426"/>
            <a:ext cx="3876541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choices </a:t>
            </a:r>
            <a:endParaRPr lang="en-GB" dirty="0"/>
          </a:p>
          <a:p>
            <a:r>
              <a:rPr lang="en-GB" dirty="0"/>
              <a:t>Why do you think Shakespeare gives Lady Capulet so few lines in the play?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10" y="3539542"/>
            <a:ext cx="3876541" cy="3139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develop an interpretation </a:t>
            </a:r>
          </a:p>
          <a:p>
            <a:pPr algn="ctr"/>
            <a:r>
              <a:rPr lang="en-GB" i="1" dirty="0"/>
              <a:t>Shakespeare presents the idea that children should be seen and not heard in the play.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25306" y="3539543"/>
            <a:ext cx="3876541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effect </a:t>
            </a:r>
          </a:p>
          <a:p>
            <a:r>
              <a:rPr lang="en-GB" dirty="0"/>
              <a:t>What are the questions in the audience’s mind at this point?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FD7B2-4B53-45DB-AD18-1457E9FF6AB1}"/>
              </a:ext>
            </a:extLst>
          </p:cNvPr>
          <p:cNvSpPr/>
          <p:nvPr/>
        </p:nvSpPr>
        <p:spPr>
          <a:xfrm>
            <a:off x="115910" y="6269288"/>
            <a:ext cx="3876540" cy="40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23: Act 4 Scene 2 </a:t>
            </a:r>
          </a:p>
        </p:txBody>
      </p:sp>
    </p:spTree>
    <p:extLst>
      <p:ext uri="{BB962C8B-B14F-4D97-AF65-F5344CB8AC3E}">
        <p14:creationId xmlns:p14="http://schemas.microsoft.com/office/powerpoint/2010/main" val="110751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8" y="2754629"/>
            <a:ext cx="831450" cy="7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1861680"/>
            <a:ext cx="755580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4" y="3711410"/>
            <a:ext cx="806717" cy="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373706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6" y="-117480"/>
            <a:ext cx="1731962" cy="14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91" y="4581498"/>
            <a:ext cx="912394" cy="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170" y="1885120"/>
            <a:ext cx="63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98" y="5525116"/>
            <a:ext cx="641970" cy="8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9946" y="2730968"/>
            <a:ext cx="758456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9287" y="3774781"/>
            <a:ext cx="51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474" y="4670702"/>
            <a:ext cx="5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817" y="5572247"/>
            <a:ext cx="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41" y="652679"/>
            <a:ext cx="369024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Poetry Anthology: </a:t>
            </a:r>
          </a:p>
          <a:p>
            <a:r>
              <a:rPr lang="en-US" b="1" u="sng" dirty="0" smtClean="0"/>
              <a:t>Love and Relationships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When </a:t>
            </a:r>
            <a:r>
              <a:rPr lang="en-US" b="1" dirty="0"/>
              <a:t>We Two </a:t>
            </a:r>
            <a:r>
              <a:rPr lang="en-US" b="1" dirty="0" smtClean="0"/>
              <a:t>Parted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Byron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Love’s Philosophy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Shelley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Porphyria’s Lover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Sonnet 29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Neutral Tones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Hardy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Letters From Yorkshire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Dooley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The Farmer’s Bride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Walking Away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Day-Lewis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Eden Rock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Causley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Follower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Heaney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Mother, Any </a:t>
            </a:r>
            <a:r>
              <a:rPr lang="en-US" b="1" dirty="0"/>
              <a:t>D</a:t>
            </a:r>
            <a:r>
              <a:rPr lang="en-US" b="1" dirty="0" smtClean="0"/>
              <a:t>istance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Armitage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Before You Were Mine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Duffy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Winter Swans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Singh Song!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Nagra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164" y="1386051"/>
            <a:ext cx="60486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answer </a:t>
            </a:r>
            <a:r>
              <a:rPr lang="en-GB" sz="2400" dirty="0" smtClean="0"/>
              <a:t>in silence.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2295" y="1870674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Romeo and Juliet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2193" y="2722686"/>
            <a:ext cx="12011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An Inspector Calls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22193" y="3919450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Poetry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32295" y="4809748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B93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WOTW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22193" y="5581241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English Language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8401" y="2009153"/>
            <a:ext cx="4830033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Why does Romeo not receive the letter from Friar Lawrence? Think about context.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9526" y="2830917"/>
            <a:ext cx="4683853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5 adjectives to describe Sheila.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3250" y="3940530"/>
            <a:ext cx="4674464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prstClr val="black"/>
                </a:solidFill>
              </a:rPr>
              <a:t>What are the features of a sonnet?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9715" y="4864361"/>
            <a:ext cx="4507999" cy="400110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2000" dirty="0">
                <a:solidFill>
                  <a:prstClr val="black"/>
                </a:solidFill>
              </a:rPr>
              <a:t>Use the noun </a:t>
            </a:r>
            <a:r>
              <a:rPr lang="en-GB" sz="2000" i="1" dirty="0">
                <a:solidFill>
                  <a:prstClr val="black"/>
                </a:solidFill>
              </a:rPr>
              <a:t>chemical </a:t>
            </a:r>
            <a:r>
              <a:rPr lang="en-GB" sz="2000" dirty="0">
                <a:solidFill>
                  <a:prstClr val="black"/>
                </a:solidFill>
              </a:rPr>
              <a:t>in a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69163" y="5764175"/>
            <a:ext cx="461330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What is the climax of a story?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4 Scene 3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7620000" cy="5132040"/>
          </a:xfrm>
        </p:spPr>
        <p:txBody>
          <a:bodyPr/>
          <a:lstStyle/>
          <a:p>
            <a:r>
              <a:rPr lang="en-GB" dirty="0" smtClean="0"/>
              <a:t>Juliet prepares for bed and says goodnight to her mother and the Nurse.</a:t>
            </a:r>
          </a:p>
          <a:p>
            <a:r>
              <a:rPr lang="en-GB" dirty="0" smtClean="0"/>
              <a:t>Juliet overcomes her fears and drinks the potion.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t="18464" r="8804" b="4737"/>
          <a:stretch/>
        </p:blipFill>
        <p:spPr bwMode="auto">
          <a:xfrm rot="21343176">
            <a:off x="2701694" y="3201379"/>
            <a:ext cx="5033078" cy="3218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3388" y="3646842"/>
            <a:ext cx="30704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Annotate and answer questions in your extract booklet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620000" cy="99412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/>
          <a:stretch/>
        </p:blipFill>
        <p:spPr bwMode="auto">
          <a:xfrm>
            <a:off x="1703513" y="1412776"/>
            <a:ext cx="7598893" cy="532859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0"/>
            <a:ext cx="1763688" cy="207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66" y="4713486"/>
            <a:ext cx="2057692" cy="21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" y="167426"/>
            <a:ext cx="3876541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writer’s purpose</a:t>
            </a:r>
          </a:p>
          <a:p>
            <a:r>
              <a:rPr lang="en-GB" i="1" dirty="0"/>
              <a:t>Shakespeare shows us Juliet debating what to do </a:t>
            </a:r>
            <a:endParaRPr lang="en-GB" b="1" i="1" dirty="0"/>
          </a:p>
          <a:p>
            <a:r>
              <a:rPr lang="en-GB" b="1" dirty="0"/>
              <a:t>to</a:t>
            </a:r>
          </a:p>
          <a:p>
            <a:endParaRPr lang="en-GB" b="1" dirty="0"/>
          </a:p>
          <a:p>
            <a:r>
              <a:rPr lang="en-GB" b="1" dirty="0"/>
              <a:t>to  </a:t>
            </a:r>
          </a:p>
          <a:p>
            <a:endParaRPr lang="en-GB" b="1" dirty="0"/>
          </a:p>
          <a:p>
            <a:r>
              <a:rPr lang="en-GB" b="1" dirty="0"/>
              <a:t>to </a:t>
            </a:r>
          </a:p>
          <a:p>
            <a:endParaRPr lang="en-GB" b="1" dirty="0"/>
          </a:p>
          <a:p>
            <a:endParaRPr lang="en-GB" b="1" dirty="0"/>
          </a:p>
          <a:p>
            <a:pPr algn="ctr"/>
            <a:r>
              <a:rPr lang="en-GB" sz="1600" dirty="0"/>
              <a:t>challenge/understand/highlight/question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5" y="3539543"/>
            <a:ext cx="3876541" cy="313932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precise word analysis </a:t>
            </a:r>
          </a:p>
          <a:p>
            <a:r>
              <a:rPr lang="en-GB" i="1" dirty="0"/>
              <a:t>I have a faint </a:t>
            </a:r>
            <a:r>
              <a:rPr lang="en-GB" b="1" i="1" u="sng" dirty="0"/>
              <a:t>cold</a:t>
            </a:r>
            <a:r>
              <a:rPr lang="en-GB" i="1" dirty="0"/>
              <a:t> fear thrills through my veins. </a:t>
            </a:r>
          </a:p>
          <a:p>
            <a:endParaRPr lang="en-GB" i="1" dirty="0"/>
          </a:p>
          <a:p>
            <a:r>
              <a:rPr lang="en-GB" i="1" dirty="0"/>
              <a:t>Means: </a:t>
            </a:r>
          </a:p>
          <a:p>
            <a:endParaRPr lang="en-GB" i="1" dirty="0"/>
          </a:p>
          <a:p>
            <a:r>
              <a:rPr lang="en-GB" i="1" dirty="0"/>
              <a:t>Effect:</a:t>
            </a:r>
          </a:p>
          <a:p>
            <a:endParaRPr lang="en-GB" i="1" dirty="0"/>
          </a:p>
          <a:p>
            <a:r>
              <a:rPr lang="en-GB" i="1" dirty="0"/>
              <a:t>Why Shakespeare used this word: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729" y="167426"/>
            <a:ext cx="3876541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significant quotes </a:t>
            </a:r>
            <a:endParaRPr lang="en-GB" dirty="0"/>
          </a:p>
          <a:p>
            <a:pPr algn="ctr"/>
            <a:r>
              <a:rPr lang="en-GB" i="1" dirty="0"/>
              <a:t>‘Methinks I see my cousin’s ghost</a:t>
            </a:r>
            <a:r>
              <a:rPr lang="en-GB" b="1" i="1" dirty="0"/>
              <a:t>.</a:t>
            </a:r>
            <a:r>
              <a:rPr lang="en-GB" i="1" dirty="0"/>
              <a:t>’</a:t>
            </a:r>
          </a:p>
          <a:p>
            <a:r>
              <a:rPr lang="en-GB" dirty="0"/>
              <a:t>1: </a:t>
            </a:r>
          </a:p>
          <a:p>
            <a:endParaRPr lang="en-GB" dirty="0"/>
          </a:p>
          <a:p>
            <a:r>
              <a:rPr lang="en-GB" dirty="0"/>
              <a:t>2: </a:t>
            </a:r>
          </a:p>
          <a:p>
            <a:endParaRPr lang="en-GB" dirty="0"/>
          </a:p>
          <a:p>
            <a:r>
              <a:rPr lang="en-GB" dirty="0"/>
              <a:t>3: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suggests / symbolises / ideas / themes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575" y="167426"/>
            <a:ext cx="3876541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choices </a:t>
            </a:r>
            <a:endParaRPr lang="en-GB" dirty="0"/>
          </a:p>
          <a:p>
            <a:r>
              <a:rPr lang="en-GB" dirty="0"/>
              <a:t>Why do you think Shakespeare chooses to include Juliet’s thought in this scene? </a:t>
            </a:r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10" y="3539542"/>
            <a:ext cx="3876541" cy="3139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develop an interpretation </a:t>
            </a:r>
          </a:p>
          <a:p>
            <a:pPr algn="ctr"/>
            <a:r>
              <a:rPr lang="en-GB" i="1" dirty="0"/>
              <a:t>Shakespeare presents Juliet as a confident and determined person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6820" y="3539542"/>
            <a:ext cx="3876541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effect </a:t>
            </a:r>
          </a:p>
          <a:p>
            <a:r>
              <a:rPr lang="en-GB" dirty="0"/>
              <a:t>Do you think the audience is supposed to empathise with Juliet or feel pity for her in  this scene?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FD7B2-4B53-45DB-AD18-1457E9FF6AB1}"/>
              </a:ext>
            </a:extLst>
          </p:cNvPr>
          <p:cNvSpPr/>
          <p:nvPr/>
        </p:nvSpPr>
        <p:spPr>
          <a:xfrm>
            <a:off x="115911" y="6269288"/>
            <a:ext cx="3876540" cy="40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24: Act 4 Scene 3 </a:t>
            </a:r>
          </a:p>
        </p:txBody>
      </p:sp>
    </p:spTree>
    <p:extLst>
      <p:ext uri="{BB962C8B-B14F-4D97-AF65-F5344CB8AC3E}">
        <p14:creationId xmlns:p14="http://schemas.microsoft.com/office/powerpoint/2010/main" val="422147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8" y="2754629"/>
            <a:ext cx="831450" cy="7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1861680"/>
            <a:ext cx="755580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4" y="3711410"/>
            <a:ext cx="806717" cy="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373706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6" y="-117480"/>
            <a:ext cx="1731962" cy="14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91" y="4581498"/>
            <a:ext cx="912394" cy="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170" y="1885120"/>
            <a:ext cx="63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98" y="5525116"/>
            <a:ext cx="641970" cy="8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9946" y="2730968"/>
            <a:ext cx="758456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9287" y="3774781"/>
            <a:ext cx="51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474" y="4670702"/>
            <a:ext cx="5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817" y="5572247"/>
            <a:ext cx="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41" y="652679"/>
            <a:ext cx="369024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Poetry Anthology: </a:t>
            </a:r>
          </a:p>
          <a:p>
            <a:r>
              <a:rPr lang="en-US" b="1" u="sng" dirty="0" smtClean="0"/>
              <a:t>Love and Relationships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When </a:t>
            </a:r>
            <a:r>
              <a:rPr lang="en-US" b="1" dirty="0"/>
              <a:t>We Two </a:t>
            </a:r>
            <a:r>
              <a:rPr lang="en-US" b="1" dirty="0" smtClean="0"/>
              <a:t>Parted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Byron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Love’s Philosophy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Shelley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Porphyria’s Lover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Sonnet 29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Neutral Tones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Hardy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Letters From Yorkshire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Dooley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The Farmer’s Bride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Walking Away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Day-Lewis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Eden Rock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Causley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Follower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Heaney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Mother, Any </a:t>
            </a:r>
            <a:r>
              <a:rPr lang="en-US" b="1" dirty="0"/>
              <a:t>D</a:t>
            </a:r>
            <a:r>
              <a:rPr lang="en-US" b="1" dirty="0" smtClean="0"/>
              <a:t>istance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Armitage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Before You Were Mine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Duffy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Winter Swans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Singh Song!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Nagra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164" y="1386051"/>
            <a:ext cx="60486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answer </a:t>
            </a:r>
            <a:r>
              <a:rPr lang="en-GB" sz="2400" dirty="0" smtClean="0"/>
              <a:t>in silence.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2295" y="1870674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Romeo and Juliet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2193" y="2722686"/>
            <a:ext cx="12011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An Inspector Calls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22193" y="3919450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Poetry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32295" y="4809748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B93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WOTW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22193" y="5581241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English Language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9481" y="2009153"/>
            <a:ext cx="5148954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Complete the quote: “Two such ________ kings ______ them still” Who says this, and when</a:t>
            </a:r>
            <a:r>
              <a:rPr lang="en-GB" sz="2000" dirty="0" smtClean="0">
                <a:solidFill>
                  <a:prstClr val="black"/>
                </a:solidFill>
              </a:rPr>
              <a:t>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4601" y="3940530"/>
            <a:ext cx="4983113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“And a pond edged with _______ _____” – which poem?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2789" y="4864361"/>
            <a:ext cx="4604925" cy="707886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2000" dirty="0">
                <a:solidFill>
                  <a:prstClr val="black"/>
                </a:solidFill>
              </a:rPr>
              <a:t>What is the etymology of the noun </a:t>
            </a:r>
            <a:r>
              <a:rPr lang="en-GB" sz="2000" i="1" dirty="0">
                <a:solidFill>
                  <a:prstClr val="black"/>
                </a:solidFill>
              </a:rPr>
              <a:t>chemical?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4553" y="5764175"/>
            <a:ext cx="491792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prstClr val="black"/>
                </a:solidFill>
              </a:rPr>
              <a:t>How many connectives can you think of that mean ‘also’?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7951" y="2802056"/>
            <a:ext cx="4993122" cy="10156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What does this quote tell us about Birling “as if we were all mixed up together like bees in a hive…”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4 Scene </a:t>
            </a:r>
            <a:r>
              <a:rPr lang="en-GB" dirty="0"/>
              <a:t>4</a:t>
            </a:r>
            <a:r>
              <a:rPr lang="en-GB" dirty="0" smtClean="0"/>
              <a:t>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next morning the household is busy preparing for the wedding when music is heard outside: Paris has arrived to take Juliet to church.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96952"/>
            <a:ext cx="3129136" cy="312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542260"/>
            <a:ext cx="2146734" cy="2190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r="7372" b="8081"/>
          <a:stretch/>
        </p:blipFill>
        <p:spPr>
          <a:xfrm>
            <a:off x="7176120" y="3497068"/>
            <a:ext cx="2026110" cy="223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0"/>
            <a:ext cx="2232248" cy="1674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2304" y="5771707"/>
            <a:ext cx="30704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Annotate and answer questions in your extract booklet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" y="167426"/>
            <a:ext cx="3876541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writer’s purpose</a:t>
            </a:r>
          </a:p>
          <a:p>
            <a:r>
              <a:rPr lang="en-GB" i="1" dirty="0"/>
              <a:t>Shakespeare shows us Capulet happy now </a:t>
            </a:r>
            <a:endParaRPr lang="en-GB" b="1" i="1" dirty="0"/>
          </a:p>
          <a:p>
            <a:r>
              <a:rPr lang="en-GB" b="1" dirty="0"/>
              <a:t>to</a:t>
            </a:r>
          </a:p>
          <a:p>
            <a:endParaRPr lang="en-GB" b="1" dirty="0"/>
          </a:p>
          <a:p>
            <a:r>
              <a:rPr lang="en-GB" b="1" dirty="0"/>
              <a:t>to  </a:t>
            </a:r>
          </a:p>
          <a:p>
            <a:endParaRPr lang="en-GB" b="1" dirty="0"/>
          </a:p>
          <a:p>
            <a:r>
              <a:rPr lang="en-GB" b="1" dirty="0"/>
              <a:t>to </a:t>
            </a:r>
          </a:p>
          <a:p>
            <a:endParaRPr lang="en-GB" b="1" dirty="0"/>
          </a:p>
          <a:p>
            <a:endParaRPr lang="en-GB" b="1" dirty="0"/>
          </a:p>
          <a:p>
            <a:pPr algn="ctr"/>
            <a:r>
              <a:rPr lang="en-GB" sz="1600" dirty="0"/>
              <a:t>challenge/understand/highlight/question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5" y="3539543"/>
            <a:ext cx="3876541" cy="313932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precise word analysis </a:t>
            </a:r>
          </a:p>
          <a:p>
            <a:r>
              <a:rPr lang="en-GB" i="1" dirty="0"/>
              <a:t>Go waken Juliet: go and </a:t>
            </a:r>
            <a:r>
              <a:rPr lang="en-GB" b="1" i="1" u="sng" dirty="0"/>
              <a:t>trim</a:t>
            </a:r>
            <a:r>
              <a:rPr lang="en-GB" i="1" dirty="0"/>
              <a:t> her up. </a:t>
            </a:r>
          </a:p>
          <a:p>
            <a:endParaRPr lang="en-GB" i="1" dirty="0"/>
          </a:p>
          <a:p>
            <a:r>
              <a:rPr lang="en-GB" i="1" dirty="0"/>
              <a:t>Means: </a:t>
            </a:r>
          </a:p>
          <a:p>
            <a:endParaRPr lang="en-GB" i="1" dirty="0"/>
          </a:p>
          <a:p>
            <a:r>
              <a:rPr lang="en-GB" i="1" dirty="0"/>
              <a:t>Effect:</a:t>
            </a:r>
          </a:p>
          <a:p>
            <a:endParaRPr lang="en-GB" i="1" dirty="0"/>
          </a:p>
          <a:p>
            <a:r>
              <a:rPr lang="en-GB" i="1" dirty="0"/>
              <a:t>Why Shakespeare used this word: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729" y="167426"/>
            <a:ext cx="3876541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significant quotes </a:t>
            </a:r>
            <a:endParaRPr lang="en-GB" dirty="0"/>
          </a:p>
          <a:p>
            <a:pPr algn="ctr"/>
            <a:r>
              <a:rPr lang="en-GB" i="1" dirty="0"/>
              <a:t>‘Hie, make haste, make haste!’</a:t>
            </a:r>
          </a:p>
          <a:p>
            <a:r>
              <a:rPr lang="en-GB" dirty="0"/>
              <a:t>1: </a:t>
            </a:r>
          </a:p>
          <a:p>
            <a:endParaRPr lang="en-GB" dirty="0"/>
          </a:p>
          <a:p>
            <a:r>
              <a:rPr lang="en-GB" dirty="0"/>
              <a:t>2: </a:t>
            </a:r>
          </a:p>
          <a:p>
            <a:endParaRPr lang="en-GB" dirty="0"/>
          </a:p>
          <a:p>
            <a:r>
              <a:rPr lang="en-GB" dirty="0"/>
              <a:t>3: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suggests / symbolises / ideas / themes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575" y="167426"/>
            <a:ext cx="3876541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choices </a:t>
            </a:r>
            <a:endParaRPr lang="en-GB" dirty="0"/>
          </a:p>
          <a:p>
            <a:r>
              <a:rPr lang="en-GB" dirty="0"/>
              <a:t>This scene is small and often missed out. How does it add to the tension in the play?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10" y="3539542"/>
            <a:ext cx="3876541" cy="3139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develop an interpretation </a:t>
            </a:r>
          </a:p>
          <a:p>
            <a:pPr algn="ctr"/>
            <a:r>
              <a:rPr lang="en-GB" i="1" dirty="0"/>
              <a:t>Shakespeare present Lord Capulet and fathers in a largely sympathetic light.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6820" y="3539542"/>
            <a:ext cx="3876541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effect </a:t>
            </a:r>
          </a:p>
          <a:p>
            <a:r>
              <a:rPr lang="en-GB" dirty="0"/>
              <a:t>Do you think Capulet deserves to suffer for what he said to Juliet? Is that what the audience is thinking in this scene?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FD7B2-4B53-45DB-AD18-1457E9FF6AB1}"/>
              </a:ext>
            </a:extLst>
          </p:cNvPr>
          <p:cNvSpPr/>
          <p:nvPr/>
        </p:nvSpPr>
        <p:spPr>
          <a:xfrm>
            <a:off x="115910" y="6269288"/>
            <a:ext cx="3876540" cy="40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25: Act 4 Scene 4 </a:t>
            </a:r>
          </a:p>
        </p:txBody>
      </p:sp>
    </p:spTree>
    <p:extLst>
      <p:ext uri="{BB962C8B-B14F-4D97-AF65-F5344CB8AC3E}">
        <p14:creationId xmlns:p14="http://schemas.microsoft.com/office/powerpoint/2010/main" val="117281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8" y="2754629"/>
            <a:ext cx="831450" cy="7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1861680"/>
            <a:ext cx="755580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4" y="3711410"/>
            <a:ext cx="806717" cy="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373706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6" y="-117480"/>
            <a:ext cx="1731962" cy="14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91" y="4581498"/>
            <a:ext cx="912394" cy="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170" y="1885120"/>
            <a:ext cx="63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98" y="5525116"/>
            <a:ext cx="641970" cy="8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9946" y="2730968"/>
            <a:ext cx="758456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9287" y="3774781"/>
            <a:ext cx="51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474" y="4670702"/>
            <a:ext cx="5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817" y="5572247"/>
            <a:ext cx="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41" y="652679"/>
            <a:ext cx="369024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Poetry Anthology: </a:t>
            </a:r>
          </a:p>
          <a:p>
            <a:r>
              <a:rPr lang="en-US" b="1" u="sng" dirty="0" smtClean="0"/>
              <a:t>Love and Relationships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When </a:t>
            </a:r>
            <a:r>
              <a:rPr lang="en-US" b="1" dirty="0"/>
              <a:t>We Two </a:t>
            </a:r>
            <a:r>
              <a:rPr lang="en-US" b="1" dirty="0" smtClean="0"/>
              <a:t>Parted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Byron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Love’s Philosophy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Shelley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Porphyria’s Lover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Sonnet 29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Neutral Tones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Hardy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Letters From Yorkshire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Dooley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The Farmer’s Bride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Walking Away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Day-Lewis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Eden Rock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Causley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Follower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Heaney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Mother, Any </a:t>
            </a:r>
            <a:r>
              <a:rPr lang="en-US" b="1" dirty="0"/>
              <a:t>D</a:t>
            </a:r>
            <a:r>
              <a:rPr lang="en-US" b="1" dirty="0" smtClean="0"/>
              <a:t>istance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Armitage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Before You Were Mine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Duffy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Winter Swans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Singh Song!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Nagra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164" y="1386051"/>
            <a:ext cx="60486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answer </a:t>
            </a:r>
            <a:r>
              <a:rPr lang="en-GB" sz="2400" dirty="0" smtClean="0"/>
              <a:t>in silence.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2295" y="1870674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Romeo and Juliet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2193" y="2722686"/>
            <a:ext cx="12011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An Inspector Calls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22193" y="3919450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Poetry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32295" y="4809748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B93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WOTW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22193" y="5581241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English Language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117" y="2009153"/>
            <a:ext cx="4894317" cy="4001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3 conflict quotes?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7187" y="2830917"/>
            <a:ext cx="4746192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How is lighting used at the start of the play?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1037" y="3940530"/>
            <a:ext cx="4736677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prstClr val="black"/>
                </a:solidFill>
              </a:rPr>
              <a:t>What is a dramatic monologue?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717" y="4864361"/>
            <a:ext cx="4567997" cy="707886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2000" dirty="0">
                <a:solidFill>
                  <a:prstClr val="black"/>
                </a:solidFill>
              </a:rPr>
              <a:t>Write down a word you associate with the noun </a:t>
            </a:r>
            <a:r>
              <a:rPr lang="en-GB" sz="2000" i="1" dirty="0">
                <a:solidFill>
                  <a:prstClr val="black"/>
                </a:solidFill>
              </a:rPr>
              <a:t>chemical, </a:t>
            </a:r>
            <a:r>
              <a:rPr lang="en-GB" sz="2000" dirty="0">
                <a:solidFill>
                  <a:prstClr val="black"/>
                </a:solidFill>
              </a:rPr>
              <a:t>or a synonym.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7763" y="5764175"/>
            <a:ext cx="467470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What are the connotations for the black?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 Quest</a:t>
            </a:r>
            <a:br>
              <a:rPr lang="en-GB" dirty="0" smtClean="0"/>
            </a:br>
            <a:r>
              <a:rPr lang="en-GB" dirty="0" smtClean="0"/>
              <a:t>Theme of Fate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 the quotes on the next slide and test yourself on Friday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5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7881">
            <a:off x="1981200" y="274638"/>
            <a:ext cx="7620000" cy="1143000"/>
          </a:xfrm>
        </p:spPr>
        <p:txBody>
          <a:bodyPr/>
          <a:lstStyle/>
          <a:p>
            <a:r>
              <a:rPr lang="en-GB" dirty="0" smtClean="0"/>
              <a:t>Act 4 Scene 5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81238">
            <a:off x="1834587" y="1401516"/>
            <a:ext cx="8200777" cy="4988024"/>
          </a:xfrm>
        </p:spPr>
        <p:txBody>
          <a:bodyPr/>
          <a:lstStyle/>
          <a:p>
            <a:r>
              <a:rPr lang="en-GB" dirty="0" smtClean="0"/>
              <a:t>When the Nurse goes to wake Juliet, she finds her apparently dead.</a:t>
            </a:r>
          </a:p>
          <a:p>
            <a:r>
              <a:rPr lang="en-GB" dirty="0" smtClean="0"/>
              <a:t>Paris and the Friar enter to find the </a:t>
            </a:r>
            <a:r>
              <a:rPr lang="en-GB" dirty="0" err="1" smtClean="0"/>
              <a:t>Capulets</a:t>
            </a:r>
            <a:r>
              <a:rPr lang="en-GB" dirty="0" smtClean="0"/>
              <a:t> grief-stricken over Juliet’s death.</a:t>
            </a:r>
          </a:p>
          <a:p>
            <a:r>
              <a:rPr lang="en-GB" dirty="0" smtClean="0"/>
              <a:t>As the family go off to  prepare for a funeral, Peter jokes with the musicians.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7" y="3966012"/>
            <a:ext cx="3422133" cy="256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18194" y="4787647"/>
            <a:ext cx="30704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Annotate and answer questions in your extract booklet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" y="167426"/>
            <a:ext cx="3876541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writer’s purpose</a:t>
            </a:r>
          </a:p>
          <a:p>
            <a:r>
              <a:rPr lang="en-GB" i="1" dirty="0"/>
              <a:t>Shakespeare shows us several different reactions to Juliet’s faked death </a:t>
            </a:r>
          </a:p>
          <a:p>
            <a:endParaRPr lang="en-GB" b="1" i="1" dirty="0"/>
          </a:p>
          <a:p>
            <a:r>
              <a:rPr lang="en-GB" b="1" dirty="0"/>
              <a:t>to</a:t>
            </a:r>
          </a:p>
          <a:p>
            <a:endParaRPr lang="en-GB" b="1" dirty="0"/>
          </a:p>
          <a:p>
            <a:r>
              <a:rPr lang="en-GB" b="1" dirty="0"/>
              <a:t>to  </a:t>
            </a:r>
          </a:p>
          <a:p>
            <a:endParaRPr lang="en-GB" b="1" dirty="0"/>
          </a:p>
          <a:p>
            <a:r>
              <a:rPr lang="en-GB" b="1" dirty="0"/>
              <a:t>to </a:t>
            </a:r>
          </a:p>
          <a:p>
            <a:endParaRPr lang="en-GB" b="1" dirty="0"/>
          </a:p>
          <a:p>
            <a:pPr algn="ctr"/>
            <a:r>
              <a:rPr lang="en-GB" sz="1600" dirty="0"/>
              <a:t>challenge/understand/highlight/question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5" y="3539543"/>
            <a:ext cx="3876541" cy="313932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precise word analysis </a:t>
            </a:r>
          </a:p>
          <a:p>
            <a:r>
              <a:rPr lang="en-GB" i="1" dirty="0"/>
              <a:t>An untimely </a:t>
            </a:r>
            <a:r>
              <a:rPr lang="en-GB" b="1" i="1" u="sng" dirty="0"/>
              <a:t>frost</a:t>
            </a:r>
            <a:r>
              <a:rPr lang="en-GB" i="1" dirty="0"/>
              <a:t> upon the sweetest flower of all the field.</a:t>
            </a:r>
          </a:p>
          <a:p>
            <a:endParaRPr lang="en-GB" i="1" dirty="0"/>
          </a:p>
          <a:p>
            <a:r>
              <a:rPr lang="en-GB" i="1" dirty="0"/>
              <a:t>Means: </a:t>
            </a:r>
          </a:p>
          <a:p>
            <a:endParaRPr lang="en-GB" i="1" dirty="0"/>
          </a:p>
          <a:p>
            <a:r>
              <a:rPr lang="en-GB" i="1" dirty="0"/>
              <a:t>Effect:</a:t>
            </a:r>
          </a:p>
          <a:p>
            <a:endParaRPr lang="en-GB" i="1" dirty="0"/>
          </a:p>
          <a:p>
            <a:r>
              <a:rPr lang="en-GB" i="1" dirty="0"/>
              <a:t>Why Shakespeare used this word: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729" y="167426"/>
            <a:ext cx="3876541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significant quotes </a:t>
            </a:r>
            <a:endParaRPr lang="en-GB" dirty="0"/>
          </a:p>
          <a:p>
            <a:pPr algn="ctr"/>
            <a:r>
              <a:rPr lang="en-GB" i="1" dirty="0"/>
              <a:t>‘Death is my son-in-law, Death is my heir’</a:t>
            </a:r>
          </a:p>
          <a:p>
            <a:r>
              <a:rPr lang="en-GB" dirty="0"/>
              <a:t>1: </a:t>
            </a:r>
          </a:p>
          <a:p>
            <a:endParaRPr lang="en-GB" dirty="0"/>
          </a:p>
          <a:p>
            <a:r>
              <a:rPr lang="en-GB" dirty="0"/>
              <a:t>2: </a:t>
            </a:r>
          </a:p>
          <a:p>
            <a:endParaRPr lang="en-GB" dirty="0"/>
          </a:p>
          <a:p>
            <a:r>
              <a:rPr lang="en-GB" dirty="0"/>
              <a:t>3: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suggests / symbolises / ideas / themes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575" y="167426"/>
            <a:ext cx="3876541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choices </a:t>
            </a:r>
            <a:endParaRPr lang="en-GB" dirty="0"/>
          </a:p>
          <a:p>
            <a:r>
              <a:rPr lang="en-GB" dirty="0"/>
              <a:t>Why do you think Shakespeare ends the scene with the musicians talking to each other? </a:t>
            </a:r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10" y="3539542"/>
            <a:ext cx="3876541" cy="3139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develop an interpretation </a:t>
            </a:r>
          </a:p>
          <a:p>
            <a:pPr algn="ctr"/>
            <a:r>
              <a:rPr lang="en-GB" i="1" dirty="0"/>
              <a:t>Shakespeare presents death as something that unites people.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6820" y="3539542"/>
            <a:ext cx="3876541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effect </a:t>
            </a:r>
          </a:p>
          <a:p>
            <a:r>
              <a:rPr lang="en-GB" dirty="0"/>
              <a:t>How do you think this scene should be played? Do you think it is dramatic? Or is it a comical scene?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FD7B2-4B53-45DB-AD18-1457E9FF6AB1}"/>
              </a:ext>
            </a:extLst>
          </p:cNvPr>
          <p:cNvSpPr/>
          <p:nvPr/>
        </p:nvSpPr>
        <p:spPr>
          <a:xfrm>
            <a:off x="115910" y="6269288"/>
            <a:ext cx="3876540" cy="40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26: Act 4 Scene 5</a:t>
            </a:r>
          </a:p>
        </p:txBody>
      </p:sp>
    </p:spTree>
    <p:extLst>
      <p:ext uri="{BB962C8B-B14F-4D97-AF65-F5344CB8AC3E}">
        <p14:creationId xmlns:p14="http://schemas.microsoft.com/office/powerpoint/2010/main" val="317296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 Quest coming up!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30" y="132523"/>
            <a:ext cx="3352800" cy="1113182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Fate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65" y="1391478"/>
            <a:ext cx="11131826" cy="5141844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2400" dirty="0"/>
              <a:t>“A pair of _____ _________ ________take their________.”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Which scene?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“Some __________yet h_______ in the s______,… some _____forfeit of _________ death.”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Which scene? What is the device?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“But He that hath the ____________of my course _________ my_________!”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What does Romeo mean here?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“O I am f__________ f______”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Which scene? What does Romeo mean?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ea typeface="Abadi MT Condensed Extra Bold" charset="0"/>
                <a:cs typeface="Abadi MT Condensed Extra Bold" charset="0"/>
              </a:rPr>
              <a:t>“I d_____ you s_______!” </a:t>
            </a:r>
          </a:p>
          <a:p>
            <a:pPr algn="l"/>
            <a:r>
              <a:rPr lang="en-US" sz="2400" dirty="0"/>
              <a:t>10. Which scene? Why does Romeo say this?</a:t>
            </a:r>
          </a:p>
        </p:txBody>
      </p:sp>
    </p:spTree>
    <p:extLst>
      <p:ext uri="{BB962C8B-B14F-4D97-AF65-F5344CB8AC3E}">
        <p14:creationId xmlns:p14="http://schemas.microsoft.com/office/powerpoint/2010/main" val="96964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046" y="1904103"/>
            <a:ext cx="4253753" cy="4272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Friday writing challenge</a:t>
            </a:r>
            <a:endParaRPr lang="en-GB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3ED80-A5D4-4380-B20D-EFA3163E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91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 Quest</a:t>
            </a:r>
            <a:br>
              <a:rPr lang="en-GB" dirty="0" smtClean="0"/>
            </a:br>
            <a:r>
              <a:rPr lang="en-GB" dirty="0" smtClean="0"/>
              <a:t>Fate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“</a:t>
            </a:r>
            <a:r>
              <a:rPr lang="en-GB" sz="2000" dirty="0"/>
              <a:t>A pair of star crossed lovers take their life.” </a:t>
            </a:r>
            <a:r>
              <a:rPr lang="en-GB" sz="2000" dirty="0" smtClean="0"/>
              <a:t>Prologue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ea typeface="Abadi MT Condensed Extra Bold" charset="0"/>
                <a:cs typeface="Abadi MT Condensed Extra Bold" charset="0"/>
              </a:rPr>
              <a:t>“Some consequence yet hanging in the stars,…some vile forfeit of untimely death.” </a:t>
            </a:r>
            <a:endParaRPr lang="en-US" sz="2000" dirty="0" smtClean="0"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ea typeface="Abadi MT Condensed Extra Bold" charset="0"/>
                <a:cs typeface="Abadi MT Condensed Extra Bold" charset="0"/>
              </a:rPr>
              <a:t>“But He that hath the steerage of my course Direct my sail!” Romeo </a:t>
            </a:r>
            <a:r>
              <a:rPr lang="en-US" sz="2000" dirty="0" smtClean="0">
                <a:ea typeface="Abadi MT Condensed Extra Bold" charset="0"/>
                <a:cs typeface="Abadi MT Condensed Extra Bold" charset="0"/>
              </a:rPr>
              <a:t>1.4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ea typeface="Abadi MT Condensed Extra Bold" charset="0"/>
                <a:cs typeface="Abadi MT Condensed Extra Bold" charset="0"/>
              </a:rPr>
              <a:t>“O I am fortune’s fool” Romeo </a:t>
            </a:r>
            <a:r>
              <a:rPr lang="en-US" sz="2000" dirty="0" smtClean="0">
                <a:ea typeface="Abadi MT Condensed Extra Bold" charset="0"/>
                <a:cs typeface="Abadi MT Condensed Extra Bold" charset="0"/>
              </a:rPr>
              <a:t>3.1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ea typeface="Abadi MT Condensed Extra Bold" charset="0"/>
              <a:cs typeface="Abadi MT Condensed Extra Bol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ea typeface="Abadi MT Condensed Extra Bold" charset="0"/>
                <a:cs typeface="Abadi MT Condensed Extra Bold" charset="0"/>
              </a:rPr>
              <a:t>“I defy you stars!” Romeo </a:t>
            </a:r>
            <a:r>
              <a:rPr lang="en-US" sz="2000" dirty="0" smtClean="0">
                <a:ea typeface="Abadi MT Condensed Extra Bold" charset="0"/>
                <a:cs typeface="Abadi MT Condensed Extra Bold" charset="0"/>
              </a:rPr>
              <a:t>5.1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8" y="2754629"/>
            <a:ext cx="831450" cy="7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1861680"/>
            <a:ext cx="755580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4" y="3711410"/>
            <a:ext cx="806717" cy="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373706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6" y="-117480"/>
            <a:ext cx="1731962" cy="14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91" y="4581498"/>
            <a:ext cx="912394" cy="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170" y="1885120"/>
            <a:ext cx="63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98" y="5525116"/>
            <a:ext cx="641970" cy="8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9946" y="2730968"/>
            <a:ext cx="758456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9287" y="3774781"/>
            <a:ext cx="51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474" y="4670702"/>
            <a:ext cx="5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817" y="5572247"/>
            <a:ext cx="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41" y="652679"/>
            <a:ext cx="369024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Poetry Anthology: </a:t>
            </a:r>
          </a:p>
          <a:p>
            <a:r>
              <a:rPr lang="en-US" b="1" u="sng" dirty="0" smtClean="0"/>
              <a:t>Love and Relationships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When </a:t>
            </a:r>
            <a:r>
              <a:rPr lang="en-US" b="1" dirty="0"/>
              <a:t>We Two </a:t>
            </a:r>
            <a:r>
              <a:rPr lang="en-US" b="1" dirty="0" smtClean="0"/>
              <a:t>Parted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Byron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Love’s Philosophy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Shelley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Porphyria’s Lover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Sonnet 29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Neutral Tones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Hardy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Letters From Yorkshire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Dooley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The Farmer’s Bride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Walking Away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Day-Lewis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Eden Rock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Causley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Follower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Heaney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Mother, Any </a:t>
            </a:r>
            <a:r>
              <a:rPr lang="en-US" b="1" dirty="0"/>
              <a:t>D</a:t>
            </a:r>
            <a:r>
              <a:rPr lang="en-US" b="1" dirty="0" smtClean="0"/>
              <a:t>istance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Armitage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Before You Were Mine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Duffy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Winter Swans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Singh Song!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Nagra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164" y="1386051"/>
            <a:ext cx="60486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answer </a:t>
            </a:r>
            <a:r>
              <a:rPr lang="en-GB" sz="2400" dirty="0" smtClean="0"/>
              <a:t>in silence.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2295" y="1870674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Romeo and Juliet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2193" y="2722686"/>
            <a:ext cx="12011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An Inspector Calls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22193" y="3919450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Poetry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32295" y="4809748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B93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WOTW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22193" y="5581241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English Language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117" y="2009153"/>
            <a:ext cx="4894317" cy="4001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Explain Friar Lawrence’s plan.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7187" y="2830917"/>
            <a:ext cx="4746192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5 adjectives to describe Birling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1037" y="3940530"/>
            <a:ext cx="4736677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prstClr val="black"/>
                </a:solidFill>
              </a:rPr>
              <a:t>“Our souls tap out _____ across the ____ _____” – which poem?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717" y="4864361"/>
            <a:ext cx="4567997" cy="707886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2000" dirty="0">
                <a:solidFill>
                  <a:prstClr val="black"/>
                </a:solidFill>
              </a:rPr>
              <a:t>How is the noun </a:t>
            </a:r>
            <a:r>
              <a:rPr lang="en-GB" sz="2000" i="1" dirty="0">
                <a:solidFill>
                  <a:prstClr val="black"/>
                </a:solidFill>
              </a:rPr>
              <a:t>conflict </a:t>
            </a:r>
            <a:r>
              <a:rPr lang="en-GB" sz="2000" dirty="0">
                <a:solidFill>
                  <a:prstClr val="black"/>
                </a:solidFill>
              </a:rPr>
              <a:t>linked with ‘Romeo and Juliet’?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7763" y="5764175"/>
            <a:ext cx="467470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Explain what is means to evaluate.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4 Scene 1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Juliet arrives at the Friar’s cell. After a brief conversation with Paris, she asks the Friar for help.</a:t>
            </a:r>
          </a:p>
          <a:p>
            <a:r>
              <a:rPr lang="en-GB" dirty="0" smtClean="0"/>
              <a:t>Seeing how desperate Juliet is, the Friar suggests a plan. Juliet is to take a potion which will make it appear as though she is dead. She will be laid in the Capulet tomb</a:t>
            </a:r>
            <a:r>
              <a:rPr lang="en-GB" smtClean="0"/>
              <a:t>, the </a:t>
            </a:r>
            <a:r>
              <a:rPr lang="en-GB" dirty="0" smtClean="0"/>
              <a:t>Friar will write to Romeo, who can then come and collect her secretly. She eagerly agrees.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33056"/>
            <a:ext cx="3808817" cy="285293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631504" y="4321549"/>
            <a:ext cx="3960440" cy="2232248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>
                <a:solidFill>
                  <a:srgbClr val="FFFFFF"/>
                </a:solidFill>
                <a:latin typeface="Candara"/>
                <a:ea typeface="+mj-ea"/>
                <a:cs typeface="+mj-cs"/>
              </a:rPr>
              <a:t>The Plan!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9612" y="525461"/>
            <a:ext cx="30704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Annotate and answer questions in your extract booklet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7620000" cy="724542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b="1" dirty="0" smtClean="0"/>
              <a:t>JULIET</a:t>
            </a:r>
            <a:r>
              <a:rPr lang="en-GB" dirty="0" smtClean="0"/>
              <a:t> 		O </a:t>
            </a:r>
            <a:r>
              <a:rPr lang="en-GB" dirty="0"/>
              <a:t>shut the door! and when thou hast done so, </a:t>
            </a:r>
            <a:br>
              <a:rPr lang="en-GB" dirty="0"/>
            </a:br>
            <a:r>
              <a:rPr lang="en-GB" dirty="0" smtClean="0"/>
              <a:t>		Come </a:t>
            </a:r>
            <a:r>
              <a:rPr lang="en-GB" dirty="0"/>
              <a:t>weep with me; past hope, past cure, past help!</a:t>
            </a:r>
            <a:endParaRPr lang="en-IE" dirty="0"/>
          </a:p>
          <a:p>
            <a:pPr marL="114300" indent="0">
              <a:buNone/>
            </a:pPr>
            <a:r>
              <a:rPr lang="en-GB" sz="900" dirty="0"/>
              <a:t/>
            </a:r>
            <a:br>
              <a:rPr lang="en-GB" sz="900" dirty="0"/>
            </a:br>
            <a:r>
              <a:rPr lang="en-GB" b="1" dirty="0" smtClean="0"/>
              <a:t>FR. LAWRENCE 	</a:t>
            </a:r>
            <a:r>
              <a:rPr lang="en-GB" dirty="0" smtClean="0"/>
              <a:t>Ah</a:t>
            </a:r>
            <a:r>
              <a:rPr lang="en-GB" dirty="0"/>
              <a:t>, Juliet, I already know thy grief; </a:t>
            </a:r>
            <a:br>
              <a:rPr lang="en-GB" dirty="0"/>
            </a:br>
            <a:r>
              <a:rPr lang="en-GB" dirty="0" smtClean="0"/>
              <a:t>		It </a:t>
            </a:r>
            <a:r>
              <a:rPr lang="en-GB" dirty="0"/>
              <a:t>strains me past the compass of my wits: </a:t>
            </a:r>
            <a:br>
              <a:rPr lang="en-GB" dirty="0"/>
            </a:br>
            <a:r>
              <a:rPr lang="en-GB" dirty="0" smtClean="0"/>
              <a:t>		I </a:t>
            </a:r>
            <a:r>
              <a:rPr lang="en-GB" dirty="0"/>
              <a:t>hear thou must, and nothing may prorogue it, </a:t>
            </a:r>
            <a:br>
              <a:rPr lang="en-GB" dirty="0"/>
            </a:br>
            <a:r>
              <a:rPr lang="en-GB" dirty="0" smtClean="0"/>
              <a:t>		On </a:t>
            </a:r>
            <a:r>
              <a:rPr lang="en-GB" dirty="0"/>
              <a:t>Thursday next be married to this county. </a:t>
            </a:r>
            <a:br>
              <a:rPr lang="en-GB" dirty="0"/>
            </a:br>
            <a:r>
              <a:rPr lang="en-GB" sz="900" dirty="0"/>
              <a:t/>
            </a:r>
            <a:br>
              <a:rPr lang="en-GB" sz="900" dirty="0"/>
            </a:br>
            <a:r>
              <a:rPr lang="en-GB" b="1" dirty="0" err="1"/>
              <a:t>JULIET</a:t>
            </a:r>
            <a:r>
              <a:rPr lang="en-GB" b="1" dirty="0"/>
              <a:t> </a:t>
            </a:r>
            <a:r>
              <a:rPr lang="en-GB" dirty="0" smtClean="0"/>
              <a:t>		Tell me not, friar, that thou </a:t>
            </a:r>
            <a:r>
              <a:rPr lang="en-GB" dirty="0" err="1" smtClean="0"/>
              <a:t>hear'st</a:t>
            </a:r>
            <a:r>
              <a:rPr lang="en-GB" dirty="0" smtClean="0"/>
              <a:t> of this, </a:t>
            </a:r>
            <a:br>
              <a:rPr lang="en-GB" dirty="0" smtClean="0"/>
            </a:br>
            <a:r>
              <a:rPr lang="en-GB" dirty="0" smtClean="0"/>
              <a:t>		Unless thou tell me how I may prevent it: </a:t>
            </a:r>
            <a:br>
              <a:rPr lang="en-GB" dirty="0" smtClean="0"/>
            </a:br>
            <a:r>
              <a:rPr lang="en-GB" dirty="0" smtClean="0"/>
              <a:t>		If, in thy wisdom, thou canst give no help, </a:t>
            </a:r>
            <a:br>
              <a:rPr lang="en-GB" dirty="0" smtClean="0"/>
            </a:br>
            <a:r>
              <a:rPr lang="en-GB" dirty="0" smtClean="0"/>
              <a:t>		Do thou but call my resolution wise, </a:t>
            </a:r>
            <a:br>
              <a:rPr lang="en-GB" dirty="0" smtClean="0"/>
            </a:br>
            <a:r>
              <a:rPr lang="en-GB" dirty="0" smtClean="0"/>
              <a:t>		And with this knife I'll help it presently. </a:t>
            </a:r>
            <a:br>
              <a:rPr lang="en-GB" dirty="0" smtClean="0"/>
            </a:br>
            <a:r>
              <a:rPr lang="en-GB" dirty="0" smtClean="0"/>
              <a:t>		God </a:t>
            </a:r>
            <a:r>
              <a:rPr lang="en-GB" dirty="0" err="1" smtClean="0"/>
              <a:t>join'd</a:t>
            </a:r>
            <a:r>
              <a:rPr lang="en-GB" dirty="0" smtClean="0"/>
              <a:t> my heart and Romeo's, thou our hands; </a:t>
            </a:r>
            <a:br>
              <a:rPr lang="en-GB" dirty="0" smtClean="0"/>
            </a:br>
            <a:r>
              <a:rPr lang="en-GB" dirty="0" smtClean="0"/>
              <a:t>		And ere this hand, by thee to Romeo </a:t>
            </a:r>
            <a:r>
              <a:rPr lang="en-GB" dirty="0" err="1" smtClean="0"/>
              <a:t>seal'd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		Shall be the label to another deed, </a:t>
            </a:r>
            <a:br>
              <a:rPr lang="en-GB" dirty="0" smtClean="0"/>
            </a:br>
            <a:r>
              <a:rPr lang="en-GB" dirty="0" smtClean="0"/>
              <a:t>		Or my true heart with treacherous revolt </a:t>
            </a:r>
            <a:br>
              <a:rPr lang="en-GB" dirty="0" smtClean="0"/>
            </a:br>
            <a:r>
              <a:rPr lang="en-GB" dirty="0" smtClean="0"/>
              <a:t>		Turn to another, this shall slay them both: </a:t>
            </a:r>
            <a:br>
              <a:rPr lang="en-GB" dirty="0" smtClean="0"/>
            </a:br>
            <a:r>
              <a:rPr lang="en-GB" dirty="0" smtClean="0"/>
              <a:t>		Therefore, out of thy long-experienced time, </a:t>
            </a:r>
            <a:br>
              <a:rPr lang="en-GB" dirty="0" smtClean="0"/>
            </a:br>
            <a:r>
              <a:rPr lang="en-GB" dirty="0" smtClean="0"/>
              <a:t>		Give me some present counsel, or, behold, </a:t>
            </a:r>
            <a:br>
              <a:rPr lang="en-GB" dirty="0" smtClean="0"/>
            </a:br>
            <a:r>
              <a:rPr lang="en-GB" dirty="0" smtClean="0"/>
              <a:t>		'Twixt my extremes and me this bloody knife </a:t>
            </a:r>
            <a:br>
              <a:rPr lang="en-GB" dirty="0" smtClean="0"/>
            </a:br>
            <a:r>
              <a:rPr lang="en-GB" dirty="0" smtClean="0"/>
              <a:t>		Shall play the umpire, arbitrating that </a:t>
            </a:r>
            <a:br>
              <a:rPr lang="en-GB" dirty="0" smtClean="0"/>
            </a:br>
            <a:r>
              <a:rPr lang="en-GB" dirty="0" smtClean="0"/>
              <a:t>		Which the commission of thy years and art </a:t>
            </a:r>
            <a:br>
              <a:rPr lang="en-GB" dirty="0" smtClean="0"/>
            </a:br>
            <a:r>
              <a:rPr lang="en-GB" dirty="0" smtClean="0"/>
              <a:t>		Could to no issue of true honour bring. </a:t>
            </a:r>
            <a:br>
              <a:rPr lang="en-GB" dirty="0" smtClean="0"/>
            </a:br>
            <a:r>
              <a:rPr lang="en-GB" dirty="0" smtClean="0"/>
              <a:t>		Be not so long to speak; I long to die, </a:t>
            </a:r>
            <a:br>
              <a:rPr lang="en-GB" dirty="0" smtClean="0"/>
            </a:br>
            <a:r>
              <a:rPr lang="en-GB" dirty="0" smtClean="0"/>
              <a:t>		If what thou </a:t>
            </a:r>
            <a:r>
              <a:rPr lang="en-GB" dirty="0" err="1" smtClean="0"/>
              <a:t>speak'st</a:t>
            </a:r>
            <a:r>
              <a:rPr lang="en-GB" dirty="0" smtClean="0"/>
              <a:t> speak not of remedy.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22996" r="20952" b="13313"/>
          <a:stretch/>
        </p:blipFill>
        <p:spPr>
          <a:xfrm>
            <a:off x="1540413" y="2757054"/>
            <a:ext cx="2272145" cy="4100946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8760296" y="4509120"/>
            <a:ext cx="1907704" cy="2348880"/>
          </a:xfrm>
          <a:prstGeom prst="foldedCorne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What do you learn about the character of Juliet?</a:t>
            </a:r>
          </a:p>
          <a:p>
            <a:pPr algn="ctr"/>
            <a:r>
              <a:rPr lang="en-IE" dirty="0"/>
              <a:t>Use evidence to support your response</a:t>
            </a:r>
          </a:p>
        </p:txBody>
      </p:sp>
    </p:spTree>
    <p:extLst>
      <p:ext uri="{BB962C8B-B14F-4D97-AF65-F5344CB8AC3E}">
        <p14:creationId xmlns:p14="http://schemas.microsoft.com/office/powerpoint/2010/main" val="23881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" y="167426"/>
            <a:ext cx="3876541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writer’s purpose</a:t>
            </a:r>
          </a:p>
          <a:p>
            <a:r>
              <a:rPr lang="en-GB" i="1" dirty="0"/>
              <a:t>Shakespeare shows us Juliet considering death </a:t>
            </a:r>
          </a:p>
          <a:p>
            <a:endParaRPr lang="en-GB" b="1" i="1" dirty="0"/>
          </a:p>
          <a:p>
            <a:r>
              <a:rPr lang="en-GB" b="1" dirty="0"/>
              <a:t>to</a:t>
            </a:r>
          </a:p>
          <a:p>
            <a:endParaRPr lang="en-GB" b="1" dirty="0"/>
          </a:p>
          <a:p>
            <a:r>
              <a:rPr lang="en-GB" b="1" dirty="0"/>
              <a:t>to  </a:t>
            </a:r>
          </a:p>
          <a:p>
            <a:endParaRPr lang="en-GB" b="1" dirty="0"/>
          </a:p>
          <a:p>
            <a:r>
              <a:rPr lang="en-GB" b="1" dirty="0"/>
              <a:t>to </a:t>
            </a:r>
          </a:p>
          <a:p>
            <a:endParaRPr lang="en-GB" b="1" dirty="0"/>
          </a:p>
          <a:p>
            <a:pPr algn="ctr"/>
            <a:r>
              <a:rPr lang="en-GB" sz="1600" dirty="0"/>
              <a:t>challenge/understand/highlight/question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5" y="3539543"/>
            <a:ext cx="3876541" cy="313932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precise word analysis </a:t>
            </a:r>
          </a:p>
          <a:p>
            <a:r>
              <a:rPr lang="en-GB" i="1" dirty="0"/>
              <a:t>Come </a:t>
            </a:r>
            <a:r>
              <a:rPr lang="en-GB" b="1" i="1" u="sng" dirty="0"/>
              <a:t>weep</a:t>
            </a:r>
            <a:r>
              <a:rPr lang="en-GB" i="1" dirty="0"/>
              <a:t> with me – past hope, past cure, past help. </a:t>
            </a:r>
          </a:p>
          <a:p>
            <a:endParaRPr lang="en-GB" i="1" dirty="0"/>
          </a:p>
          <a:p>
            <a:r>
              <a:rPr lang="en-GB" i="1" dirty="0"/>
              <a:t>Means: </a:t>
            </a:r>
          </a:p>
          <a:p>
            <a:endParaRPr lang="en-GB" i="1" dirty="0"/>
          </a:p>
          <a:p>
            <a:r>
              <a:rPr lang="en-GB" i="1" dirty="0"/>
              <a:t>Effect:</a:t>
            </a:r>
          </a:p>
          <a:p>
            <a:endParaRPr lang="en-GB" i="1" dirty="0"/>
          </a:p>
          <a:p>
            <a:r>
              <a:rPr lang="en-GB" i="1" dirty="0"/>
              <a:t>Why Shakespeare used this word: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57729" y="167426"/>
            <a:ext cx="3876541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significant quotes </a:t>
            </a:r>
            <a:endParaRPr lang="en-GB" dirty="0"/>
          </a:p>
          <a:p>
            <a:pPr algn="ctr"/>
            <a:r>
              <a:rPr lang="en-GB" i="1" dirty="0"/>
              <a:t>‘Uneven is the course; I like it not.’</a:t>
            </a:r>
          </a:p>
          <a:p>
            <a:pPr algn="ctr"/>
            <a:endParaRPr lang="en-GB" i="1" dirty="0"/>
          </a:p>
          <a:p>
            <a:r>
              <a:rPr lang="en-GB" dirty="0"/>
              <a:t>1: </a:t>
            </a:r>
          </a:p>
          <a:p>
            <a:endParaRPr lang="en-GB" dirty="0"/>
          </a:p>
          <a:p>
            <a:r>
              <a:rPr lang="en-GB" dirty="0"/>
              <a:t>2: </a:t>
            </a:r>
          </a:p>
          <a:p>
            <a:endParaRPr lang="en-GB" dirty="0"/>
          </a:p>
          <a:p>
            <a:r>
              <a:rPr lang="en-GB" dirty="0"/>
              <a:t>3: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suggests / symbolises / ideas / themes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575" y="167426"/>
            <a:ext cx="3876541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 choices </a:t>
            </a:r>
            <a:endParaRPr lang="en-GB" dirty="0"/>
          </a:p>
          <a:p>
            <a:r>
              <a:rPr lang="en-GB" dirty="0"/>
              <a:t>Why do you think Shakespeare shows us very little of the character of Paris?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910" y="3539542"/>
            <a:ext cx="3876541" cy="3139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develop an interpretation </a:t>
            </a:r>
          </a:p>
          <a:p>
            <a:pPr algn="ctr"/>
            <a:r>
              <a:rPr lang="en-GB" i="1" dirty="0"/>
              <a:t>Shakespeare presents the young as having extreme reactions to events.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25306" y="3539543"/>
            <a:ext cx="3876541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RJ – effect </a:t>
            </a:r>
          </a:p>
          <a:p>
            <a:r>
              <a:rPr lang="en-GB" dirty="0"/>
              <a:t>Does the audience empathise with Juliet? Or do they fear what she will do?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FD7B2-4B53-45DB-AD18-1457E9FF6AB1}"/>
              </a:ext>
            </a:extLst>
          </p:cNvPr>
          <p:cNvSpPr/>
          <p:nvPr/>
        </p:nvSpPr>
        <p:spPr>
          <a:xfrm>
            <a:off x="115910" y="6269288"/>
            <a:ext cx="3876540" cy="40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22: Act 4 Scene 1 </a:t>
            </a:r>
          </a:p>
        </p:txBody>
      </p:sp>
    </p:spTree>
    <p:extLst>
      <p:ext uri="{BB962C8B-B14F-4D97-AF65-F5344CB8AC3E}">
        <p14:creationId xmlns:p14="http://schemas.microsoft.com/office/powerpoint/2010/main" val="259207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68" y="2754629"/>
            <a:ext cx="831450" cy="7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1" y="1861680"/>
            <a:ext cx="755580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4" y="3711410"/>
            <a:ext cx="806717" cy="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373706"/>
            <a:ext cx="6400800" cy="89239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06" y="-117480"/>
            <a:ext cx="1731962" cy="14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91" y="4581498"/>
            <a:ext cx="912394" cy="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170" y="1885120"/>
            <a:ext cx="63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98" y="5525116"/>
            <a:ext cx="641970" cy="8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9946" y="2730968"/>
            <a:ext cx="758456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9287" y="3774781"/>
            <a:ext cx="51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474" y="4670702"/>
            <a:ext cx="5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817" y="5572247"/>
            <a:ext cx="79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41" y="652679"/>
            <a:ext cx="3690241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Poetry Anthology: </a:t>
            </a:r>
          </a:p>
          <a:p>
            <a:r>
              <a:rPr lang="en-US" b="1" u="sng" dirty="0" smtClean="0"/>
              <a:t>Love and Relationships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When </a:t>
            </a:r>
            <a:r>
              <a:rPr lang="en-US" b="1" dirty="0"/>
              <a:t>We Two </a:t>
            </a:r>
            <a:r>
              <a:rPr lang="en-US" b="1" dirty="0" smtClean="0"/>
              <a:t>Parted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Byron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Love’s Philosophy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Shelley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Porphyria’s Lover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Sonnet 29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 Browning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Neutral Tones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Hardy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Letters From Yorkshire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Dooley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The Farmer’s Bride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Walking Away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Day-Lewis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Eden Rock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Causley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Follower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Heaney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Mother, Any </a:t>
            </a:r>
            <a:r>
              <a:rPr lang="en-US" b="1" dirty="0"/>
              <a:t>D</a:t>
            </a:r>
            <a:r>
              <a:rPr lang="en-US" b="1" dirty="0" smtClean="0"/>
              <a:t>istance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Armitage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Before You Were Mine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Duffy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Winter Swans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Sheers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Singh Song!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Nagra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164" y="1386051"/>
            <a:ext cx="60486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answer </a:t>
            </a:r>
            <a:r>
              <a:rPr lang="en-GB" sz="2400" dirty="0" smtClean="0"/>
              <a:t>in silence.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2295" y="1870674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Romeo and Juliet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2193" y="2722686"/>
            <a:ext cx="12011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An Inspector Calls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22193" y="3919450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Poetry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32295" y="4809748"/>
            <a:ext cx="120111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B93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WOTW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22193" y="5581241"/>
            <a:ext cx="120111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English Language</a:t>
            </a:r>
            <a:endParaRPr lang="en-GB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117" y="2009153"/>
            <a:ext cx="4894317" cy="7078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What is the structure of a sonnet</a:t>
            </a:r>
            <a:r>
              <a:rPr lang="en-GB" sz="2000" dirty="0" smtClean="0">
                <a:solidFill>
                  <a:prstClr val="black"/>
                </a:solidFill>
              </a:rPr>
              <a:t>? Any other features you know?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7187" y="2830917"/>
            <a:ext cx="4746192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5 adjectives to describes Mrs Birling.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1037" y="3940530"/>
            <a:ext cx="4736677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“Single span” – which poem?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717" y="4864361"/>
            <a:ext cx="4567997" cy="400110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2000" dirty="0">
                <a:solidFill>
                  <a:prstClr val="black"/>
                </a:solidFill>
              </a:rPr>
              <a:t>Define the noun </a:t>
            </a:r>
            <a:r>
              <a:rPr lang="en-GB" sz="2000" i="1" dirty="0">
                <a:solidFill>
                  <a:prstClr val="black"/>
                </a:solidFill>
              </a:rPr>
              <a:t>chemical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7763" y="5764175"/>
            <a:ext cx="467470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How is the use of flashback effective?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4 Scene </a:t>
            </a:r>
            <a:r>
              <a:rPr lang="en-GB" dirty="0"/>
              <a:t>2</a:t>
            </a:r>
            <a:r>
              <a:rPr lang="en-GB" dirty="0" smtClean="0"/>
              <a:t>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7620000" cy="5060032"/>
          </a:xfrm>
        </p:spPr>
        <p:txBody>
          <a:bodyPr/>
          <a:lstStyle/>
          <a:p>
            <a:r>
              <a:rPr lang="en-GB" dirty="0" smtClean="0"/>
              <a:t>Juliet returns home and tells her father that she has seen the Friar and is now sorry for her disobedience.</a:t>
            </a:r>
          </a:p>
          <a:p>
            <a:r>
              <a:rPr lang="en-GB" dirty="0" smtClean="0"/>
              <a:t>Capulet excitedly gives instructions that the wedding will now take place the following day and goes to inform Paris.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44" y="3780470"/>
            <a:ext cx="3843691" cy="2780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367">
            <a:off x="463634" y="4189400"/>
            <a:ext cx="3220915" cy="2136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7329" y="256916"/>
            <a:ext cx="30704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Annotate and answer questions in your extract booklet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2465</Words>
  <Application>Microsoft Office PowerPoint</Application>
  <PresentationFormat>Widescreen</PresentationFormat>
  <Paragraphs>526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Abadi MT Condensed Extra Bold</vt:lpstr>
      <vt:lpstr>Arial</vt:lpstr>
      <vt:lpstr>Calibri</vt:lpstr>
      <vt:lpstr>Calibri Light</vt:lpstr>
      <vt:lpstr>Candara</vt:lpstr>
      <vt:lpstr>Century Gothic</vt:lpstr>
      <vt:lpstr>Chalkduster</vt:lpstr>
      <vt:lpstr>Wingdings 3</vt:lpstr>
      <vt:lpstr>Office Theme</vt:lpstr>
      <vt:lpstr>Wisp</vt:lpstr>
      <vt:lpstr>PowerPoint Presentation</vt:lpstr>
      <vt:lpstr>Quote Quest Theme of Fate</vt:lpstr>
      <vt:lpstr>Quote Quest Fate </vt:lpstr>
      <vt:lpstr>PowerPoint Presentation</vt:lpstr>
      <vt:lpstr>Act 4 Scene 1 Summary</vt:lpstr>
      <vt:lpstr>PowerPoint Presentation</vt:lpstr>
      <vt:lpstr>PowerPoint Presentation</vt:lpstr>
      <vt:lpstr>PowerPoint Presentation</vt:lpstr>
      <vt:lpstr>Act 4 Scene 2 Summary</vt:lpstr>
      <vt:lpstr>PowerPoint Presentation</vt:lpstr>
      <vt:lpstr>PowerPoint Presentation</vt:lpstr>
      <vt:lpstr>PowerPoint Presentation</vt:lpstr>
      <vt:lpstr>Act 4 Scene 3 Summary</vt:lpstr>
      <vt:lpstr>PowerPoint Presentation</vt:lpstr>
      <vt:lpstr>PowerPoint Presentation</vt:lpstr>
      <vt:lpstr>PowerPoint Presentation</vt:lpstr>
      <vt:lpstr>Act 4 Scene 4 Summary</vt:lpstr>
      <vt:lpstr>PowerPoint Presentation</vt:lpstr>
      <vt:lpstr>PowerPoint Presentation</vt:lpstr>
      <vt:lpstr>Act 4 Scene 5 Summary</vt:lpstr>
      <vt:lpstr>PowerPoint Presentation</vt:lpstr>
      <vt:lpstr>Quote Quest coming up!</vt:lpstr>
      <vt:lpstr>Fate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 Quest Fate</dc:title>
  <dc:creator>Alexandra Daw</dc:creator>
  <cp:lastModifiedBy>Alexandra Daw</cp:lastModifiedBy>
  <cp:revision>9</cp:revision>
  <dcterms:created xsi:type="dcterms:W3CDTF">2020-09-28T15:03:26Z</dcterms:created>
  <dcterms:modified xsi:type="dcterms:W3CDTF">2020-09-28T16:10:11Z</dcterms:modified>
</cp:coreProperties>
</file>