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6" r:id="rId3"/>
    <p:sldId id="257" r:id="rId4"/>
    <p:sldId id="259" r:id="rId5"/>
    <p:sldId id="258" r:id="rId6"/>
    <p:sldId id="260" r:id="rId7"/>
    <p:sldId id="261" r:id="rId8"/>
    <p:sldId id="262" r:id="rId9"/>
    <p:sldId id="263" r:id="rId10"/>
    <p:sldId id="265" r:id="rId11"/>
    <p:sldId id="266" r:id="rId12"/>
    <p:sldId id="264" r:id="rId13"/>
    <p:sldId id="268" r:id="rId14"/>
    <p:sldId id="269" r:id="rId15"/>
    <p:sldId id="270" r:id="rId16"/>
    <p:sldId id="271" r:id="rId17"/>
    <p:sldId id="267"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224A3E-F86A-4B78-8A6E-C80C4F49C7A0}" type="datetimeFigureOut">
              <a:rPr lang="en-GB" smtClean="0"/>
              <a:t>12/10/2020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6BBDF-099D-4FC2-8997-C97B2A9AC25C}" type="slidenum">
              <a:rPr lang="en-GB" smtClean="0"/>
              <a:t>‹#›</a:t>
            </a:fld>
            <a:endParaRPr lang="en-GB"/>
          </a:p>
        </p:txBody>
      </p:sp>
    </p:spTree>
    <p:extLst>
      <p:ext uri="{BB962C8B-B14F-4D97-AF65-F5344CB8AC3E}">
        <p14:creationId xmlns:p14="http://schemas.microsoft.com/office/powerpoint/2010/main" val="4218519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73BD71-5EE8-421E-ADB9-1BFA399F1A75}" type="slidenum">
              <a:rPr lang="en-GB" altLang="en-US"/>
              <a:pPr/>
              <a:t>10</a:t>
            </a:fld>
            <a:endParaRPr lang="en-GB" alt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78830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C1F160-C5E9-4D30-AC64-8DEB27584365}"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406966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1F160-C5E9-4D30-AC64-8DEB27584365}"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388051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1F160-C5E9-4D30-AC64-8DEB27584365}"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23416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1F160-C5E9-4D30-AC64-8DEB27584365}"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301742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C1F160-C5E9-4D30-AC64-8DEB27584365}"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251899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C1F160-C5E9-4D30-AC64-8DEB27584365}"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90022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C1F160-C5E9-4D30-AC64-8DEB27584365}" type="datetimeFigureOut">
              <a:rPr lang="en-GB" smtClean="0"/>
              <a:t>12/10/2020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42471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C1F160-C5E9-4D30-AC64-8DEB27584365}" type="datetimeFigureOut">
              <a:rPr lang="en-GB" smtClean="0"/>
              <a:t>12/10/2020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308750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1F160-C5E9-4D30-AC64-8DEB27584365}" type="datetimeFigureOut">
              <a:rPr lang="en-GB" smtClean="0"/>
              <a:t>12/10/2020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1806681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1F160-C5E9-4D30-AC64-8DEB27584365}"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309777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1F160-C5E9-4D30-AC64-8DEB27584365}"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FD7825-8606-4E80-ABE6-3A35BF22A298}" type="slidenum">
              <a:rPr lang="en-GB" smtClean="0"/>
              <a:t>‹#›</a:t>
            </a:fld>
            <a:endParaRPr lang="en-GB"/>
          </a:p>
        </p:txBody>
      </p:sp>
    </p:spTree>
    <p:extLst>
      <p:ext uri="{BB962C8B-B14F-4D97-AF65-F5344CB8AC3E}">
        <p14:creationId xmlns:p14="http://schemas.microsoft.com/office/powerpoint/2010/main" val="54710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1F160-C5E9-4D30-AC64-8DEB27584365}" type="datetimeFigureOut">
              <a:rPr lang="en-GB" smtClean="0"/>
              <a:t>12/10/2020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D7825-8606-4E80-ABE6-3A35BF22A298}" type="slidenum">
              <a:rPr lang="en-GB" smtClean="0"/>
              <a:t>‹#›</a:t>
            </a:fld>
            <a:endParaRPr lang="en-GB"/>
          </a:p>
        </p:txBody>
      </p:sp>
    </p:spTree>
    <p:extLst>
      <p:ext uri="{BB962C8B-B14F-4D97-AF65-F5344CB8AC3E}">
        <p14:creationId xmlns:p14="http://schemas.microsoft.com/office/powerpoint/2010/main" val="326797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uk/url?sa=i&amp;rct=j&amp;q=&amp;esrc=s&amp;source=images&amp;cd=&amp;cad=rja&amp;docid=WPu1jh_U7BgfuM&amp;tbnid=TGomYMQjmEs3YM:&amp;ved=0CAUQjRw&amp;url=http://www.astrochem.org/sci/Nucleobases.php&amp;ei=iCMTU7vDJ6bB0QWXgoGABw&amp;bvm=bv.62286460,d.ZGU&amp;psig=AFQjCNH0Jn-BY6xmVgtIfZzPXZa7BLfpcQ&amp;ust=1393849602615153"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holly.colostate.edu/~marciot/cartoons/hgp.gif"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enome.gov/2501987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7875" y="1008063"/>
            <a:ext cx="2417763" cy="404812"/>
          </a:xfrm>
          <a:prstGeom prst="rect">
            <a:avLst/>
          </a:prstGeom>
          <a:noFill/>
        </p:spPr>
        <p:txBody>
          <a:bodyPr>
            <a:spAutoFit/>
          </a:bodyPr>
          <a:lstStyle/>
          <a:p>
            <a:pPr algn="ctr">
              <a:defRPr/>
            </a:pPr>
            <a:r>
              <a:rPr lang="en-GB" sz="2025" b="1" dirty="0">
                <a:solidFill>
                  <a:srgbClr val="0070C0"/>
                </a:solidFill>
                <a:latin typeface="+mj-lt"/>
              </a:rPr>
              <a:t>“Do Now”</a:t>
            </a:r>
          </a:p>
        </p:txBody>
      </p:sp>
      <p:sp>
        <p:nvSpPr>
          <p:cNvPr id="5" name="TextBox 4"/>
          <p:cNvSpPr txBox="1"/>
          <p:nvPr/>
        </p:nvSpPr>
        <p:spPr>
          <a:xfrm>
            <a:off x="1660525" y="1630363"/>
            <a:ext cx="6821488" cy="5355312"/>
          </a:xfrm>
          <a:prstGeom prst="rect">
            <a:avLst/>
          </a:prstGeom>
          <a:noFill/>
        </p:spPr>
        <p:txBody>
          <a:bodyPr>
            <a:spAutoFit/>
          </a:bodyPr>
          <a:lstStyle/>
          <a:p>
            <a:pPr>
              <a:defRPr/>
            </a:pPr>
            <a:r>
              <a:rPr lang="en-GB" altLang="en-US" dirty="0" smtClean="0">
                <a:latin typeface="+mj-lt"/>
              </a:rPr>
              <a:t>1. </a:t>
            </a:r>
            <a:r>
              <a:rPr lang="en-GB" altLang="en-US" dirty="0" smtClean="0">
                <a:latin typeface="Calibri" pitchFamily="34" charset="0"/>
                <a:ea typeface="ＭＳ Ｐゴシック" pitchFamily="34" charset="-128"/>
              </a:rPr>
              <a:t>What </a:t>
            </a:r>
            <a:r>
              <a:rPr lang="en-GB" altLang="en-US" dirty="0">
                <a:latin typeface="Calibri" pitchFamily="34" charset="0"/>
                <a:ea typeface="ＭＳ Ｐゴシック" pitchFamily="34" charset="-128"/>
              </a:rPr>
              <a:t>is the function of the mitochondria and where can they be found?</a:t>
            </a:r>
          </a:p>
          <a:p>
            <a:pPr>
              <a:defRPr/>
            </a:pPr>
            <a:endParaRPr lang="en-GB" dirty="0">
              <a:latin typeface="+mj-lt"/>
            </a:endParaRPr>
          </a:p>
          <a:p>
            <a:pPr>
              <a:defRPr/>
            </a:pPr>
            <a:endParaRPr lang="en-GB" dirty="0">
              <a:latin typeface="+mj-lt"/>
            </a:endParaRPr>
          </a:p>
          <a:p>
            <a:pPr>
              <a:defRPr/>
            </a:pPr>
            <a:endParaRPr lang="en-GB" dirty="0">
              <a:latin typeface="+mj-lt"/>
            </a:endParaRPr>
          </a:p>
          <a:p>
            <a:pPr marL="192881" indent="-192881">
              <a:buFont typeface="+mj-lt"/>
              <a:buAutoNum type="arabicPeriod" startAt="2"/>
              <a:defRPr/>
            </a:pPr>
            <a:r>
              <a:rPr lang="en-GB" dirty="0">
                <a:latin typeface="+mj-lt"/>
              </a:rPr>
              <a:t>Where in the body would you find the </a:t>
            </a:r>
            <a:r>
              <a:rPr lang="en-GB" dirty="0" smtClean="0">
                <a:latin typeface="+mj-lt"/>
              </a:rPr>
              <a:t>thyroid glands</a:t>
            </a:r>
            <a:r>
              <a:rPr lang="en-GB" dirty="0">
                <a:latin typeface="+mj-lt"/>
              </a:rPr>
              <a:t>?:	</a:t>
            </a:r>
          </a:p>
          <a:p>
            <a:pPr marL="337542" lvl="1" indent="-144661">
              <a:buFont typeface="+mj-lt"/>
              <a:buAutoNum type="alphaLcPeriod"/>
              <a:defRPr/>
            </a:pPr>
            <a:r>
              <a:rPr lang="en-GB" dirty="0">
                <a:latin typeface="+mj-lt"/>
              </a:rPr>
              <a:t> the neck</a:t>
            </a:r>
          </a:p>
          <a:p>
            <a:pPr marL="337542" lvl="1" indent="-144661">
              <a:buFont typeface="+mj-lt"/>
              <a:buAutoNum type="alphaLcPeriod"/>
              <a:defRPr/>
            </a:pPr>
            <a:r>
              <a:rPr lang="en-GB" dirty="0">
                <a:latin typeface="+mj-lt"/>
              </a:rPr>
              <a:t> in the brain.</a:t>
            </a:r>
          </a:p>
          <a:p>
            <a:pPr marL="337542" lvl="1" indent="-144661">
              <a:buFont typeface="+mj-lt"/>
              <a:buAutoNum type="alphaLcPeriod"/>
              <a:defRPr/>
            </a:pPr>
            <a:r>
              <a:rPr lang="en-GB" dirty="0">
                <a:latin typeface="+mj-lt"/>
              </a:rPr>
              <a:t> just above the kidneys</a:t>
            </a:r>
          </a:p>
          <a:p>
            <a:pPr marL="337542" lvl="1" indent="-144661">
              <a:buFont typeface="+mj-lt"/>
              <a:buAutoNum type="alphaLcPeriod"/>
              <a:defRPr/>
            </a:pPr>
            <a:endParaRPr lang="en-GB" dirty="0">
              <a:latin typeface="+mj-lt"/>
            </a:endParaRPr>
          </a:p>
          <a:p>
            <a:pPr marL="450056" lvl="1" indent="-257175">
              <a:buFontTx/>
              <a:buAutoNum type="arabicPeriod" startAt="3"/>
              <a:defRPr/>
            </a:pPr>
            <a:r>
              <a:rPr lang="en-GB" dirty="0">
                <a:latin typeface="+mj-lt"/>
              </a:rPr>
              <a:t>Which </a:t>
            </a:r>
            <a:r>
              <a:rPr lang="en-GB" dirty="0" smtClean="0">
                <a:latin typeface="+mj-lt"/>
              </a:rPr>
              <a:t>chemical is used to test for protein?</a:t>
            </a:r>
            <a:endParaRPr lang="en-GB" dirty="0">
              <a:latin typeface="+mj-lt"/>
            </a:endParaRPr>
          </a:p>
          <a:p>
            <a:pPr marL="192881" lvl="1">
              <a:defRPr/>
            </a:pPr>
            <a:endParaRPr lang="en-GB" dirty="0">
              <a:latin typeface="+mj-lt"/>
            </a:endParaRPr>
          </a:p>
          <a:p>
            <a:pPr marL="192881" lvl="1">
              <a:defRPr/>
            </a:pPr>
            <a:endParaRPr lang="en-GB" dirty="0">
              <a:latin typeface="+mj-lt"/>
            </a:endParaRPr>
          </a:p>
          <a:p>
            <a:pPr>
              <a:defRPr/>
            </a:pPr>
            <a:r>
              <a:rPr lang="en-GB" dirty="0">
                <a:latin typeface="+mj-lt"/>
              </a:rPr>
              <a:t>4. Which is a faster response : endocrine or nervous?</a:t>
            </a:r>
          </a:p>
          <a:p>
            <a:pPr>
              <a:defRPr/>
            </a:pPr>
            <a:endParaRPr lang="en-GB" dirty="0">
              <a:latin typeface="+mj-lt"/>
            </a:endParaRPr>
          </a:p>
          <a:p>
            <a:pPr>
              <a:defRPr/>
            </a:pPr>
            <a:endParaRPr lang="en-GB" dirty="0">
              <a:latin typeface="+mj-lt"/>
            </a:endParaRPr>
          </a:p>
          <a:p>
            <a:pPr>
              <a:defRPr/>
            </a:pPr>
            <a:r>
              <a:rPr lang="en-GB" dirty="0">
                <a:latin typeface="+mj-lt"/>
              </a:rPr>
              <a:t>5. </a:t>
            </a:r>
            <a:r>
              <a:rPr lang="en-GB" dirty="0" smtClean="0">
                <a:latin typeface="+mj-lt"/>
              </a:rPr>
              <a:t>What is a section of chromosome called?</a:t>
            </a:r>
            <a:endParaRPr lang="en-GB" dirty="0">
              <a:latin typeface="+mj-lt"/>
            </a:endParaRPr>
          </a:p>
          <a:p>
            <a:pPr>
              <a:defRPr/>
            </a:pPr>
            <a:endParaRPr lang="en-GB" dirty="0">
              <a:latin typeface="+mj-lt"/>
            </a:endParaRPr>
          </a:p>
          <a:p>
            <a:pPr>
              <a:defRPr/>
            </a:pPr>
            <a:endParaRPr lang="en-GB" dirty="0">
              <a:latin typeface="+mj-lt"/>
            </a:endParaRPr>
          </a:p>
        </p:txBody>
      </p:sp>
      <p:sp>
        <p:nvSpPr>
          <p:cNvPr id="6" name="TextBox 5"/>
          <p:cNvSpPr txBox="1"/>
          <p:nvPr/>
        </p:nvSpPr>
        <p:spPr>
          <a:xfrm>
            <a:off x="6942931" y="944997"/>
            <a:ext cx="839788" cy="352425"/>
          </a:xfrm>
          <a:prstGeom prst="rect">
            <a:avLst/>
          </a:prstGeom>
          <a:noFill/>
        </p:spPr>
        <p:txBody>
          <a:bodyPr>
            <a:spAutoFit/>
          </a:bodyPr>
          <a:lstStyle/>
          <a:p>
            <a:pPr algn="ctr">
              <a:defRPr/>
            </a:pPr>
            <a:r>
              <a:rPr lang="en-GB" sz="1688" b="1" dirty="0">
                <a:solidFill>
                  <a:srgbClr val="FF0000"/>
                </a:solidFill>
                <a:latin typeface="+mj-lt"/>
              </a:rPr>
              <a:t>SA</a:t>
            </a:r>
          </a:p>
        </p:txBody>
      </p:sp>
      <p:sp>
        <p:nvSpPr>
          <p:cNvPr id="7" name="Oval 6"/>
          <p:cNvSpPr/>
          <p:nvPr/>
        </p:nvSpPr>
        <p:spPr>
          <a:xfrm>
            <a:off x="7057231" y="814029"/>
            <a:ext cx="611188" cy="61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760"/>
          </a:p>
        </p:txBody>
      </p:sp>
      <p:sp>
        <p:nvSpPr>
          <p:cNvPr id="10" name="Rectangle 9"/>
          <p:cNvSpPr/>
          <p:nvPr/>
        </p:nvSpPr>
        <p:spPr>
          <a:xfrm>
            <a:off x="1751525" y="3349058"/>
            <a:ext cx="2686050" cy="2936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760"/>
          </a:p>
        </p:txBody>
      </p:sp>
      <p:sp>
        <p:nvSpPr>
          <p:cNvPr id="13" name="TextBox 12">
            <a:extLst>
              <a:ext uri="{FF2B5EF4-FFF2-40B4-BE49-F238E27FC236}">
                <a16:creationId xmlns:a16="http://schemas.microsoft.com/office/drawing/2014/main" id="{5CF330C8-644A-4AAB-9D71-2CB413478A15}"/>
              </a:ext>
            </a:extLst>
          </p:cNvPr>
          <p:cNvSpPr txBox="1"/>
          <p:nvPr/>
        </p:nvSpPr>
        <p:spPr>
          <a:xfrm>
            <a:off x="2027236" y="6376383"/>
            <a:ext cx="3571875" cy="576263"/>
          </a:xfrm>
          <a:prstGeom prst="rect">
            <a:avLst/>
          </a:prstGeom>
          <a:noFill/>
        </p:spPr>
        <p:txBody>
          <a:bodyPr>
            <a:spAutoFit/>
          </a:bodyPr>
          <a:lstStyle/>
          <a:p>
            <a:pPr>
              <a:defRPr/>
            </a:pPr>
            <a:r>
              <a:rPr lang="en-GB" smtClean="0">
                <a:solidFill>
                  <a:srgbClr val="FF0000"/>
                </a:solidFill>
                <a:latin typeface="+mj-lt"/>
              </a:rPr>
              <a:t>A gene</a:t>
            </a:r>
            <a:endParaRPr lang="en-GB" dirty="0">
              <a:solidFill>
                <a:srgbClr val="FF0000"/>
              </a:solidFill>
              <a:latin typeface="+mj-lt"/>
            </a:endParaRPr>
          </a:p>
          <a:p>
            <a:pPr>
              <a:defRPr/>
            </a:pPr>
            <a:endParaRPr lang="en-GB" sz="1350" dirty="0">
              <a:solidFill>
                <a:srgbClr val="FF0000"/>
              </a:solidFill>
              <a:latin typeface="+mj-lt"/>
            </a:endParaRPr>
          </a:p>
        </p:txBody>
      </p:sp>
      <p:sp>
        <p:nvSpPr>
          <p:cNvPr id="8" name="AutoShape 2" descr="Image result for corrosive"/>
          <p:cNvSpPr>
            <a:spLocks noChangeAspect="1" noChangeArrowheads="1"/>
          </p:cNvSpPr>
          <p:nvPr/>
        </p:nvSpPr>
        <p:spPr bwMode="auto">
          <a:xfrm>
            <a:off x="2027238" y="1925638"/>
            <a:ext cx="752475" cy="746125"/>
          </a:xfrm>
          <a:prstGeom prst="rect">
            <a:avLst/>
          </a:prstGeom>
          <a:noFill/>
          <a:extLst>
            <a:ext uri="{909E8E84-426E-40DD-AFC4-6F175D3DCCD1}">
              <a14:hiddenFill xmlns:a14="http://schemas.microsoft.com/office/drawing/2010/main">
                <a:solidFill>
                  <a:srgbClr val="FFFFFF"/>
                </a:solidFill>
              </a14:hiddenFill>
            </a:ext>
          </a:extLst>
        </p:spPr>
        <p:txBody>
          <a:bodyPr lIns="38576" tIns="19289" rIns="38576" bIns="19289"/>
          <a:lstStyle/>
          <a:p>
            <a:pPr>
              <a:defRPr/>
            </a:pPr>
            <a:endParaRPr lang="en-GB" sz="760"/>
          </a:p>
        </p:txBody>
      </p:sp>
      <p:sp>
        <p:nvSpPr>
          <p:cNvPr id="12" name="AutoShape 4" descr="Image result for corrosive"/>
          <p:cNvSpPr>
            <a:spLocks noChangeAspect="1" noChangeArrowheads="1"/>
          </p:cNvSpPr>
          <p:nvPr/>
        </p:nvSpPr>
        <p:spPr bwMode="auto">
          <a:xfrm>
            <a:off x="2092325" y="1989138"/>
            <a:ext cx="750888" cy="747712"/>
          </a:xfrm>
          <a:prstGeom prst="rect">
            <a:avLst/>
          </a:prstGeom>
          <a:noFill/>
          <a:extLst>
            <a:ext uri="{909E8E84-426E-40DD-AFC4-6F175D3DCCD1}">
              <a14:hiddenFill xmlns:a14="http://schemas.microsoft.com/office/drawing/2010/main">
                <a:solidFill>
                  <a:srgbClr val="FFFFFF"/>
                </a:solidFill>
              </a14:hiddenFill>
            </a:ext>
          </a:extLst>
        </p:spPr>
        <p:txBody>
          <a:bodyPr lIns="38576" tIns="19289" rIns="38576" bIns="19289"/>
          <a:lstStyle/>
          <a:p>
            <a:pPr>
              <a:defRPr/>
            </a:pPr>
            <a:endParaRPr lang="en-GB" sz="760"/>
          </a:p>
        </p:txBody>
      </p:sp>
      <p:sp>
        <p:nvSpPr>
          <p:cNvPr id="14" name="TextBox 13">
            <a:extLst>
              <a:ext uri="{FF2B5EF4-FFF2-40B4-BE49-F238E27FC236}">
                <a16:creationId xmlns:a16="http://schemas.microsoft.com/office/drawing/2014/main" id="{5CF330C8-644A-4AAB-9D71-2CB413478A15}"/>
              </a:ext>
            </a:extLst>
          </p:cNvPr>
          <p:cNvSpPr txBox="1"/>
          <p:nvPr/>
        </p:nvSpPr>
        <p:spPr>
          <a:xfrm>
            <a:off x="2027238" y="4762925"/>
            <a:ext cx="3571875" cy="368300"/>
          </a:xfrm>
          <a:prstGeom prst="rect">
            <a:avLst/>
          </a:prstGeom>
          <a:noFill/>
        </p:spPr>
        <p:txBody>
          <a:bodyPr>
            <a:spAutoFit/>
          </a:bodyPr>
          <a:lstStyle/>
          <a:p>
            <a:pPr>
              <a:defRPr/>
            </a:pPr>
            <a:r>
              <a:rPr lang="en-GB" dirty="0" err="1" smtClean="0">
                <a:solidFill>
                  <a:srgbClr val="FF0000"/>
                </a:solidFill>
                <a:latin typeface="+mj-lt"/>
              </a:rPr>
              <a:t>Buiret</a:t>
            </a:r>
            <a:endParaRPr lang="en-GB" dirty="0">
              <a:solidFill>
                <a:srgbClr val="FF0000"/>
              </a:solidFill>
              <a:latin typeface="+mj-lt"/>
            </a:endParaRPr>
          </a:p>
        </p:txBody>
      </p:sp>
      <p:sp>
        <p:nvSpPr>
          <p:cNvPr id="16" name="TextBox 15">
            <a:extLst>
              <a:ext uri="{FF2B5EF4-FFF2-40B4-BE49-F238E27FC236}">
                <a16:creationId xmlns:a16="http://schemas.microsoft.com/office/drawing/2014/main" id="{5CF330C8-644A-4AAB-9D71-2CB413478A15}"/>
              </a:ext>
            </a:extLst>
          </p:cNvPr>
          <p:cNvSpPr txBox="1"/>
          <p:nvPr/>
        </p:nvSpPr>
        <p:spPr>
          <a:xfrm>
            <a:off x="2027237" y="5464166"/>
            <a:ext cx="3571875" cy="368300"/>
          </a:xfrm>
          <a:prstGeom prst="rect">
            <a:avLst/>
          </a:prstGeom>
          <a:noFill/>
        </p:spPr>
        <p:txBody>
          <a:bodyPr>
            <a:spAutoFit/>
          </a:bodyPr>
          <a:lstStyle/>
          <a:p>
            <a:pPr>
              <a:defRPr/>
            </a:pPr>
            <a:r>
              <a:rPr lang="en-GB" dirty="0">
                <a:solidFill>
                  <a:srgbClr val="FF0000"/>
                </a:solidFill>
                <a:latin typeface="+mj-lt"/>
              </a:rPr>
              <a:t>Nervous</a:t>
            </a:r>
          </a:p>
        </p:txBody>
      </p:sp>
      <p:sp>
        <p:nvSpPr>
          <p:cNvPr id="17" name="TextBox 16">
            <a:extLst>
              <a:ext uri="{FF2B5EF4-FFF2-40B4-BE49-F238E27FC236}">
                <a16:creationId xmlns:a16="http://schemas.microsoft.com/office/drawing/2014/main" id="{5CF330C8-644A-4AAB-9D71-2CB413478A15}"/>
              </a:ext>
            </a:extLst>
          </p:cNvPr>
          <p:cNvSpPr txBox="1"/>
          <p:nvPr/>
        </p:nvSpPr>
        <p:spPr>
          <a:xfrm>
            <a:off x="1741488" y="2356763"/>
            <a:ext cx="3571875" cy="368300"/>
          </a:xfrm>
          <a:prstGeom prst="rect">
            <a:avLst/>
          </a:prstGeom>
          <a:noFill/>
        </p:spPr>
        <p:txBody>
          <a:bodyPr>
            <a:spAutoFit/>
          </a:bodyPr>
          <a:lstStyle/>
          <a:p>
            <a:pPr>
              <a:defRPr/>
            </a:pPr>
            <a:r>
              <a:rPr lang="en-GB" dirty="0" smtClean="0">
                <a:solidFill>
                  <a:srgbClr val="FF0000"/>
                </a:solidFill>
                <a:latin typeface="+mj-lt"/>
              </a:rPr>
              <a:t>Respiration  / in cells</a:t>
            </a:r>
            <a:endParaRPr lang="en-GB" dirty="0">
              <a:solidFill>
                <a:srgbClr val="FF0000"/>
              </a:solidFill>
              <a:latin typeface="+mj-lt"/>
            </a:endParaRPr>
          </a:p>
        </p:txBody>
      </p:sp>
    </p:spTree>
    <p:extLst>
      <p:ext uri="{BB962C8B-B14F-4D97-AF65-F5344CB8AC3E}">
        <p14:creationId xmlns:p14="http://schemas.microsoft.com/office/powerpoint/2010/main" val="2507645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0" grpId="0" animBg="1"/>
      <p:bldP spid="13" grpId="0"/>
      <p:bldP spid="14" grpId="0"/>
      <p:bldP spid="16"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71" name="Group 127"/>
          <p:cNvGraphicFramePr>
            <a:graphicFrameLocks noGrp="1"/>
          </p:cNvGraphicFramePr>
          <p:nvPr>
            <p:extLst>
              <p:ext uri="{D42A27DB-BD31-4B8C-83A1-F6EECF244321}">
                <p14:modId xmlns:p14="http://schemas.microsoft.com/office/powerpoint/2010/main" val="4256186841"/>
              </p:ext>
            </p:extLst>
          </p:nvPr>
        </p:nvGraphicFramePr>
        <p:xfrm>
          <a:off x="1476375" y="1196975"/>
          <a:ext cx="6257925" cy="5455920"/>
        </p:xfrm>
        <a:graphic>
          <a:graphicData uri="http://schemas.openxmlformats.org/drawingml/2006/table">
            <a:tbl>
              <a:tblPr/>
              <a:tblGrid>
                <a:gridCol w="2584450">
                  <a:extLst>
                    <a:ext uri="{9D8B030D-6E8A-4147-A177-3AD203B41FA5}">
                      <a16:colId xmlns:a16="http://schemas.microsoft.com/office/drawing/2014/main" val="20000"/>
                    </a:ext>
                  </a:extLst>
                </a:gridCol>
                <a:gridCol w="3673475">
                  <a:extLst>
                    <a:ext uri="{9D8B030D-6E8A-4147-A177-3AD203B41FA5}">
                      <a16:colId xmlns:a16="http://schemas.microsoft.com/office/drawing/2014/main" val="20001"/>
                    </a:ext>
                  </a:extLst>
                </a:gridCol>
              </a:tblGrid>
              <a:tr h="1246188">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GB" altLang="en-US" sz="2000" b="0" i="0" u="none" strike="noStrike" cap="none" normalizeH="0" baseline="0" dirty="0" smtClean="0">
                          <a:ln>
                            <a:noFill/>
                          </a:ln>
                          <a:solidFill>
                            <a:schemeClr val="tx2"/>
                          </a:solidFill>
                          <a:effectLst/>
                          <a:latin typeface="Comic Sans MS" panose="030F0702030302020204" pitchFamily="66" charset="0"/>
                          <a:cs typeface="Times New Roman" pitchFamily="18" charset="0"/>
                        </a:rPr>
                        <a:t>Detailed information about the genome</a:t>
                      </a:r>
                      <a:endParaRPr kumimoji="0" lang="en-GB" altLang="en-US" sz="2000" b="0" i="0" u="none" strike="noStrike" cap="none" normalizeH="0" baseline="0" dirty="0" smtClean="0">
                        <a:ln>
                          <a:noFill/>
                        </a:ln>
                        <a:solidFill>
                          <a:schemeClr val="tx2"/>
                        </a:solidFill>
                        <a:effectLst/>
                        <a:latin typeface="Comic Sans MS" panose="030F0702030302020204"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itchFamily="2" charset="2"/>
                        <a:tabLst>
                          <a:tab pos="457200" algn="l"/>
                        </a:tabLst>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tabLst>
                          <a:tab pos="457200" algn="l"/>
                        </a:tabLst>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tabLst>
                          <a:tab pos="457200" algn="l"/>
                        </a:tabLst>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30 000 – 40 000 genes</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average human gene contains 3000 bases</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non-coding sequences (junk DNA) makes of 50%</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1.4 millions locations of single nucleotide polymorphisms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7388">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Identification of new genes</a:t>
                      </a:r>
                      <a:endParaRPr kumimoji="0" lang="en-GB" altLang="en-US" sz="2000" b="0" i="0" u="none" strike="noStrike" cap="none" normalizeH="0" baseline="0" smtClean="0">
                        <a:ln>
                          <a:noFill/>
                        </a:ln>
                        <a:solidFill>
                          <a:schemeClr val="tx2"/>
                        </a:solidFill>
                        <a:effectLst/>
                        <a:latin typeface="Comic Sans MS" panose="030F0702030302020204"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itchFamily="2" charset="2"/>
                        <a:tabLst>
                          <a:tab pos="457200" algn="l"/>
                        </a:tabLst>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tabLst>
                          <a:tab pos="457200" algn="l"/>
                        </a:tabLst>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tabLst>
                          <a:tab pos="457200" algn="l"/>
                        </a:tabLst>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breast cancer gene </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total colour blindness gene</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genes analysed for mutations causing disease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GB" altLang="en-US" sz="2000" b="0" i="0" u="none" strike="noStrike" cap="none" normalizeH="0" baseline="0" smtClean="0">
                          <a:ln>
                            <a:noFill/>
                          </a:ln>
                          <a:solidFill>
                            <a:schemeClr val="tx2"/>
                          </a:solidFill>
                          <a:effectLst/>
                          <a:latin typeface="Comic Sans MS" panose="030F0702030302020204" pitchFamily="66" charset="0"/>
                          <a:cs typeface="Times New Roman" pitchFamily="18" charset="0"/>
                        </a:rPr>
                        <a:t>Identification of new drug targets</a:t>
                      </a:r>
                      <a:endParaRPr kumimoji="0" lang="en-GB" altLang="en-US" sz="2000" b="0" i="0" u="none" strike="noStrike" cap="none" normalizeH="0" baseline="0" smtClean="0">
                        <a:ln>
                          <a:noFill/>
                        </a:ln>
                        <a:solidFill>
                          <a:schemeClr val="tx2"/>
                        </a:solidFill>
                        <a:effectLst/>
                        <a:latin typeface="Comic Sans MS" panose="030F0702030302020204"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itchFamily="2" charset="2"/>
                        <a:tabLst>
                          <a:tab pos="457200" algn="l"/>
                        </a:tabLst>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tabLst>
                          <a:tab pos="457200" algn="l"/>
                        </a:tabLst>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tabLst>
                          <a:tab pos="457200" algn="l"/>
                        </a:tabLst>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dirty="0" smtClean="0">
                          <a:ln>
                            <a:noFill/>
                          </a:ln>
                          <a:solidFill>
                            <a:schemeClr val="tx2"/>
                          </a:solidFill>
                          <a:effectLst/>
                          <a:latin typeface="Comic Sans MS" panose="030F0702030302020204" pitchFamily="66" charset="0"/>
                          <a:cs typeface="Times New Roman" pitchFamily="18" charset="0"/>
                        </a:rPr>
                        <a:t>a molecule that a drug interacts with</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2000" b="0" i="0" u="none" strike="noStrike" cap="none" normalizeH="0" baseline="0" dirty="0" smtClean="0">
                          <a:ln>
                            <a:noFill/>
                          </a:ln>
                          <a:solidFill>
                            <a:schemeClr val="tx2"/>
                          </a:solidFill>
                          <a:effectLst/>
                          <a:latin typeface="Comic Sans MS" panose="030F0702030302020204" pitchFamily="66" charset="0"/>
                          <a:cs typeface="Times New Roman" pitchFamily="18" charset="0"/>
                        </a:rPr>
                        <a:t>identification of genes allows identification of drug targets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263" name="Rectangle 119"/>
          <p:cNvSpPr>
            <a:spLocks noChangeArrowheads="1"/>
          </p:cNvSpPr>
          <p:nvPr/>
        </p:nvSpPr>
        <p:spPr bwMode="auto">
          <a:xfrm>
            <a:off x="1043608" y="200709"/>
            <a:ext cx="747832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600" b="1" dirty="0">
                <a:solidFill>
                  <a:schemeClr val="folHlink"/>
                </a:solidFill>
                <a:latin typeface="Comic Sans MS" panose="030F0702030302020204" pitchFamily="66" charset="0"/>
              </a:rPr>
              <a:t>Outcomes of the HGP; Summary</a:t>
            </a:r>
          </a:p>
        </p:txBody>
      </p:sp>
    </p:spTree>
    <p:extLst>
      <p:ext uri="{BB962C8B-B14F-4D97-AF65-F5344CB8AC3E}">
        <p14:creationId xmlns:p14="http://schemas.microsoft.com/office/powerpoint/2010/main" val="1180582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34" name="Group 46"/>
          <p:cNvGraphicFramePr>
            <a:graphicFrameLocks noGrp="1"/>
          </p:cNvGraphicFramePr>
          <p:nvPr>
            <p:extLst>
              <p:ext uri="{D42A27DB-BD31-4B8C-83A1-F6EECF244321}">
                <p14:modId xmlns:p14="http://schemas.microsoft.com/office/powerpoint/2010/main" val="3479877773"/>
              </p:ext>
            </p:extLst>
          </p:nvPr>
        </p:nvGraphicFramePr>
        <p:xfrm>
          <a:off x="1475656" y="404663"/>
          <a:ext cx="6545957" cy="6264777"/>
        </p:xfrm>
        <a:graphic>
          <a:graphicData uri="http://schemas.openxmlformats.org/drawingml/2006/table">
            <a:tbl>
              <a:tblPr/>
              <a:tblGrid>
                <a:gridCol w="2703404">
                  <a:extLst>
                    <a:ext uri="{9D8B030D-6E8A-4147-A177-3AD203B41FA5}">
                      <a16:colId xmlns:a16="http://schemas.microsoft.com/office/drawing/2014/main" val="20000"/>
                    </a:ext>
                  </a:extLst>
                </a:gridCol>
                <a:gridCol w="3842553">
                  <a:extLst>
                    <a:ext uri="{9D8B030D-6E8A-4147-A177-3AD203B41FA5}">
                      <a16:colId xmlns:a16="http://schemas.microsoft.com/office/drawing/2014/main" val="20001"/>
                    </a:ext>
                  </a:extLst>
                </a:gridCol>
              </a:tblGrid>
              <a:tr h="2784345">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GB" altLang="en-US" sz="1800" b="0" i="0" u="none" strike="noStrike" cap="none" normalizeH="0" baseline="0" dirty="0" smtClean="0">
                          <a:ln>
                            <a:noFill/>
                          </a:ln>
                          <a:solidFill>
                            <a:schemeClr val="tx2"/>
                          </a:solidFill>
                          <a:effectLst/>
                          <a:latin typeface="Comic Sans MS" panose="030F0702030302020204" pitchFamily="66" charset="0"/>
                          <a:cs typeface="Times New Roman" pitchFamily="18" charset="0"/>
                        </a:rPr>
                        <a:t>Preventative medicine and improved drug treatment</a:t>
                      </a:r>
                      <a:endParaRPr kumimoji="0" lang="en-GB" altLang="en-US" sz="1800" b="0" i="0" u="none" strike="noStrike" cap="none" normalizeH="0" baseline="0" dirty="0" smtClean="0">
                        <a:ln>
                          <a:noFill/>
                        </a:ln>
                        <a:solidFill>
                          <a:schemeClr val="tx2"/>
                        </a:solidFill>
                        <a:effectLst/>
                        <a:latin typeface="Comic Sans MS" panose="030F0702030302020204"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itchFamily="2" charset="2"/>
                        <a:tabLst>
                          <a:tab pos="457200" algn="l"/>
                        </a:tabLst>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tabLst>
                          <a:tab pos="457200" algn="l"/>
                        </a:tabLst>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tabLst>
                          <a:tab pos="457200" algn="l"/>
                        </a:tabLst>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1800" b="0" i="0" u="none" strike="noStrike" cap="none" normalizeH="0" baseline="0" smtClean="0">
                          <a:ln>
                            <a:noFill/>
                          </a:ln>
                          <a:solidFill>
                            <a:schemeClr val="tx2"/>
                          </a:solidFill>
                          <a:effectLst/>
                          <a:latin typeface="Comic Sans MS" panose="030F0702030302020204" pitchFamily="66" charset="0"/>
                          <a:cs typeface="Times New Roman" pitchFamily="18" charset="0"/>
                        </a:rPr>
                        <a:t>variation in base sequences may account for why some people experience side effects from drug therapies</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1800" b="0" i="0" u="none" strike="noStrike" cap="none" normalizeH="0" baseline="0" smtClean="0">
                          <a:ln>
                            <a:noFill/>
                          </a:ln>
                          <a:solidFill>
                            <a:schemeClr val="tx2"/>
                          </a:solidFill>
                          <a:effectLst/>
                          <a:latin typeface="Comic Sans MS" panose="030F0702030302020204" pitchFamily="66" charset="0"/>
                          <a:cs typeface="Times New Roman" pitchFamily="18" charset="0"/>
                        </a:rPr>
                        <a:t>identification of mutations associated with a particular disease allows patient to make lifestyle changes or adopt preventative drug therapy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92732">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GB" altLang="en-US" sz="1800" b="0" i="0" u="none" strike="noStrike" cap="none" normalizeH="0" baseline="0" smtClean="0">
                          <a:ln>
                            <a:noFill/>
                          </a:ln>
                          <a:solidFill>
                            <a:schemeClr val="tx2"/>
                          </a:solidFill>
                          <a:effectLst/>
                          <a:latin typeface="Comic Sans MS" panose="030F0702030302020204" pitchFamily="66" charset="0"/>
                          <a:cs typeface="Times New Roman" pitchFamily="18" charset="0"/>
                        </a:rPr>
                        <a:t>Understanding basic biology</a:t>
                      </a:r>
                      <a:endParaRPr kumimoji="0" lang="en-GB" altLang="en-US" sz="1800" b="0" i="0" u="none" strike="noStrike" cap="none" normalizeH="0" baseline="0" smtClean="0">
                        <a:ln>
                          <a:noFill/>
                        </a:ln>
                        <a:solidFill>
                          <a:schemeClr val="tx2"/>
                        </a:solidFill>
                        <a:effectLst/>
                        <a:latin typeface="Comic Sans MS" panose="030F0702030302020204"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itchFamily="2" charset="2"/>
                        <a:tabLst>
                          <a:tab pos="457200" algn="l"/>
                        </a:tabLst>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tabLst>
                          <a:tab pos="457200" algn="l"/>
                        </a:tabLst>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tabLst>
                          <a:tab pos="457200" algn="l"/>
                        </a:tabLst>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1800" b="0" i="0" u="none" strike="noStrike" cap="none" normalizeH="0" baseline="0" smtClean="0">
                          <a:ln>
                            <a:noFill/>
                          </a:ln>
                          <a:solidFill>
                            <a:schemeClr val="tx2"/>
                          </a:solidFill>
                          <a:effectLst/>
                          <a:latin typeface="Comic Sans MS" panose="030F0702030302020204" pitchFamily="66" charset="0"/>
                          <a:cs typeface="Times New Roman" pitchFamily="18" charset="0"/>
                        </a:rPr>
                        <a:t>receptor proteins in the sense of taste</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1800" b="0" i="0" u="none" strike="noStrike" cap="none" normalizeH="0" baseline="0" smtClean="0">
                          <a:ln>
                            <a:noFill/>
                          </a:ln>
                          <a:solidFill>
                            <a:schemeClr val="tx2"/>
                          </a:solidFill>
                          <a:effectLst/>
                          <a:latin typeface="Comic Sans MS" panose="030F0702030302020204" pitchFamily="66" charset="0"/>
                          <a:cs typeface="Times New Roman" pitchFamily="18" charset="0"/>
                        </a:rPr>
                        <a:t>post-production processing of proteins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87700">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GB" altLang="en-US" sz="1800" b="0" i="0" u="none" strike="noStrike" cap="none" normalizeH="0" baseline="0" smtClean="0">
                          <a:ln>
                            <a:noFill/>
                          </a:ln>
                          <a:solidFill>
                            <a:schemeClr val="tx2"/>
                          </a:solidFill>
                          <a:effectLst/>
                          <a:latin typeface="Comic Sans MS" panose="030F0702030302020204" pitchFamily="66" charset="0"/>
                          <a:cs typeface="Times New Roman" pitchFamily="18" charset="0"/>
                        </a:rPr>
                        <a:t>Investigating evolution</a:t>
                      </a:r>
                      <a:endParaRPr kumimoji="0" lang="en-GB" altLang="en-US" sz="1800" b="0" i="0" u="none" strike="noStrike" cap="none" normalizeH="0" baseline="0" smtClean="0">
                        <a:ln>
                          <a:noFill/>
                        </a:ln>
                        <a:solidFill>
                          <a:schemeClr val="tx2"/>
                        </a:solidFill>
                        <a:effectLst/>
                        <a:latin typeface="Comic Sans MS" panose="030F0702030302020204" pitchFamily="66"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0000"/>
                        <a:buFont typeface="Wingdings" pitchFamily="2" charset="2"/>
                        <a:tabLst>
                          <a:tab pos="457200" algn="l"/>
                        </a:tabLst>
                        <a:defRPr sz="2800">
                          <a:solidFill>
                            <a:schemeClr val="tx1"/>
                          </a:solidFill>
                          <a:effectLst>
                            <a:outerShdw blurRad="38100" dist="38100" dir="2700000" algn="tl">
                              <a:srgbClr val="000000"/>
                            </a:outerShdw>
                          </a:effectLst>
                          <a:latin typeface="Times New Roman" pitchFamily="18" charset="0"/>
                        </a:defRPr>
                      </a:lvl1pPr>
                      <a:lvl2pPr>
                        <a:spcBef>
                          <a:spcPct val="20000"/>
                        </a:spcBef>
                        <a:buClr>
                          <a:schemeClr val="tx2"/>
                        </a:buClr>
                        <a:buSzPct val="60000"/>
                        <a:buFont typeface="Wingdings" pitchFamily="2" charset="2"/>
                        <a:tabLst>
                          <a:tab pos="457200" algn="l"/>
                        </a:tabLst>
                        <a:defRPr sz="2400">
                          <a:solidFill>
                            <a:schemeClr val="tx1"/>
                          </a:solidFill>
                          <a:effectLst>
                            <a:outerShdw blurRad="38100" dist="38100" dir="2700000" algn="tl">
                              <a:srgbClr val="000000"/>
                            </a:outerShdw>
                          </a:effectLst>
                          <a:latin typeface="Times New Roman" pitchFamily="18" charset="0"/>
                        </a:defRPr>
                      </a:lvl2pPr>
                      <a:lvl3pPr>
                        <a:spcBef>
                          <a:spcPct val="20000"/>
                        </a:spcBef>
                        <a:buClr>
                          <a:schemeClr val="folHlink"/>
                        </a:buClr>
                        <a:buSzPct val="60000"/>
                        <a:buFont typeface="Wingdings" pitchFamily="2" charset="2"/>
                        <a:tabLst>
                          <a:tab pos="457200" algn="l"/>
                        </a:tabLst>
                        <a:defRPr sz="2000">
                          <a:solidFill>
                            <a:schemeClr val="tx1"/>
                          </a:solidFill>
                          <a:effectLst>
                            <a:outerShdw blurRad="38100" dist="38100" dir="2700000" algn="tl">
                              <a:srgbClr val="000000"/>
                            </a:outerShdw>
                          </a:effectLst>
                          <a:latin typeface="Times New Roman" pitchFamily="18" charset="0"/>
                        </a:defRPr>
                      </a:lvl3pPr>
                      <a:lvl4pPr>
                        <a:spcBef>
                          <a:spcPct val="20000"/>
                        </a:spcBef>
                        <a:buClr>
                          <a:schemeClr val="tx1"/>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4pPr>
                      <a:lvl5pPr>
                        <a:spcBef>
                          <a:spcPct val="20000"/>
                        </a:spcBef>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5pPr>
                      <a:lvl6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6pPr>
                      <a:lvl7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7pPr>
                      <a:lvl8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8pPr>
                      <a:lvl9pPr fontAlgn="base">
                        <a:spcBef>
                          <a:spcPct val="20000"/>
                        </a:spcBef>
                        <a:spcAft>
                          <a:spcPct val="0"/>
                        </a:spcAft>
                        <a:buClr>
                          <a:schemeClr val="hlink"/>
                        </a:buClr>
                        <a:buSzPct val="60000"/>
                        <a:buFont typeface="Wingdings" pitchFamily="2" charset="2"/>
                        <a:tabLst>
                          <a:tab pos="457200" algn="l"/>
                        </a:tabLst>
                        <a:defRPr>
                          <a:solidFill>
                            <a:schemeClr val="tx1"/>
                          </a:solidFill>
                          <a:effectLst>
                            <a:outerShdw blurRad="38100" dist="38100" dir="2700000" algn="tl">
                              <a:srgbClr val="000000"/>
                            </a:outerShdw>
                          </a:effectLst>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1800" b="0" i="0" u="none" strike="noStrike" cap="none" normalizeH="0" baseline="0" dirty="0" smtClean="0">
                          <a:ln>
                            <a:noFill/>
                          </a:ln>
                          <a:solidFill>
                            <a:schemeClr val="tx2"/>
                          </a:solidFill>
                          <a:effectLst/>
                          <a:latin typeface="Comic Sans MS" panose="030F0702030302020204" pitchFamily="66" charset="0"/>
                          <a:cs typeface="Times New Roman" pitchFamily="18" charset="0"/>
                        </a:rPr>
                        <a:t>repeat sequences replicate and insert themselves into the DNA modifying, reshuffling and creating new genes</a:t>
                      </a:r>
                    </a:p>
                    <a:p>
                      <a:pPr marL="0" marR="0" lvl="0" indent="0" algn="l" defTabSz="914400" rtl="0" eaLnBrk="0" fontAlgn="base" latinLnBrk="0" hangingPunct="0">
                        <a:lnSpc>
                          <a:spcPct val="100000"/>
                        </a:lnSpc>
                        <a:spcBef>
                          <a:spcPct val="0"/>
                        </a:spcBef>
                        <a:spcAft>
                          <a:spcPct val="0"/>
                        </a:spcAft>
                        <a:buClr>
                          <a:schemeClr val="hlink"/>
                        </a:buClr>
                        <a:buSzPct val="60000"/>
                        <a:buFont typeface="Wingdings" pitchFamily="2" charset="2"/>
                        <a:buChar char=""/>
                        <a:tabLst>
                          <a:tab pos="457200" algn="l"/>
                        </a:tabLst>
                      </a:pPr>
                      <a:r>
                        <a:rPr kumimoji="0" lang="en-GB" altLang="en-US" sz="1800" b="0" i="0" u="none" strike="noStrike" cap="none" normalizeH="0" baseline="0" dirty="0" smtClean="0">
                          <a:ln>
                            <a:noFill/>
                          </a:ln>
                          <a:solidFill>
                            <a:schemeClr val="tx2"/>
                          </a:solidFill>
                          <a:effectLst/>
                          <a:latin typeface="Comic Sans MS" panose="030F0702030302020204" pitchFamily="66" charset="0"/>
                          <a:cs typeface="Times New Roman" pitchFamily="18" charset="0"/>
                        </a:rPr>
                        <a:t>comparisons with the genome of other organisms establishes evolutionary pathways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03922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Ethical issues</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altLang="en-US" dirty="0">
                <a:latin typeface="Comic Sans MS" panose="030F0702030302020204" pitchFamily="66" charset="0"/>
              </a:rPr>
              <a:t>List the key </a:t>
            </a:r>
            <a:r>
              <a:rPr lang="en-GB" altLang="en-US" dirty="0" smtClean="0">
                <a:latin typeface="Comic Sans MS" panose="030F0702030302020204" pitchFamily="66" charset="0"/>
              </a:rPr>
              <a:t>ethical </a:t>
            </a:r>
            <a:r>
              <a:rPr lang="en-GB" altLang="en-US" dirty="0">
                <a:latin typeface="Comic Sans MS" panose="030F0702030302020204" pitchFamily="66" charset="0"/>
              </a:rPr>
              <a:t>issues raised by the </a:t>
            </a:r>
            <a:r>
              <a:rPr lang="en-GB" altLang="en-US" dirty="0" smtClean="0">
                <a:latin typeface="Comic Sans MS" panose="030F0702030302020204" pitchFamily="66" charset="0"/>
              </a:rPr>
              <a:t>Human genome project.</a:t>
            </a:r>
            <a:endParaRPr lang="en-GB" dirty="0"/>
          </a:p>
        </p:txBody>
      </p:sp>
    </p:spTree>
    <p:extLst>
      <p:ext uri="{BB962C8B-B14F-4D97-AF65-F5344CB8AC3E}">
        <p14:creationId xmlns:p14="http://schemas.microsoft.com/office/powerpoint/2010/main" val="1727429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GB" altLang="en-US" sz="4000" dirty="0">
                <a:latin typeface="Comic Sans MS" panose="030F0702030302020204" pitchFamily="66" charset="0"/>
              </a:rPr>
              <a:t>Potential disadvantages or ethical objections posed by the HGP</a:t>
            </a:r>
            <a:endParaRPr lang="en-US" altLang="en-US" sz="4000" dirty="0">
              <a:latin typeface="Comic Sans MS" panose="030F0702030302020204" pitchFamily="66" charset="0"/>
            </a:endParaRPr>
          </a:p>
        </p:txBody>
      </p:sp>
      <p:sp>
        <p:nvSpPr>
          <p:cNvPr id="32771" name="Rectangle 3"/>
          <p:cNvSpPr>
            <a:spLocks noGrp="1" noChangeArrowheads="1"/>
          </p:cNvSpPr>
          <p:nvPr>
            <p:ph type="body" idx="1"/>
          </p:nvPr>
        </p:nvSpPr>
        <p:spPr/>
        <p:txBody>
          <a:bodyPr>
            <a:normAutofit lnSpcReduction="10000"/>
          </a:bodyPr>
          <a:lstStyle/>
          <a:p>
            <a:pPr>
              <a:lnSpc>
                <a:spcPct val="90000"/>
              </a:lnSpc>
            </a:pPr>
            <a:r>
              <a:rPr lang="en-GB" altLang="en-US" sz="2800" dirty="0">
                <a:latin typeface="Comic Sans MS" panose="030F0702030302020204" pitchFamily="66" charset="0"/>
              </a:rPr>
              <a:t>People may be put under undue pressure to not have children or terminate pregnancies</a:t>
            </a:r>
          </a:p>
          <a:p>
            <a:pPr>
              <a:lnSpc>
                <a:spcPct val="90000"/>
              </a:lnSpc>
            </a:pPr>
            <a:r>
              <a:rPr lang="en-GB" altLang="en-US" sz="2800" dirty="0">
                <a:latin typeface="Comic Sans MS" panose="030F0702030302020204" pitchFamily="66" charset="0"/>
              </a:rPr>
              <a:t>Increases pressure for germ line therapy to prevent children inheriting genetic conditions</a:t>
            </a:r>
          </a:p>
          <a:p>
            <a:pPr>
              <a:lnSpc>
                <a:spcPct val="90000"/>
              </a:lnSpc>
            </a:pPr>
            <a:r>
              <a:rPr lang="en-GB" altLang="en-US" sz="2800" dirty="0">
                <a:latin typeface="Comic Sans MS" panose="030F0702030302020204" pitchFamily="66" charset="0"/>
              </a:rPr>
              <a:t>Embryo has no choice/say in the matter</a:t>
            </a:r>
          </a:p>
          <a:p>
            <a:pPr>
              <a:lnSpc>
                <a:spcPct val="90000"/>
              </a:lnSpc>
            </a:pPr>
            <a:r>
              <a:rPr lang="en-GB" altLang="en-US" sz="2800" dirty="0">
                <a:latin typeface="Comic Sans MS" panose="030F0702030302020204" pitchFamily="66" charset="0"/>
              </a:rPr>
              <a:t>May lead to discrimination with jobs</a:t>
            </a:r>
          </a:p>
          <a:p>
            <a:pPr>
              <a:lnSpc>
                <a:spcPct val="90000"/>
              </a:lnSpc>
            </a:pPr>
            <a:r>
              <a:rPr lang="en-GB" altLang="en-US" sz="2800" dirty="0">
                <a:latin typeface="Comic Sans MS" panose="030F0702030302020204" pitchFamily="66" charset="0"/>
              </a:rPr>
              <a:t>May lead to serious issues with insurance (life/medical/car </a:t>
            </a:r>
            <a:r>
              <a:rPr lang="en-GB" altLang="en-US" sz="2800" dirty="0" smtClean="0">
                <a:latin typeface="Comic Sans MS" panose="030F0702030302020204" pitchFamily="66" charset="0"/>
              </a:rPr>
              <a:t>etc.)</a:t>
            </a:r>
            <a:endParaRPr lang="en-GB" altLang="en-US" sz="2800" dirty="0">
              <a:latin typeface="Comic Sans MS" panose="030F0702030302020204" pitchFamily="66" charset="0"/>
            </a:endParaRPr>
          </a:p>
          <a:p>
            <a:pPr>
              <a:lnSpc>
                <a:spcPct val="90000"/>
              </a:lnSpc>
            </a:pPr>
            <a:r>
              <a:rPr lang="en-GB" altLang="en-US" sz="2800" dirty="0">
                <a:latin typeface="Comic Sans MS" panose="030F0702030302020204" pitchFamily="66" charset="0"/>
              </a:rPr>
              <a:t>May lead to ‘designer babies’ with selection for specific fashionable/on a whim </a:t>
            </a:r>
            <a:r>
              <a:rPr lang="en-GB" altLang="en-US" sz="2800" dirty="0" smtClean="0">
                <a:latin typeface="Comic Sans MS" panose="030F0702030302020204" pitchFamily="66" charset="0"/>
              </a:rPr>
              <a:t>characteristics</a:t>
            </a:r>
            <a:endParaRPr lang="en-US" altLang="en-US" sz="2800" dirty="0">
              <a:latin typeface="Comic Sans MS" panose="030F0702030302020204" pitchFamily="66" charset="0"/>
            </a:endParaRPr>
          </a:p>
        </p:txBody>
      </p:sp>
    </p:spTree>
    <p:extLst>
      <p:ext uri="{BB962C8B-B14F-4D97-AF65-F5344CB8AC3E}">
        <p14:creationId xmlns:p14="http://schemas.microsoft.com/office/powerpoint/2010/main" val="4085235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GB" altLang="en-US" dirty="0">
                <a:latin typeface="Comic Sans MS" panose="030F0702030302020204" pitchFamily="66" charset="0"/>
              </a:rPr>
              <a:t>Potential disadvantages or ethical objections posed by the HGP</a:t>
            </a:r>
            <a:endParaRPr lang="en-US" altLang="en-US" dirty="0"/>
          </a:p>
        </p:txBody>
      </p:sp>
      <p:sp>
        <p:nvSpPr>
          <p:cNvPr id="33795" name="Rectangle 3"/>
          <p:cNvSpPr>
            <a:spLocks noGrp="1" noChangeArrowheads="1"/>
          </p:cNvSpPr>
          <p:nvPr>
            <p:ph type="body" idx="1"/>
          </p:nvPr>
        </p:nvSpPr>
        <p:spPr/>
        <p:txBody>
          <a:bodyPr>
            <a:normAutofit lnSpcReduction="10000"/>
          </a:bodyPr>
          <a:lstStyle/>
          <a:p>
            <a:r>
              <a:rPr lang="en-GB" altLang="en-US" sz="2800" dirty="0">
                <a:latin typeface="Comic Sans MS" panose="030F0702030302020204" pitchFamily="66" charset="0"/>
              </a:rPr>
              <a:t>Knowing something might happen may cause psychological stress/ some may not want to know (easier to cope if you don’t know in advance?)</a:t>
            </a:r>
          </a:p>
          <a:p>
            <a:r>
              <a:rPr lang="en-GB" altLang="en-US" sz="2800" dirty="0">
                <a:latin typeface="Comic Sans MS" panose="030F0702030302020204" pitchFamily="66" charset="0"/>
              </a:rPr>
              <a:t>Human rights/personal freedom: intrusion, infringement of civil liberties; who decides who should have genetic tests?  Who decides who has access to/should have potentially expensive treatment</a:t>
            </a:r>
          </a:p>
          <a:p>
            <a:r>
              <a:rPr lang="en-GB" altLang="en-US" sz="2800" dirty="0">
                <a:latin typeface="Comic Sans MS" panose="030F0702030302020204" pitchFamily="66" charset="0"/>
              </a:rPr>
              <a:t>Data protection issues: who has access to your genetic information?</a:t>
            </a:r>
            <a:endParaRPr lang="en-US" altLang="en-US" sz="2800" dirty="0">
              <a:latin typeface="Comic Sans MS" panose="030F0702030302020204" pitchFamily="66" charset="0"/>
            </a:endParaRPr>
          </a:p>
        </p:txBody>
      </p:sp>
    </p:spTree>
    <p:extLst>
      <p:ext uri="{BB962C8B-B14F-4D97-AF65-F5344CB8AC3E}">
        <p14:creationId xmlns:p14="http://schemas.microsoft.com/office/powerpoint/2010/main" val="1768155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Plenary</a:t>
            </a:r>
            <a:endParaRPr lang="en-GB" dirty="0">
              <a:latin typeface="Comic Sans MS" panose="030F0702030302020204" pitchFamily="66" charset="0"/>
            </a:endParaRPr>
          </a:p>
        </p:txBody>
      </p:sp>
      <p:sp>
        <p:nvSpPr>
          <p:cNvPr id="3" name="Content Placeholder 2"/>
          <p:cNvSpPr>
            <a:spLocks noGrp="1"/>
          </p:cNvSpPr>
          <p:nvPr>
            <p:ph idx="1"/>
          </p:nvPr>
        </p:nvSpPr>
        <p:spPr>
          <a:xfrm>
            <a:off x="0" y="1340768"/>
            <a:ext cx="9144000" cy="5256584"/>
          </a:xfrm>
        </p:spPr>
        <p:txBody>
          <a:bodyPr>
            <a:normAutofit fontScale="92500" lnSpcReduction="20000"/>
          </a:bodyPr>
          <a:lstStyle/>
          <a:p>
            <a:pPr marL="0" indent="0">
              <a:buNone/>
            </a:pPr>
            <a:r>
              <a:rPr lang="en-GB" dirty="0" smtClean="0">
                <a:latin typeface="Comic Sans MS" panose="030F0702030302020204" pitchFamily="66" charset="0"/>
              </a:rPr>
              <a:t>Past paper questions:</a:t>
            </a:r>
          </a:p>
          <a:p>
            <a:pPr marL="0" indent="0">
              <a:buNone/>
            </a:pPr>
            <a:endParaRPr lang="en-GB" dirty="0">
              <a:latin typeface="Comic Sans MS" panose="030F0702030302020204" pitchFamily="66" charset="0"/>
            </a:endParaRPr>
          </a:p>
          <a:p>
            <a:pPr marL="514350" indent="-514350">
              <a:buAutoNum type="arabicParenR"/>
            </a:pPr>
            <a:r>
              <a:rPr lang="en-GB" altLang="en-US" dirty="0" smtClean="0">
                <a:latin typeface="Comic Sans MS" panose="030F0702030302020204" pitchFamily="66" charset="0"/>
              </a:rPr>
              <a:t>The </a:t>
            </a:r>
            <a:r>
              <a:rPr lang="en-GB" altLang="en-US" dirty="0">
                <a:latin typeface="Comic Sans MS" panose="030F0702030302020204" pitchFamily="66" charset="0"/>
              </a:rPr>
              <a:t>HGP is making it possible to identify people who may be at risk of developing medical </a:t>
            </a:r>
            <a:r>
              <a:rPr lang="en-GB" altLang="en-US" dirty="0" smtClean="0">
                <a:latin typeface="Comic Sans MS" panose="030F0702030302020204" pitchFamily="66" charset="0"/>
              </a:rPr>
              <a:t>conditions </a:t>
            </a:r>
            <a:r>
              <a:rPr lang="en-GB" altLang="en-US" dirty="0">
                <a:latin typeface="Comic Sans MS" panose="030F0702030302020204" pitchFamily="66" charset="0"/>
              </a:rPr>
              <a:t>such as heart disease, cancer or diabetes.   Reasons why </a:t>
            </a:r>
            <a:r>
              <a:rPr lang="en-GB" altLang="en-US" dirty="0" smtClean="0">
                <a:latin typeface="Comic Sans MS" panose="030F0702030302020204" pitchFamily="66" charset="0"/>
              </a:rPr>
              <a:t>identifying </a:t>
            </a:r>
            <a:r>
              <a:rPr lang="en-GB" altLang="en-US" dirty="0">
                <a:latin typeface="Comic Sans MS" panose="030F0702030302020204" pitchFamily="66" charset="0"/>
              </a:rPr>
              <a:t>people at risk might be of benefit to the people who are tested</a:t>
            </a:r>
            <a:r>
              <a:rPr lang="en-GB" altLang="en-US" dirty="0" smtClean="0">
                <a:latin typeface="Comic Sans MS" panose="030F0702030302020204" pitchFamily="66" charset="0"/>
              </a:rPr>
              <a:t>. (2 marks)</a:t>
            </a:r>
          </a:p>
          <a:p>
            <a:pPr marL="0" indent="0">
              <a:buNone/>
            </a:pPr>
            <a:endParaRPr lang="en-GB" altLang="en-US" dirty="0" smtClean="0">
              <a:latin typeface="Comic Sans MS" panose="030F0702030302020204" pitchFamily="66" charset="0"/>
            </a:endParaRPr>
          </a:p>
          <a:p>
            <a:pPr marL="0" indent="0">
              <a:buNone/>
            </a:pPr>
            <a:r>
              <a:rPr lang="en-GB" dirty="0" smtClean="0">
                <a:latin typeface="Comic Sans MS" panose="030F0702030302020204" pitchFamily="66" charset="0"/>
              </a:rPr>
              <a:t>2) Suggest </a:t>
            </a:r>
            <a:r>
              <a:rPr lang="en-GB" altLang="en-US" dirty="0" smtClean="0">
                <a:latin typeface="Comic Sans MS" panose="030F0702030302020204" pitchFamily="66" charset="0"/>
              </a:rPr>
              <a:t>two </a:t>
            </a:r>
            <a:r>
              <a:rPr lang="en-GB" altLang="en-US" dirty="0">
                <a:latin typeface="Comic Sans MS" panose="030F0702030302020204" pitchFamily="66" charset="0"/>
              </a:rPr>
              <a:t>reasons why carriers of breast cancer genes should not face discrimination when applying for jobs or insurance</a:t>
            </a:r>
            <a:r>
              <a:rPr lang="en-GB" altLang="en-US" dirty="0" smtClean="0">
                <a:latin typeface="Comic Sans MS" panose="030F0702030302020204" pitchFamily="66" charset="0"/>
              </a:rPr>
              <a:t>. (2 marks</a:t>
            </a:r>
            <a:endParaRPr lang="en-GB" dirty="0">
              <a:latin typeface="Comic Sans MS" panose="030F0702030302020204" pitchFamily="66" charset="0"/>
            </a:endParaRPr>
          </a:p>
        </p:txBody>
      </p:sp>
    </p:spTree>
    <p:extLst>
      <p:ext uri="{BB962C8B-B14F-4D97-AF65-F5344CB8AC3E}">
        <p14:creationId xmlns:p14="http://schemas.microsoft.com/office/powerpoint/2010/main" val="3314344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Check your answers</a:t>
            </a:r>
            <a:endParaRPr lang="en-GB" dirty="0">
              <a:latin typeface="Comic Sans MS" panose="030F0702030302020204" pitchFamily="66" charset="0"/>
            </a:endParaRPr>
          </a:p>
        </p:txBody>
      </p:sp>
      <p:sp>
        <p:nvSpPr>
          <p:cNvPr id="3" name="Content Placeholder 2"/>
          <p:cNvSpPr>
            <a:spLocks noGrp="1"/>
          </p:cNvSpPr>
          <p:nvPr>
            <p:ph idx="1"/>
          </p:nvPr>
        </p:nvSpPr>
        <p:spPr>
          <a:xfrm>
            <a:off x="457200" y="1340768"/>
            <a:ext cx="8229600" cy="5400600"/>
          </a:xfrm>
        </p:spPr>
        <p:txBody>
          <a:bodyPr>
            <a:normAutofit fontScale="70000" lnSpcReduction="20000"/>
          </a:bodyPr>
          <a:lstStyle/>
          <a:p>
            <a:pPr marL="0" indent="0">
              <a:lnSpc>
                <a:spcPct val="80000"/>
              </a:lnSpc>
              <a:buNone/>
            </a:pPr>
            <a:r>
              <a:rPr lang="en-GB" sz="3400" dirty="0" smtClean="0">
                <a:latin typeface="Comic Sans MS" panose="030F0702030302020204" pitchFamily="66" charset="0"/>
              </a:rPr>
              <a:t>1) </a:t>
            </a:r>
            <a:r>
              <a:rPr lang="en-GB" altLang="en-US" sz="3400" dirty="0">
                <a:latin typeface="Comic Sans MS" panose="030F0702030302020204" pitchFamily="66" charset="0"/>
              </a:rPr>
              <a:t>To warn people at risk to make life style changes, e.g. quit smoking, eat less saturated fat, do more exercise</a:t>
            </a:r>
          </a:p>
          <a:p>
            <a:pPr>
              <a:lnSpc>
                <a:spcPct val="80000"/>
              </a:lnSpc>
            </a:pPr>
            <a:r>
              <a:rPr lang="en-GB" altLang="en-US" sz="3400" dirty="0">
                <a:latin typeface="Comic Sans MS" panose="030F0702030302020204" pitchFamily="66" charset="0"/>
              </a:rPr>
              <a:t>Gives people a more informed choice in how to plan their lives</a:t>
            </a:r>
          </a:p>
          <a:p>
            <a:pPr>
              <a:lnSpc>
                <a:spcPct val="80000"/>
              </a:lnSpc>
            </a:pPr>
            <a:r>
              <a:rPr lang="en-GB" altLang="en-US" sz="3400" dirty="0">
                <a:latin typeface="Comic Sans MS" panose="030F0702030302020204" pitchFamily="66" charset="0"/>
              </a:rPr>
              <a:t>To plan medical provision/monitoring for the individual</a:t>
            </a:r>
          </a:p>
          <a:p>
            <a:pPr>
              <a:lnSpc>
                <a:spcPct val="80000"/>
              </a:lnSpc>
            </a:pPr>
            <a:r>
              <a:rPr lang="en-GB" altLang="en-US" sz="3400" dirty="0">
                <a:latin typeface="Comic Sans MS" panose="030F0702030302020204" pitchFamily="66" charset="0"/>
              </a:rPr>
              <a:t>To target drug treatment to delay onset/reduce symptoms</a:t>
            </a:r>
          </a:p>
          <a:p>
            <a:pPr>
              <a:lnSpc>
                <a:spcPct val="80000"/>
              </a:lnSpc>
            </a:pPr>
            <a:r>
              <a:rPr lang="en-GB" altLang="en-US" sz="3400" dirty="0">
                <a:latin typeface="Comic Sans MS" panose="030F0702030302020204" pitchFamily="66" charset="0"/>
              </a:rPr>
              <a:t>To determine healthcare </a:t>
            </a:r>
            <a:r>
              <a:rPr lang="en-GB" altLang="en-US" sz="3400" dirty="0" smtClean="0">
                <a:latin typeface="Comic Sans MS" panose="030F0702030302020204" pitchFamily="66" charset="0"/>
              </a:rPr>
              <a:t>priorities</a:t>
            </a:r>
          </a:p>
          <a:p>
            <a:pPr marL="0" indent="0">
              <a:lnSpc>
                <a:spcPct val="80000"/>
              </a:lnSpc>
              <a:buNone/>
            </a:pPr>
            <a:endParaRPr lang="en-GB" altLang="en-US" sz="3400" dirty="0" smtClean="0">
              <a:latin typeface="Comic Sans MS" panose="030F0702030302020204" pitchFamily="66" charset="0"/>
            </a:endParaRPr>
          </a:p>
          <a:p>
            <a:pPr marL="0" indent="0">
              <a:lnSpc>
                <a:spcPct val="90000"/>
              </a:lnSpc>
              <a:buNone/>
            </a:pPr>
            <a:r>
              <a:rPr lang="en-GB" altLang="en-US" sz="3400" dirty="0" smtClean="0">
                <a:latin typeface="Comic Sans MS" panose="030F0702030302020204" pitchFamily="66" charset="0"/>
              </a:rPr>
              <a:t>2) </a:t>
            </a:r>
            <a:r>
              <a:rPr lang="en-GB" altLang="en-US" sz="3400" dirty="0">
                <a:latin typeface="Comic Sans MS" panose="030F0702030302020204" pitchFamily="66" charset="0"/>
              </a:rPr>
              <a:t>It is not their fault that they have the gene</a:t>
            </a:r>
          </a:p>
          <a:p>
            <a:pPr>
              <a:lnSpc>
                <a:spcPct val="90000"/>
              </a:lnSpc>
            </a:pPr>
            <a:r>
              <a:rPr lang="en-GB" altLang="en-US" sz="3400" dirty="0">
                <a:latin typeface="Comic Sans MS" panose="030F0702030302020204" pitchFamily="66" charset="0"/>
              </a:rPr>
              <a:t>Most of us would prefer a society where such economic risks were spread across all of us</a:t>
            </a:r>
          </a:p>
          <a:p>
            <a:pPr>
              <a:lnSpc>
                <a:spcPct val="90000"/>
              </a:lnSpc>
            </a:pPr>
            <a:r>
              <a:rPr lang="en-GB" altLang="en-US" sz="3400" dirty="0">
                <a:latin typeface="Comic Sans MS" panose="030F0702030302020204" pitchFamily="66" charset="0"/>
              </a:rPr>
              <a:t>Such discrimination would reduce the encumber o people going for testing, which could be fatal for them</a:t>
            </a:r>
          </a:p>
          <a:p>
            <a:pPr>
              <a:lnSpc>
                <a:spcPct val="90000"/>
              </a:lnSpc>
            </a:pPr>
            <a:r>
              <a:rPr lang="en-GB" altLang="en-US" sz="3400" dirty="0">
                <a:latin typeface="Comic Sans MS" panose="030F0702030302020204" pitchFamily="66" charset="0"/>
              </a:rPr>
              <a:t>Having the gene does not mean you will necessarily develop the disease.</a:t>
            </a:r>
          </a:p>
          <a:p>
            <a:pPr marL="0" indent="0">
              <a:lnSpc>
                <a:spcPct val="80000"/>
              </a:lnSpc>
              <a:buNone/>
            </a:pPr>
            <a:endParaRPr lang="en-GB" altLang="en-US" dirty="0"/>
          </a:p>
          <a:p>
            <a:pPr marL="0" indent="0">
              <a:buNone/>
            </a:pPr>
            <a:endParaRPr lang="en-GB" dirty="0"/>
          </a:p>
        </p:txBody>
      </p:sp>
    </p:spTree>
    <p:extLst>
      <p:ext uri="{BB962C8B-B14F-4D97-AF65-F5344CB8AC3E}">
        <p14:creationId xmlns:p14="http://schemas.microsoft.com/office/powerpoint/2010/main" val="871037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spTree>
    <p:extLst>
      <p:ext uri="{BB962C8B-B14F-4D97-AF65-F5344CB8AC3E}">
        <p14:creationId xmlns:p14="http://schemas.microsoft.com/office/powerpoint/2010/main" val="2958380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6064278"/>
              </p:ext>
            </p:extLst>
          </p:nvPr>
        </p:nvGraphicFramePr>
        <p:xfrm>
          <a:off x="251520" y="260648"/>
          <a:ext cx="8640960" cy="6336701"/>
        </p:xfrm>
        <a:graphic>
          <a:graphicData uri="http://schemas.openxmlformats.org/drawingml/2006/table">
            <a:tbl>
              <a:tblPr firstRow="1" bandRow="1">
                <a:tableStyleId>{5C22544A-7EE6-4342-B048-85BDC9FD1C3A}</a:tableStyleId>
              </a:tblPr>
              <a:tblGrid>
                <a:gridCol w="3456384">
                  <a:extLst>
                    <a:ext uri="{9D8B030D-6E8A-4147-A177-3AD203B41FA5}">
                      <a16:colId xmlns:a16="http://schemas.microsoft.com/office/drawing/2014/main" val="20000"/>
                    </a:ext>
                  </a:extLst>
                </a:gridCol>
                <a:gridCol w="5184576">
                  <a:extLst>
                    <a:ext uri="{9D8B030D-6E8A-4147-A177-3AD203B41FA5}">
                      <a16:colId xmlns:a16="http://schemas.microsoft.com/office/drawing/2014/main" val="20001"/>
                    </a:ext>
                  </a:extLst>
                </a:gridCol>
              </a:tblGrid>
              <a:tr h="905243">
                <a:tc>
                  <a:txBody>
                    <a:bodyPr/>
                    <a:lstStyle/>
                    <a:p>
                      <a:pPr algn="ctr"/>
                      <a:r>
                        <a:rPr lang="en-GB" sz="2400" b="0" dirty="0" smtClean="0">
                          <a:latin typeface="Comic Sans MS" panose="030F0702030302020204" pitchFamily="66" charset="0"/>
                        </a:rPr>
                        <a:t>Outcomes</a:t>
                      </a:r>
                      <a:endParaRPr lang="en-GB" sz="2400" b="0" dirty="0">
                        <a:latin typeface="Comic Sans MS" panose="030F0702030302020204" pitchFamily="66" charset="0"/>
                      </a:endParaRPr>
                    </a:p>
                  </a:txBody>
                  <a:tcPr/>
                </a:tc>
                <a:tc>
                  <a:txBody>
                    <a:bodyPr/>
                    <a:lstStyle/>
                    <a:p>
                      <a:pPr algn="ctr"/>
                      <a:r>
                        <a:rPr lang="en-GB" sz="2400" b="0" dirty="0" smtClean="0">
                          <a:latin typeface="Comic Sans MS" panose="030F0702030302020204" pitchFamily="66" charset="0"/>
                        </a:rPr>
                        <a:t>Explanation</a:t>
                      </a:r>
                      <a:endParaRPr lang="en-GB" sz="2400" b="0" dirty="0">
                        <a:latin typeface="Comic Sans MS" panose="030F0702030302020204" pitchFamily="66" charset="0"/>
                      </a:endParaRPr>
                    </a:p>
                  </a:txBody>
                  <a:tcPr/>
                </a:tc>
                <a:extLst>
                  <a:ext uri="{0D108BD9-81ED-4DB2-BD59-A6C34878D82A}">
                    <a16:rowId xmlns:a16="http://schemas.microsoft.com/office/drawing/2014/main" val="10000"/>
                  </a:ext>
                </a:extLst>
              </a:tr>
              <a:tr h="905243">
                <a:tc>
                  <a:txBody>
                    <a:bodyPr/>
                    <a:lstStyle/>
                    <a:p>
                      <a:r>
                        <a:rPr lang="en-GB" dirty="0" smtClean="0"/>
                        <a:t>Detailed</a:t>
                      </a:r>
                      <a:r>
                        <a:rPr lang="en-GB" baseline="0" dirty="0" smtClean="0"/>
                        <a:t> information about the genome</a:t>
                      </a:r>
                      <a:endParaRPr lang="en-GB" dirty="0"/>
                    </a:p>
                  </a:txBody>
                  <a:tcPr/>
                </a:tc>
                <a:tc>
                  <a:txBody>
                    <a:bodyPr/>
                    <a:lstStyle/>
                    <a:p>
                      <a:endParaRPr lang="en-GB"/>
                    </a:p>
                  </a:txBody>
                  <a:tcPr/>
                </a:tc>
                <a:extLst>
                  <a:ext uri="{0D108BD9-81ED-4DB2-BD59-A6C34878D82A}">
                    <a16:rowId xmlns:a16="http://schemas.microsoft.com/office/drawing/2014/main" val="10001"/>
                  </a:ext>
                </a:extLst>
              </a:tr>
              <a:tr h="905243">
                <a:tc>
                  <a:txBody>
                    <a:bodyPr/>
                    <a:lstStyle/>
                    <a:p>
                      <a:r>
                        <a:rPr lang="en-GB" dirty="0" smtClean="0"/>
                        <a:t>Identification of new genes</a:t>
                      </a:r>
                      <a:endParaRPr lang="en-GB" dirty="0"/>
                    </a:p>
                  </a:txBody>
                  <a:tcPr/>
                </a:tc>
                <a:tc>
                  <a:txBody>
                    <a:bodyPr/>
                    <a:lstStyle/>
                    <a:p>
                      <a:endParaRPr lang="en-GB"/>
                    </a:p>
                  </a:txBody>
                  <a:tcPr/>
                </a:tc>
                <a:extLst>
                  <a:ext uri="{0D108BD9-81ED-4DB2-BD59-A6C34878D82A}">
                    <a16:rowId xmlns:a16="http://schemas.microsoft.com/office/drawing/2014/main" val="10002"/>
                  </a:ext>
                </a:extLst>
              </a:tr>
              <a:tr h="905243">
                <a:tc>
                  <a:txBody>
                    <a:bodyPr/>
                    <a:lstStyle/>
                    <a:p>
                      <a:r>
                        <a:rPr lang="en-GB" dirty="0" smtClean="0"/>
                        <a:t>Identification of new drug targets</a:t>
                      </a:r>
                      <a:endParaRPr lang="en-GB" dirty="0"/>
                    </a:p>
                  </a:txBody>
                  <a:tcPr/>
                </a:tc>
                <a:tc>
                  <a:txBody>
                    <a:bodyPr/>
                    <a:lstStyle/>
                    <a:p>
                      <a:endParaRPr lang="en-GB"/>
                    </a:p>
                  </a:txBody>
                  <a:tcPr/>
                </a:tc>
                <a:extLst>
                  <a:ext uri="{0D108BD9-81ED-4DB2-BD59-A6C34878D82A}">
                    <a16:rowId xmlns:a16="http://schemas.microsoft.com/office/drawing/2014/main" val="10003"/>
                  </a:ext>
                </a:extLst>
              </a:tr>
              <a:tr h="905243">
                <a:tc>
                  <a:txBody>
                    <a:bodyPr/>
                    <a:lstStyle/>
                    <a:p>
                      <a:r>
                        <a:rPr lang="en-GB" dirty="0" smtClean="0"/>
                        <a:t>Preventative medicine and improved drug treatment</a:t>
                      </a:r>
                      <a:endParaRPr lang="en-GB" dirty="0"/>
                    </a:p>
                  </a:txBody>
                  <a:tcPr/>
                </a:tc>
                <a:tc>
                  <a:txBody>
                    <a:bodyPr/>
                    <a:lstStyle/>
                    <a:p>
                      <a:endParaRPr lang="en-GB"/>
                    </a:p>
                  </a:txBody>
                  <a:tcPr/>
                </a:tc>
                <a:extLst>
                  <a:ext uri="{0D108BD9-81ED-4DB2-BD59-A6C34878D82A}">
                    <a16:rowId xmlns:a16="http://schemas.microsoft.com/office/drawing/2014/main" val="10004"/>
                  </a:ext>
                </a:extLst>
              </a:tr>
              <a:tr h="905243">
                <a:tc>
                  <a:txBody>
                    <a:bodyPr/>
                    <a:lstStyle/>
                    <a:p>
                      <a:r>
                        <a:rPr lang="en-GB" dirty="0" smtClean="0"/>
                        <a:t>Understanding basic biology</a:t>
                      </a:r>
                      <a:endParaRPr lang="en-GB" dirty="0"/>
                    </a:p>
                  </a:txBody>
                  <a:tcPr/>
                </a:tc>
                <a:tc>
                  <a:txBody>
                    <a:bodyPr/>
                    <a:lstStyle/>
                    <a:p>
                      <a:endParaRPr lang="en-GB"/>
                    </a:p>
                  </a:txBody>
                  <a:tcPr/>
                </a:tc>
                <a:extLst>
                  <a:ext uri="{0D108BD9-81ED-4DB2-BD59-A6C34878D82A}">
                    <a16:rowId xmlns:a16="http://schemas.microsoft.com/office/drawing/2014/main" val="10005"/>
                  </a:ext>
                </a:extLst>
              </a:tr>
              <a:tr h="905243">
                <a:tc>
                  <a:txBody>
                    <a:bodyPr/>
                    <a:lstStyle/>
                    <a:p>
                      <a:r>
                        <a:rPr lang="en-GB" dirty="0" smtClean="0"/>
                        <a:t>Investigating</a:t>
                      </a:r>
                      <a:r>
                        <a:rPr lang="en-GB" baseline="0" dirty="0" smtClean="0"/>
                        <a:t> evolution</a:t>
                      </a:r>
                      <a:endParaRPr lang="en-GB" dirty="0"/>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81973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lstStyle/>
          <a:p>
            <a:r>
              <a:rPr lang="en-GB" u="sng" dirty="0" smtClean="0">
                <a:latin typeface="Comic Sans MS" panose="030F0702030302020204" pitchFamily="66" charset="0"/>
              </a:rPr>
              <a:t>The Human </a:t>
            </a:r>
            <a:r>
              <a:rPr lang="en-GB" u="sng" dirty="0">
                <a:latin typeface="Comic Sans MS" panose="030F0702030302020204" pitchFamily="66" charset="0"/>
              </a:rPr>
              <a:t>G</a:t>
            </a:r>
            <a:r>
              <a:rPr lang="en-GB" u="sng" dirty="0" smtClean="0">
                <a:latin typeface="Comic Sans MS" panose="030F0702030302020204" pitchFamily="66" charset="0"/>
              </a:rPr>
              <a:t>enome </a:t>
            </a:r>
            <a:r>
              <a:rPr lang="en-GB" u="sng" dirty="0">
                <a:latin typeface="Comic Sans MS" panose="030F0702030302020204" pitchFamily="66" charset="0"/>
              </a:rPr>
              <a:t>P</a:t>
            </a:r>
            <a:r>
              <a:rPr lang="en-GB" u="sng" dirty="0" smtClean="0">
                <a:latin typeface="Comic Sans MS" panose="030F0702030302020204" pitchFamily="66" charset="0"/>
              </a:rPr>
              <a:t>roject</a:t>
            </a:r>
            <a:endParaRPr lang="en-GB" u="sng" dirty="0">
              <a:latin typeface="Comic Sans MS" panose="030F0702030302020204" pitchFamily="66" charset="0"/>
            </a:endParaRPr>
          </a:p>
        </p:txBody>
      </p:sp>
      <p:sp>
        <p:nvSpPr>
          <p:cNvPr id="3" name="Subtitle 2"/>
          <p:cNvSpPr>
            <a:spLocks noGrp="1"/>
          </p:cNvSpPr>
          <p:nvPr>
            <p:ph type="subTitle" idx="1"/>
          </p:nvPr>
        </p:nvSpPr>
        <p:spPr>
          <a:xfrm>
            <a:off x="1331640" y="1628800"/>
            <a:ext cx="6400800" cy="1752600"/>
          </a:xfrm>
        </p:spPr>
        <p:txBody>
          <a:bodyPr/>
          <a:lstStyle/>
          <a:p>
            <a:fld id="{34A7F9FD-B6EE-41C1-80A2-89C19D7F1488}" type="datetime2">
              <a:rPr lang="en-GB" u="sng" smtClean="0">
                <a:solidFill>
                  <a:srgbClr val="FF0000"/>
                </a:solidFill>
                <a:latin typeface="Comic Sans MS" panose="030F0702030302020204" pitchFamily="66" charset="0"/>
              </a:rPr>
              <a:t>Monday, 12 October 2020</a:t>
            </a:fld>
            <a:endParaRPr lang="en-GB" u="sng" dirty="0">
              <a:solidFill>
                <a:srgbClr val="FF0000"/>
              </a:solidFill>
              <a:latin typeface="Comic Sans MS" panose="030F0702030302020204" pitchFamily="66" charset="0"/>
            </a:endParaRPr>
          </a:p>
        </p:txBody>
      </p:sp>
      <p:sp>
        <p:nvSpPr>
          <p:cNvPr id="5" name="TextBox 4"/>
          <p:cNvSpPr txBox="1"/>
          <p:nvPr/>
        </p:nvSpPr>
        <p:spPr>
          <a:xfrm>
            <a:off x="395536" y="2420888"/>
            <a:ext cx="8208912" cy="954107"/>
          </a:xfrm>
          <a:prstGeom prst="rect">
            <a:avLst/>
          </a:prstGeom>
          <a:noFill/>
        </p:spPr>
        <p:txBody>
          <a:bodyPr wrap="square" rtlCol="0">
            <a:spAutoFit/>
          </a:bodyPr>
          <a:lstStyle/>
          <a:p>
            <a:r>
              <a:rPr lang="en-GB" sz="2800" smtClean="0">
                <a:solidFill>
                  <a:srgbClr val="002060"/>
                </a:solidFill>
                <a:latin typeface="Comic Sans MS" panose="030F0702030302020204" pitchFamily="66" charset="0"/>
              </a:rPr>
              <a:t>Why </a:t>
            </a:r>
            <a:r>
              <a:rPr lang="en-GB" sz="2800" dirty="0" smtClean="0">
                <a:solidFill>
                  <a:srgbClr val="002060"/>
                </a:solidFill>
                <a:latin typeface="Comic Sans MS" panose="030F0702030302020204" pitchFamily="66" charset="0"/>
              </a:rPr>
              <a:t>is it important that we know about all the human genes?</a:t>
            </a:r>
            <a:endParaRPr lang="en-GB" sz="2800" dirty="0">
              <a:solidFill>
                <a:srgbClr val="002060"/>
              </a:solidFill>
              <a:latin typeface="Comic Sans MS" panose="030F0702030302020204" pitchFamily="66" charset="0"/>
            </a:endParaRPr>
          </a:p>
        </p:txBody>
      </p:sp>
      <p:sp>
        <p:nvSpPr>
          <p:cNvPr id="6" name="AutoShape 4" descr="data:image/jpeg;base64,/9j/4AAQSkZJRgABAQAAAQABAAD/2wCEAAkGBxERERQUEBQVFRUXGRYXGBUYFxkXGBcYFBcYHBcVGBUaHCoiGBwlHBQUIjIiJSkrLi4uFx8zODMsNygtLisBCgoKDg0OGxAQGzcmICQsLCwsNCwsLCw0LCwsLCwsLCwsLCwsLCwsLCwsLCwsLCwsLCwsLCwsLCwsLCwsLCwsLP/AABEIAQEAxAMBEQACEQEDEQH/xAAcAAEAAgMBAQEAAAAAAAAAAAAABQYDBAcCAQj/xABIEAABAwICBQUMBwcDBQEAAAABAAIDBBEFEgYhMUFRE1JhcYEHFRYiMlNUkZKh0dIUI0Jik7HhF3KCorLB4jPC8ERjZHPTQ//EABsBAQACAwEBAAAAAAAAAAAAAAAEBQIDBgEH/8QAOhEAAgIBAgQEBAQEBQQDAAAAAAECAwQRIQUSMVETFCJSFUFhoQYycZFTgbHhM0JjkvAWI2LRQ6LB/9oADAMBAAIRAxEAPwDuKAIAgCAIDSxLE2QjxtZ3NG39FptujWtyRRjTuei6FIxvF5Ztps3c0bO3iqq7IlYdDiYkKd9NWVyokdxPrKhtss4JdjXgo5pjZl7byXWH5rKumyzoR8riONir1vfsWbCNFIJoS5kz3StcWuzWDWubtaWX1biDfYQVaYltOJZ/3VqzlOL5d+fS40vkX0+f6my3Ruq5zfaKvvj+N2OFl+H8xv8AN9zyMBrY3Z2FpI12z7bbl78cxbHyNdTZDguZV60+n1LHozjzahgB1OGrXtvwKxycfk9UejLnAzvFXJLqifUMtAgCAIAgCAIAgCAIAgCAIAgCA+E22oCFrscFy2LXxdu7FCtyUtoljThPTmmV2tcXEk6yVBm9d2W1SUVoiLMLpHhjAXOOwD8zwHStcYSm9IkidsKo802TkGggez66VzXHzdtXRcg3U6rAS3mU+VxWc1y17LueT3NoPSKj1s+RTlCKWiOfnixm9ZNtkrhWiUVOzJG+TWbucSMznGwzONtZsAOxQb+GwulzSkydTb4UeWKN3vIPOSe74LR8Gq9zN3m5dkVfSinracF0bs0evxra29dvzU/E4HizktZPVFLxDiWXSnpFOL+fYqGC1joZWOvvAPUTtXXyrTr5Tk6LnG3nXc7PSy52NdxHv3rnJx5ZNHb1T54KRlWBsCAIAgCAIAgCAIAgCAIAgMVTUNjaXvIa0aySsZSUVqzKEJTkoxW5ScV0jdUEtj8WP1F3XwHQqq/Kdj0j0OhxeHqlc093/QxU7wBdxAA1kk2AA4lao7m20joa81j8tLqiBs+pIu0W2iJv23dOxTqMKdu/yKzL4nVirRvfsXLBvotMzLHmJNs0jhd7zxcf7DUNysoYUoLRIoreLQtesmyQ77xcT6ln5aZp+IUmr4S09yBmOUlps3VcbRdaZrlejLTGonkQ54rb6n3wkg4P9n9VjzIk/Drfp+48JIOD/Z/VOYfDrfp+55fpFAQQQ8g6iMv6opadDx8Nta0ehR8cwiOSZrqXMGuN3NIsGcSDw2q4xM3mjyyOX4pwGeO/Fjpo3uuxb9BsSbUQSOYbtbNKwHiGnb/ftVfk/nLHEWlSRY1oJIQBAEAQBAEAQBAEAQBAEBy/S3H3VE5jYfqozYAfacNRce29lR5eQ7J8q6I6vhuCqq1OX5n9iLmr46dhklOVo9ZPADeVpri5PREqxpG3g+i1VireUqy6mpTYxxC2eTg+S+xvRvVtj46jpKW5QZuZs4Qe/fsWqPQUNAa2plAAsAGssB0aldxz5RWiijlJ8KhOXM5PU9eBP/lS+yz4L34jP2ow+DV+5jwJ/wDKl9lnwT4jP2ofB6/cyPf3M4ySRVTC5JtZu0m53cbntUC1+JLmOo4dxK7CpVUd0u55/Zk30ub2WfBa+Qnf9QX+1D9mTfS5/ZZ8E5B/1Bf7Ua9d3PoYWF8tbM1oFySGDUOxZQpcnojXZ+Jba1rKKOc45pCyJr4KJ73NdcPnf5T281oA8VvTtKs6aFWvqc7xHiludJOeyXRI6d3EoyMMB50shHYQP9pUTJ/Oe469Bf1oN4QBAEAQBAEAQBAEAQBAauKSlkMrhtDHEdgKwsekGzbTHmsivqjhTq1sTDJIdQ954Bc1XFzlod3Y1BFo0D0RdUubW4gDYHNBTnY0DY9437AQO1WtLph1e5zGdmSk+WB1QSBSvN1dyo5WOUHFPN1dxys1ZMVha4sLxmFrjWbXvbYOhbYWxn0ZrlJR6nzvtBz/AHO+Cz1Rj40O477Qc/3O+CaoeNDuO+8HP9zvgvVv0PHdBfMgNKNPaWkaQ13KSW1Mb/c7lKqxZS3fQjXZsVtDc4zpRpTU1ziZXWZujHkjpPFT4wUVoivc5TesiEw/D5amZkMLcz3kAD8yTuAXk5KK1Ztri5PRH6Z0XwZtFSRU7deRtieLjrc7tJKqpy5palvCPLHQlVgZBAEAQBAEAQBAEAQBAEBqYsLwSj7j/wCkrC38j/Q20f4sf1RxrQrRx2JTmQkCCnIAuCQ+WwNrX2N1HtCqaMSUqvS9GzouJ5yhLlOsDDajzrfZPxWr4Rb/ABCk8xX7R3uqPPD2T8U+EW/xB5iv2jvdUeeHsn4ouEW/xB5iv2ldxDQmqfI58VWGB5zEZC7xt5vm6ArPGx5VQ5ZPUrsqpXS5o7GDwGrvTm/hu+dSOQi+SfuIrG8GmpG3mxFgO5gjcXHqGdbqsaVnQjXxhSvVPcqlZpFNlyRvcNxeT4zurc0dA9as6cWFe/zK93ORW5iSbk369qkmUTJhWET1coip2F7jbZsaOc52xoWmc1BaskVVym9Ed10E0Jiw5mY2fO4ePJbUPus4Dp3qstuc39C3ppVa+pbFpN4QBAEAQBAEAQBAEAQBAEBq4qbQS/8Arf8A0leS6Myg9JL9TmncX0ga2jdDK0sDXuc2XKSH5zdwJA8oE+q3BaaZaLQs83HnZPnjudD7+0/P/lf8q3cyIflLvb/Qd/afn/yv+VOZDyl3t/oe4MYgffK8G2oixuOwhZxi5dCJdNUvls2PlTjVPGLvkAHSD7hbWtiosfREaedRBbyKPpFp8912UoyDZyh8o9Q3dqn04KW8ymyeMOfpq2Xc59WSue4ue4uJ2km5PaVOUUlsVqk5PVmjyLnuDWNLnHY1oJJ6gNq1zaW7JNabeiLno53Lp5iH1h5Fm3INch6Dub+ag25aX5S2owZPeWx1TBcFp6SMR07Axu/eXHi520lQZzlN6stIVxgtIkgsDMIAgCAIAgCAIAgCAIAgCAIDHPEHtc07HAg9RFkZ6no9T8yy1tVQSyUuscnI4WvbVe4PaLHtUNy5Njq8XMSgvTrqWzQ6GXECWit5KUbI3Nccw4tOcA9SyqtU3pruZ5HEo1LXwtV/ItZ7n9Z6ePw3f/Rb+V9yI+O1L/4v6f8AoiJqF9I51qrlnmwcQwtADdgBLjfaVd8Px3CLcl1Pnf4m41DLuXhbadjRq5XP1uJJ6VY6JdDl+ZyerI57CTYAknYALnsCwk0luSa4tvRFmwPufTz2dUHkWc3UXkf7e31KvuzYx2juXmLwyyW9myOiYLgNNSNtBGG8XbXHrcdZVbO2U+rL2rHrqXpRJrWbggCAIAgCAIAgCAIAgCAIAgCAIAgOYd2DQ4zN+mU7SZGC0rANb2DY4De5vvHUo99fMtSwwb+V8jOVYSJHPaYScwNw5psQRvvuUOrHssnywW5Y5eXRjVOdz2OrDHqqWFsczwSBZzmjKXdf/Na7HDwVVFOe8j5PxfjMsmbjV6YEZOFYPoUkNzLgmCyVj7RizAbOk+yOgH7R6AoN+XCv6susHhlt716LudGwbR6npR9W27t73a3Ht3dip7cidj3OsxsGqhelb9yWWgmBAEAQBAEAQBAEAQBAEAQBAEAQBAEAQETpDjkVJHd+tztTWb3fAdK34+PK6Wi6ETLzIY0OZ9fkcnDWl73tYxhe4uIYLC54BX+PjV0rSKOMzs+7KlrYzNVV8cLc0htwG89QWdtsK1rJkKjEtyJqNa1IimxnPM100eaEHXFmLS4fecPyXL53HfVy19D6Pwf8GJQ57/zfJHZtG8apaiMCmLW5QPqrBpZ0ZRu6lHqyYXLVPcnZGDZi+mS2+xMreRQgCAIAgCAIAgCAIAgCAIAgCAIAgCAIDzI8NBJ2AEnqC9S1eh5J6LU4njGKOqZ3yuOonxRuDR5I9X5ldJj0quCRxObfK6xyf8jVE0j5GwUzeUmdsaNjRznHcFjfkRrRhiYEr5b9C0VXcpc+AO5cmrGsk/6R/wC3a1wPve7cuey5yvTWp3PC668Jp8pRaqgmp5DFURmN43HYfvMcNTh0hc1kUSqe53eHkQuXNBm1RSuY4OYS0jYRcEdoUeLlF6omWQU1yyWx0PR7TVwsyq8YecA1/wAQ39YVrj576Wfuc1mcH/zU/sXmnnbI0OY4OB3hWkZKS1RQThKD0ktGZFkYhAEAQBAEAQBAEAQBAEAQBAEAQBAR+kJIpZ7ebf8A0lbKvzr9TTkf4Uv0OFNbLI5sVM0vlf5LRbUBtdwHar++5VrQ5LGxnbLoXLRzAqujYclK90jvLkLmXd0eVsUTnx2t5E+WPla+mGi/U3sSGJvjc1lNICbfbaLi4zC+fVcalrtlj8j5Zb/oScOrIjfB2xfLqtd/l+5FTUOJvtylAXW2ZnsdbqvIqaUW+qPpFeVgQ/LY1/L+xr1FDXRtLn4dZo2kZD7g+61SrjFauJvhmYk5csbX/wA/kRVNi5kdkEDWk7TbZ71FunW4PREmSh8pNstGD18kLrxutxG49YUSm2Vb9JByceu1aSResLxpkoAd4ruG49RVtTkKez6nOZGHOp6rdEqpJDCAIAgCAwVMgFrmyrM+7w2vVobK4t/I1/pLeeVX+a/1GbfDl2H0lvPKea/1GPCl2H0lvPKea/1GPCl2NXFcYip4ZJpHuyRtc91hc2aL2A4rOq9zkoqx7njg0tWjzok2pMHK1b7yTHlAwWyxMd5ETbbbNtc7ySr6EeWKWpHZ70pxGSCECnsZ5XshiDhcZ5DreRfWGtD3noasgZNGsTNTTRyOGV+tsjeZLGS2RvY5rkBKIAgCA0sZF6eb/wBb/wCkrOt6TRruWtbX0KP3H8Nj5F9WSDJI4sH3GMNsvQSdfqW3MvTno2ROH0KFep0TMOKieJDuWGjGYcU8SHcaMZgniw7jRmN1QwGxc0HgSFkmn0MW0upU8c0YppHGSndGyQ6yMwyu7NxULIxFPePUtMPijrfLY9UVuOMscWusCNouFXOuS20LrzVMlqpIkqZ7eI9YWyMZIjWXV9yaocaMRAf4zOO9vxCl15Li9JEO3DjauaHX+pZoZWvaHNIIOwhT001qiplFxej6ntemIQBARmL4fJKW5Hhtr3uL3uqziGA8prR6aEmi9V66rUj+8U/nW+yVXfApe8kedh7R3in8632SnwKXvHnYe0d4p/Ot9kp8Cl7x52HtPMmj8zgQ6VhBBBBabEHaCvVwSaeqmHmwf+U2dEsHmo4jDJKJI2uPI6jmYw6+TcT5QB1A8LLoK1JRSl1IEmm9UYsZ0d+mVcb6ixp4o3ZGh7muM0hs55y2sGsAAsftv1bFmYnrRzATRS1DYrCmkLJGNzOc5khGWUeNe7TlY69zrLkBPoAgCA18RiL4ZGja5jgOstIXsXozGS1TONaN90mKkgjpnscHxjKbNFjY6zt2qszOH5llzlW9mZY99EKlz9TpWG1s9RE2WAxvY4XBDvcdWojgoDwM1PR6EyNmPJao2slZzWe1+i88jm90e81B8LKzms9r9E8jmd0Oagq1dgOK8rI6LkXB7s13uGYcG3y7ANQ6Fb4tU41pT6lVmUuc9a3t9TX7yY1zaf8AE/wUjlIvlbe597yY1zaf8T/BeeGj3y13c08RpcXgGZ7ISOLXAj+larNIdUbasG+zpI2KCeR8QMts2+2xV1stXqdZgUyqqUZPc3MGxt1O+x1xk6xw6R0rPHyXB6PoSMrCjfDVfmRfoJmvaHNNwdYKtk9VqjmZwcJOMupkXpiEBgqKyOO3KPa2+y5Av601MZSUerMPfan89F7bfivNUY+LDuO+1P56L22/FNUPFh3Hfan89F7bfimqHiw7nmXG6Vou6eEC4FzI0aybAbeK91PVZF7Jm+hmEAQBAEAQBAcE7q+ihpao1EbfqZiTcDUx51uaevWR1ngp+PYmtGV2RW4vVdGR+gek1VRzBsAMrHnxodzrb2n7JtvWy+EHHVmGM7HYoQWuvyO40+k0DmtLuUYSLlpjcSDwJAIVW2i/WDe10+6MnhHTc5/4b/lTVHvkL+33Q8I6bnP/AA3/ACpqh5C/t90fPCOm5z/w5PlTVDyF/b7ozQY5TvF2vJGzyXCxG4gi4PQtsapSWqKy7Jrqk4TejPUmJQOBDjcHaMrvgvXjTezRrXEKU9VIrmKUcVrwHVzbEW6ioN3DbOsEW2Nx3HW1kiv1dBKdjD7lDlw3I6pFnXx/B1S5yxaBYkXB0Z/eHQQbEfkpGHNtcrMOLVRajbH5lwU0pAgKbp9jTaZ8IcGnMHnX0FvxWMkQM2fLoVTwvZzI/UFq0IPi/QeFzOZH6gmg8V9h4XM5kfqCaDxX2MVVpRDIxzJI4ixwIcCBYg7br1IyjbLXZFw7ltXUyUd5sxiDiKeR5PKPiGwuBGwbA463AA9J3IuYNuKb6m5p/hcUlHPK8OzxwyFjg97S0hpIPiuF9Y3oZG9ovhUMEDDE0gvYxziXPcSco1+MTbagJhAEAQBAamK4bFUxOimaHMcLEfkQdxHFeptPVGMoqS0ZwbS3RWpwqbOy7oiTklFxt+y+3kn81M51dDkZGx7JYN6tS10IinxypdteR2krCPD0/wDMXU/xc49KV+/9ie0fnbM7LU1kkBOxwZmZ2nNcLGzh7itYvU9r/F8ZPSVSRe4u569wDm4g9wOsEMBB6jnUR1adSevxA2tVXE9fs4k9Ok/DHzrzwz18fl/CibVFoG+JpDat+slxJjFyTv8AK6Ap+PlKmPKo6nKcQxXmXO2UtG+yNjwOl9Ld+GPmW/4j/wCCIPwde9jwOl9Ld+GPmT4j/wCCHwePvZrYlopUsic6GpL3tFw0sDQbbr3WE+JNRekEbKuDQc0pWPQidAJ+Tqo4XG8jo5Xu6LFt/e4eoqixv8RvudlxFKGPCHbQ6apxRBARON6N0lYWmpiEhYCG3JFg619h6AhhKuMuqI39nuF+jN9p/wAy80Rh4FfYfs9wv0ZvtP8AmTRDwK+w/Z7hfozfaf8AMmiHgV9j47ueYWdRpWkcCXW9WZND1UwT1SLPGwNAa0AAAAAagANgAXptMGJ0TZ4ZIX3yyNcw222cLG3rQGWnhDGNYNjQGi/BosPyQGRAEAQBAEBhq6VkrHMlaHscLFpFwQV6np0PGk1ozkemHcykhzS0N5I9ph+239w/aHRtU2nJ02kVuRh/OBRogdhBBBsQdRBG0EblYwae6KayLi9y6aH1VfCA+nIMZNix7hlNttgTcdYUPKnQnyz6m/GsvhvDodLotIg5oMrCx28BzXDrBBVZJxXRl1Xlpr1bM2O/sP3vd8Vjzoz8zWZcPxaKdpMZPiuLXA6i1w3EdVj1EKPPMrg9GSIepao2jO1YefqZn4bKPpzprHDG5sZ26tW1x5rejiUsyFJaRLfDwfD/AO5b/JFL7kdQ+oxZ8r9Z5F/UAXMAA6NS9x+phxGXNHX6ncVMKgIAgCAIAgCAIAgCAIAgCAIAgCAICu6SaHUtbdzm5JfOssHfxDY8da3VXyrexGvxYWrfqcp0j0ZraF1i48iTqkb5J6xtaeg+9SeSvIlza6Mprap4y0ktu5oxwyHbNJ7vgtq4ZW/myvedJfI26WhJIzzTZd+UtB7CQQvXwuPyZguJtP1R2L9glNRQ092VEo13cHZc7nEbT4uvUANWoWXM8R4TFWc1s2v0O34Pk+arSx4/rqVTSTTENzMhc5/WdQ6yBr6lXV0V1P0tv9Tq66FWtWlqc8xGqfK7NI4uJ/56lKRhY9TrfcS0dfFFJVyC3LANjB82Dcut942t0DpVhRDRaso821SaivkdQUgghAEAQBAEAQBAEAQBAEAQBAEAQBAEB4mia9pa8BzTqIIuD2L1Np6o8lFSWjKDpJoOGB0tKbDa6MnV/C47Ooqyoz9NrP3KHM4O5b0dexT3zsiHjm7uYNvbwUTN45CHpq3Za8J/Bk5tWZey7f8Ash8SxSSQW8lvNH9zvXM25M7pazZ31OLTjQ5Ko6Ig5l5Exm/mXvQDuduqHNnrWlsA1tjO2XgXDczoO3q22FFD6yKbLzUvTDqdoY0AAAWA1ADYANynlMekAQBAEAQBAEAQBAEAQBAEAQBAEAQBAQmO6Sw0wsfHfzBu6zuUa7KhVt8ydi8PtvevRdzm2kOktRUk5nZWbmDZ+qp8jLnZt8jqsLh9VHRb9yrSqLHcnTMcVFJL/ptJF7F32QeBdsU7FxrL5csEU/EOJY+FW7LpaImaLAWx+NJ4zuG4fFdfgcGhT6rN2fL+L/iy3L1ro9Mfuy96K6Sua4RSm42A/wBlIzMNNc0SNwvick+Sx7F7Y4EAjWCqZrR6M6pNNao9Lw9CAxyTNb5TgOs2WSi30RhKyMPzPQ8/S4+e31he+HPsYeYq9yH0uPnt9YTw5dh5ir3IfS4+e31hPDn2HmKvch9Lj57fWE8OfYeYq9yPFNiEMpLY5GPLfKDXBxHXbYsGtDamnuj3VVUcTS+V7WNG1ziGgdpQ9PtNUslaHRua9p2OaQ4HtCAyoAgCAIAgCAx1E7WNLnkABYykorVmUISm9Iop+PaRvcC2G7W877R6uAVbflt7RLzE4dGPqs3ZS6s7VWy3e5fQWi2IupXldM7ZcsFqzK7Jrx4c9j0RsUlLTta58z87gCWxtIAJAuGuO+5XR4vAeVc1r/kcVxD8WucvDx1otepJUmnkQiEeezbC7AyMNBtrFiNXbrXsZeG/TtoXq4RTkVJ2NS1XzZovx+jO17/Wz4KX8Ru7kBfg/AX+WP7mKTE6Zw+qc8v1EXLbdepScXLtssUZdCn45+H8LExJW16KS7M6hoViZmiGbbY+tpsfXtWOdUoy1RU8KyHOHKyyqAW4QFa0srmxOjDraw7b1hWGDW566FLxazk5diB79xcGqw8s+5TeY+g79x8Gp5Z9x5j6Dv3Hwanln3HmPoRGk2NMMTG5hGx8sTJpG6i2F7wJCD9nVqvuBJUfJqlCvVE7h9kbLkpI6fhVDBBE1lMxjIwBlDALW43G2+26pzpSu4hAybGImVADmMpnSQsdra6Uylsrsp1Oc1nJ24ZzxQEpg9JSQ1FQ2ms2R2R8sTT4rS4ENdk2Nc4N1222CAmUAQBAEAQGjiGJMi1bXbm/HgtNt0YfqSKMaVu/yKxidU6Q3cezcFW2WOfUuseqNa0RB1JUZ7lhF6EjhOiD5rOm8Rm232z8v5qVVhOe89kQMnisa/TXu/sXXD8OigbliYGjfxPSTvVpXXGtaRRQ3XTues3qbVgszToj7ZD0+WQalX0v0TjqQZYwGzNBN9gd0O6elTMXI8OWjWxW8Rw3dBuL3X7MitE6gQVMFJe73RyyvtuALbA9ZcPZK3ZsuZakfhVTh1L8q0uggIzGMApqstM7C4tuG2e9tr2v5JHALdVfZV+R6Ee7Fquac1roR3gLh/mj+LL862+ev932Rp+G43t+7HgLh/mj+LL86eev932Q+G43t+7HgLh/mj+LL86eev8Ad9kPhuN7fuz47QPDiLGEkHURysu/+NHm3vZv7ILh2Onql92SOBaP09E3JTCRrNzHSyyNb0Na9xDR0Cyit6vUmpaLQ94zglPVhonYSWElj2vfG9hIsSyRhDm3Go2OsLw9PWD4NBSNc2BmXM7M4lznve6wGZ8jyXONgBrO5Ab6AIAgCArePaSCMmOEgv3u2hvQOJUHIy1H0x6lph8Pdnrs6f1IGmeSbuNyd5UFNy3ZaziorRHzEKoNIaPGedjBt6zzW9JSfpWrNSkl1N3B4ooyHy3dJuAByt6tWs9J9ygrMcXqosi5ErLNk9ETvftn3vUVs+JW9mQvKvuYqrHgGOLAS4A2Gy5tqF7L2PErdd0x5VlObp69oAdyxcNpytGvqyK/rlJx1KKy+yMmtD1+0A/972R8iz1Zh5mzse4NOnvcGtExcdQGVvyL1KTeiPHlWLqhpTpt9EiLXuL5nDVFdpy9Li0Cw6N6sKKOXeXU1SvnYtPkVbuPzSVGLSTSEudyUhcf3nMA6hqt2L3K/IiViLc7moBPCAicbxSSAtyRtfe97vyWtb7puvG9CZiYsbteaWmn01//AEjPCao9HZ+N/gvOYmfDKv4j/wBv9x4TT+js/G/wTmHwyr+I/wDb/ceE0/o7Pxv8E5h8Mq/iP/b/AHPMuk9SActNGTuBnIHaeTNvUnMeS4bDTaf/ANf7m5otpM2s5Rj4zDPFYSQlwdYOvlex4tnYbGxsNmwLIq5wlB6SM+M6QMp5GRMjlnne0ubDEAXZWmxe5ziGsbc2u4i5QwPWCY6ypdIwxyQyx5c8MoAcA++VwLSQ5pyuAcCRdp4ICWQBAEBT9OtITDaCI2e4Xc7e1p3DpKrs7JcFyR6suuFYKtfiz6LoVCjVWi+nojfwozVjzFR2DWm0tSRdjPus3SP9w3qwooctypy8mNS+p0DB8HipmZYxcnW57tb3nnOdv/srKMIpaJFDZbKx6s37BZcq7GvUWTlXYaiwTlXYanzIOAXoIvGcbp6ZhdI5ot1f8J6FvrolMiXZUK+m7OT6V90WSa7aYZG886nfwjd+an10xgVs7ZWPVnO5i57td3Ocekkk+8lbNkex112O7dyfRF1DA6WYWnmsS3mMF8rOvXc9g3Ksvt53p8i1or5Vq+pfFoN4QHPe6hHVOkg+jxSyDLJmyNJsbtte3asJrY6Hgd9FXP4rW+nUpH0fE/Rqj2HLXoy+8/hd0Po+J+jVHsOTRjz+F3Q+j4n6NUew5NGPP4XdHx0GJD/pqj2HH3JozGXEMKK11ReO5fgFVHJNV1bTG6RjI2RO8sMY5xzP4El2obh1rbFaI5HiOVHIu5orREjXT/QsTlqJw/kKiCKNszWOeInwOkJa/KDka4SggnVdpHC+RAPuh9fPLVT/AF0lRTCOPJM+ERAy5n52sIa3O0N5M32aygLggCAIDjGP1JlrZ3Hnlo6m6gPcubyJc1zZ3GDWq8aK+hB1Vc+Z3JxCXkgbSSRtcS622NrgNXSpeNQ+rRjKUJycXJL9SxUGk74I2xww1DGN1BrWuAH8itItpGiWDjSespx/5/M2PDWo5lV6nfIveYx+HYnuj/z+YOmtRzKr1O+ROYfDsT3x/wCfzJLDdLJzHeRk17m12m+W/ik+LtVrjURnDWWh894rbOnJlGltx+huM0pdYlxexo2uddo9419ikPEhpsVyzr9d9iAxvuhPsW05J++7Z2N+K8jjQT6GTzLHtqc9xGulmcXSvc88SdnUNy3bLoYJ6mCiw+WokEcDDI87Gt29Z4DpOpYTmorVm+uDk9Edk0D7nMdGRNVZZJ9rRtZF1c53T6lW3ZDnsuhbUYyhu+pf1GJQQBAEAQBAEAQBAEAQBAEAQHEazD5KvEX0sJLS+SQveP8A84w45ndZ1AdapKqPEuk38mdbbl+DiRfz0Ox4Vh0VNEyGFoaxgsAPeTxJ23V0kktEcpObnLml1NtemIQGvXVscLC+Vwa0bz+QG9ZwhKb0ijVddCqPNN6IoWP6evN20oyjnu8o9Td3arOnAS3mc/k8ZlJ8tWy7lCxCqklOaR7nu4uJJ/RTlFR2RWc8pPWT1I8QOkcGxtLnHY1ouT2BYTaW7JNcXLZFx0f7l08pD6t3JM25BYyHoJ2N96gWZaW0S3owJPeex0/BMCpqNmWnjawbztc795x1lQJzlN6stK6o1rSKJJYGwIAgCAIAgCAIAgCAIAgCAIAgOHjSNlHide5xdndLkGU2OVpvbZxPuUSC5W9DfxKy1wrUE9NCwjS+p8xVezJ8q3JspfEv+o8LqnzFX7EnyrLSR47rlvubeHaYTCF2ZrsxccmfaG/fFhrBvboW/H4ZdbPmnJqJDyOOQqhyx3kQGJ10kzs0ri49OwdQXRV0xqjpE5u3JsvlzTZEvYSQGgknYBrJXraS1ZlXFt6IsuB9z+aazqk8kzm6i8j/AG9qrrs2K2huX+Lwuc97NkdCwfAaalbaCMNO921x63bVW2Wyn+Zl7Tj11LSKJJazcEAQBAEAQBAEAQBAEAQBAEAQBAEB+b+6dhzoMUqLjVIRK08Q8a/U4OCg3Jpl5itTrX02L13MtPwWfRqxxuxv1cu27W/Yd08DvW/FlKx8iW5X8ShXjw8ZvRfMlcZ0nfPdsV2R/wAzuvh1LpcXBjX6p7s+ecS4zZdrCvaP9SBmU8oobsy4Pgk1Y76oWYDZ0p8kdA5x6u1QcjLhXst2XmDwq2/d7I6Hgmj0FKPEbd+951uPw6gqe7Ina9zq8XBqx16Vv3JdaCaEAQBAEAQBAEAQBAEAQBAEAQBAEAQBAc+7sGAxVFOyQuDJo3WYT9trvKYfz7OlexxZZD5Ynr4lHCi5S6P5fUouE0LIRZu3ed5XQ4mHXjx0it+5w/FOJ3Zs9Zvb5I36mvjhbd56hvJ6ApFt0Ko6yK2nEsyJ8sEWvRrRR1QGzVhAjNnMgab3G4yuG390auPBUuRnuzaHQ6zA4JCj1Wbsv0UbWgNaA1oFgALADgAq97l4klsj2h6EAQBAEAQBAEAQBAEAQBAEAQBAEAQBAEByLTnEzNWPbfxYvEaOkeUfXq7FfYNahWn3OS4re7LmvkiBM7y4R07DLMQSGNF7ADWStt+TGpEPEwJZEvoVnlXPe4yXzgkEO1FpG0W3LjeIZll0tH0PqXBuE0YsE0tWWnRPSyoojZpzxX1xO2dJafsn3KBVkyqf0LfJ4fXkLs+513R7SenrG/Vuyv3xu1OHVxHSFbU5MLenU5zKwbcd+pbdybUghBAEAQBAEAQBAEAQBAEAQBAEAQBAEAQBAcFxlzzVSMjaXSvle1jd5OYq/ldGmhSfY5Dy8r8hx+rOpaFaNR0Eevx5365JLbTzW8GhczbxOuctWzqcfFVMdERPdC0UpaktkaTDUm4a9rbiTK29pGgaxYeVtC0Oyq/ZFlRnSxuvQ57DozWDyoTfoOo23joUGzEnrsXMOP4mm7NuLBaqM58jmluu42i28LT5a2O+hIjxvCt9DfUt+jenD2hran6xvPHlDrH2lKx8+UfTYR8zg8Zeunb6F/o6yOVuaNwcOj+/BWsJxmtYs56yqdb5ZLQzrM1hAEAQBAEAQBAEAQBAEAQBAEAQBAEByrRihZNi9beTJJG53Ji17hzjncL7xq9ay4jU8imMFJpfQhYMY12yk1qy/wDel/n3eyFRfBl/EZceaXsRG4zoiakNvUPaW3sQ0E2da419QPYpeLgKh68zf6kfJlG+PK1p+hGfs6d6bN7DFO5UV/ko92Q2kmg9bDHnpah8wHlNIs7rbbb1LRfzRWsVqS8TApc1zya/oVvD43NaA4G4FiLbFQNbn0CLSityw4RVywuvGSD7j0ELfTOcJaoh5FVdq0mX3B8fbLYSDI7+U/BW9OSp7Pqc5k4Mq947omlKIAQBAEAQBAEAQBAEAQBAEAQBAEAQEXT/AOuf4lm+hrj1JRYGwIAgCAiX+UesqL8yevyoBeo8ZnYvUa2b6kEUIAgCAIAgCAIAgCAIAgCAIAgCA//Z">
            <a:hlinkClick r:id="rId2"/>
          </p:cNvPr>
          <p:cNvSpPr>
            <a:spLocks noChangeAspect="1" noChangeArrowheads="1"/>
          </p:cNvSpPr>
          <p:nvPr/>
        </p:nvSpPr>
        <p:spPr bwMode="auto">
          <a:xfrm>
            <a:off x="53975" y="-1851025"/>
            <a:ext cx="2952750" cy="38576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data:image/jpeg;base64,/9j/4AAQSkZJRgABAQAAAQABAAD/2wCEAAkGBxERERQUEBQVFRUXGRYXGBUYFxkXGBcYFBcYHBcVGBUaHCoiGBwlHBQUIjIiJSkrLi4uFx8zODMsNygtLisBCgoKDg0OGxAQGzcmICQsLCwsNCwsLCw0LCwsLCwsLCwsLCwsLCwsLCwsLCwsLCwsLCwsLCwsLCwsLCwsLCwsLP/AABEIAQEAxAMBEQACEQEDEQH/xAAcAAEAAgMBAQEAAAAAAAAAAAAABQYDBAcCAQj/xABIEAABAwICBQUMBwcDBQEAAAABAAIDBBEFEgYhMUFRE1JhcYEHFRYiMlNUkZKh0dIUI0Jik7HhF3KCorLB4jPC8ERjZHPTQ//EABsBAQACAwEBAAAAAAAAAAAAAAAEBQIDBgEH/8QAOhEAAgIBAgQEBAQEBQQDAAAAAAECAwQRIQUSMVETFCJSFUFhoQYycZFTgbHhM0JjkvAWI2LRQ6LB/9oADAMBAAIRAxEAPwDuKAIAgCAIDSxLE2QjxtZ3NG39FptujWtyRRjTuei6FIxvF5Ztps3c0bO3iqq7IlYdDiYkKd9NWVyokdxPrKhtss4JdjXgo5pjZl7byXWH5rKumyzoR8riONir1vfsWbCNFIJoS5kz3StcWuzWDWubtaWX1biDfYQVaYltOJZ/3VqzlOL5d+fS40vkX0+f6my3Ruq5zfaKvvj+N2OFl+H8xv8AN9zyMBrY3Z2FpI12z7bbl78cxbHyNdTZDguZV60+n1LHozjzahgB1OGrXtvwKxycfk9UejLnAzvFXJLqifUMtAgCAIAgCAIAgCAIAgCAIAgCA+E22oCFrscFy2LXxdu7FCtyUtoljThPTmmV2tcXEk6yVBm9d2W1SUVoiLMLpHhjAXOOwD8zwHStcYSm9IkidsKo802TkGggez66VzXHzdtXRcg3U6rAS3mU+VxWc1y17LueT3NoPSKj1s+RTlCKWiOfnixm9ZNtkrhWiUVOzJG+TWbucSMznGwzONtZsAOxQb+GwulzSkydTb4UeWKN3vIPOSe74LR8Gq9zN3m5dkVfSinracF0bs0evxra29dvzU/E4HizktZPVFLxDiWXSnpFOL+fYqGC1joZWOvvAPUTtXXyrTr5Tk6LnG3nXc7PSy52NdxHv3rnJx5ZNHb1T54KRlWBsCAIAgCAIAgCAIAgCAIAgMVTUNjaXvIa0aySsZSUVqzKEJTkoxW5ScV0jdUEtj8WP1F3XwHQqq/Kdj0j0OhxeHqlc093/QxU7wBdxAA1kk2AA4lao7m20joa81j8tLqiBs+pIu0W2iJv23dOxTqMKdu/yKzL4nVirRvfsXLBvotMzLHmJNs0jhd7zxcf7DUNysoYUoLRIoreLQtesmyQ77xcT6ln5aZp+IUmr4S09yBmOUlps3VcbRdaZrlejLTGonkQ54rb6n3wkg4P9n9VjzIk/Drfp+48JIOD/Z/VOYfDrfp+55fpFAQQQ8g6iMv6opadDx8Nta0ehR8cwiOSZrqXMGuN3NIsGcSDw2q4xM3mjyyOX4pwGeO/Fjpo3uuxb9BsSbUQSOYbtbNKwHiGnb/ftVfk/nLHEWlSRY1oJIQBAEAQBAEAQBAEAQBAEBy/S3H3VE5jYfqozYAfacNRce29lR5eQ7J8q6I6vhuCqq1OX5n9iLmr46dhklOVo9ZPADeVpri5PREqxpG3g+i1VireUqy6mpTYxxC2eTg+S+xvRvVtj46jpKW5QZuZs4Qe/fsWqPQUNAa2plAAsAGssB0aldxz5RWiijlJ8KhOXM5PU9eBP/lS+yz4L34jP2ow+DV+5jwJ/wDKl9lnwT4jP2ofB6/cyPf3M4ySRVTC5JtZu0m53cbntUC1+JLmOo4dxK7CpVUd0u55/Zk30ub2WfBa+Qnf9QX+1D9mTfS5/ZZ8E5B/1Bf7Ua9d3PoYWF8tbM1oFySGDUOxZQpcnojXZ+Jba1rKKOc45pCyJr4KJ73NdcPnf5T281oA8VvTtKs6aFWvqc7xHiludJOeyXRI6d3EoyMMB50shHYQP9pUTJ/Oe469Bf1oN4QBAEAQBAEAQBAEAQBAauKSlkMrhtDHEdgKwsekGzbTHmsivqjhTq1sTDJIdQ954Bc1XFzlod3Y1BFo0D0RdUubW4gDYHNBTnY0DY9437AQO1WtLph1e5zGdmSk+WB1QSBSvN1dyo5WOUHFPN1dxys1ZMVha4sLxmFrjWbXvbYOhbYWxn0ZrlJR6nzvtBz/AHO+Cz1Rj40O477Qc/3O+CaoeNDuO+8HP9zvgvVv0PHdBfMgNKNPaWkaQ13KSW1Mb/c7lKqxZS3fQjXZsVtDc4zpRpTU1ziZXWZujHkjpPFT4wUVoivc5TesiEw/D5amZkMLcz3kAD8yTuAXk5KK1Ztri5PRH6Z0XwZtFSRU7deRtieLjrc7tJKqpy5palvCPLHQlVgZBAEAQBAEAQBAEAQBAEBqYsLwSj7j/wCkrC38j/Q20f4sf1RxrQrRx2JTmQkCCnIAuCQ+WwNrX2N1HtCqaMSUqvS9GzouJ5yhLlOsDDajzrfZPxWr4Rb/ABCk8xX7R3uqPPD2T8U+EW/xB5iv2jvdUeeHsn4ouEW/xB5iv2ldxDQmqfI58VWGB5zEZC7xt5vm6ArPGx5VQ5ZPUrsqpXS5o7GDwGrvTm/hu+dSOQi+SfuIrG8GmpG3mxFgO5gjcXHqGdbqsaVnQjXxhSvVPcqlZpFNlyRvcNxeT4zurc0dA9as6cWFe/zK93ORW5iSbk369qkmUTJhWET1coip2F7jbZsaOc52xoWmc1BaskVVym9Ed10E0Jiw5mY2fO4ePJbUPus4Dp3qstuc39C3ppVa+pbFpN4QBAEAQBAEAQBAEAQBAEBq4qbQS/8Arf8A0leS6Myg9JL9TmncX0ga2jdDK0sDXuc2XKSH5zdwJA8oE+q3BaaZaLQs83HnZPnjudD7+0/P/lf8q3cyIflLvb/Qd/afn/yv+VOZDyl3t/oe4MYgffK8G2oixuOwhZxi5dCJdNUvls2PlTjVPGLvkAHSD7hbWtiosfREaedRBbyKPpFp8912UoyDZyh8o9Q3dqn04KW8ymyeMOfpq2Xc59WSue4ue4uJ2km5PaVOUUlsVqk5PVmjyLnuDWNLnHY1oJJ6gNq1zaW7JNabeiLno53Lp5iH1h5Fm3INch6Dub+ag25aX5S2owZPeWx1TBcFp6SMR07Axu/eXHi520lQZzlN6stIVxgtIkgsDMIAgCAIAgCAIAgCAIAgCAIDHPEHtc07HAg9RFkZ6no9T8yy1tVQSyUuscnI4WvbVe4PaLHtUNy5Njq8XMSgvTrqWzQ6GXECWit5KUbI3Nccw4tOcA9SyqtU3pruZ5HEo1LXwtV/ItZ7n9Z6ePw3f/Rb+V9yI+O1L/4v6f8AoiJqF9I51qrlnmwcQwtADdgBLjfaVd8Px3CLcl1Pnf4m41DLuXhbadjRq5XP1uJJ6VY6JdDl+ZyerI57CTYAknYALnsCwk0luSa4tvRFmwPufTz2dUHkWc3UXkf7e31KvuzYx2juXmLwyyW9myOiYLgNNSNtBGG8XbXHrcdZVbO2U+rL2rHrqXpRJrWbggCAIAgCAIAgCAIAgCAIAgCAIAgOYd2DQ4zN+mU7SZGC0rANb2DY4De5vvHUo99fMtSwwb+V8jOVYSJHPaYScwNw5psQRvvuUOrHssnywW5Y5eXRjVOdz2OrDHqqWFsczwSBZzmjKXdf/Na7HDwVVFOe8j5PxfjMsmbjV6YEZOFYPoUkNzLgmCyVj7RizAbOk+yOgH7R6AoN+XCv6susHhlt716LudGwbR6npR9W27t73a3Ht3dip7cidj3OsxsGqhelb9yWWgmBAEAQBAEAQBAEAQBAEAQBAEAQBAEAQETpDjkVJHd+tztTWb3fAdK34+PK6Wi6ETLzIY0OZ9fkcnDWl73tYxhe4uIYLC54BX+PjV0rSKOMzs+7KlrYzNVV8cLc0htwG89QWdtsK1rJkKjEtyJqNa1IimxnPM100eaEHXFmLS4fecPyXL53HfVy19D6Pwf8GJQ57/zfJHZtG8apaiMCmLW5QPqrBpZ0ZRu6lHqyYXLVPcnZGDZi+mS2+xMreRQgCAIAgCAIAgCAIAgCAIAgCAIAgCAIDzI8NBJ2AEnqC9S1eh5J6LU4njGKOqZ3yuOonxRuDR5I9X5ldJj0quCRxObfK6xyf8jVE0j5GwUzeUmdsaNjRznHcFjfkRrRhiYEr5b9C0VXcpc+AO5cmrGsk/6R/wC3a1wPve7cuey5yvTWp3PC668Jp8pRaqgmp5DFURmN43HYfvMcNTh0hc1kUSqe53eHkQuXNBm1RSuY4OYS0jYRcEdoUeLlF6omWQU1yyWx0PR7TVwsyq8YecA1/wAQ39YVrj576Wfuc1mcH/zU/sXmnnbI0OY4OB3hWkZKS1RQThKD0ktGZFkYhAEAQBAEAQBAEAQBAEAQBAEAQBAR+kJIpZ7ebf8A0lbKvzr9TTkf4Uv0OFNbLI5sVM0vlf5LRbUBtdwHar++5VrQ5LGxnbLoXLRzAqujYclK90jvLkLmXd0eVsUTnx2t5E+WPla+mGi/U3sSGJvjc1lNICbfbaLi4zC+fVcalrtlj8j5Zb/oScOrIjfB2xfLqtd/l+5FTUOJvtylAXW2ZnsdbqvIqaUW+qPpFeVgQ/LY1/L+xr1FDXRtLn4dZo2kZD7g+61SrjFauJvhmYk5csbX/wA/kRVNi5kdkEDWk7TbZ71FunW4PREmSh8pNstGD18kLrxutxG49YUSm2Vb9JByceu1aSResLxpkoAd4ruG49RVtTkKez6nOZGHOp6rdEqpJDCAIAgCAwVMgFrmyrM+7w2vVobK4t/I1/pLeeVX+a/1GbfDl2H0lvPKea/1GPCl2H0lvPKea/1GPCl2NXFcYip4ZJpHuyRtc91hc2aL2A4rOq9zkoqx7njg0tWjzok2pMHK1b7yTHlAwWyxMd5ETbbbNtc7ySr6EeWKWpHZ70pxGSCECnsZ5XshiDhcZ5DreRfWGtD3noasgZNGsTNTTRyOGV+tsjeZLGS2RvY5rkBKIAgCA0sZF6eb/wBb/wCkrOt6TRruWtbX0KP3H8Nj5F9WSDJI4sH3GMNsvQSdfqW3MvTno2ROH0KFep0TMOKieJDuWGjGYcU8SHcaMZgniw7jRmN1QwGxc0HgSFkmn0MW0upU8c0YppHGSndGyQ6yMwyu7NxULIxFPePUtMPijrfLY9UVuOMscWusCNouFXOuS20LrzVMlqpIkqZ7eI9YWyMZIjWXV9yaocaMRAf4zOO9vxCl15Li9JEO3DjauaHX+pZoZWvaHNIIOwhT001qiplFxej6ntemIQBARmL4fJKW5Hhtr3uL3uqziGA8prR6aEmi9V66rUj+8U/nW+yVXfApe8kedh7R3in8632SnwKXvHnYe0d4p/Ot9kp8Cl7x52HtPMmj8zgQ6VhBBBBabEHaCvVwSaeqmHmwf+U2dEsHmo4jDJKJI2uPI6jmYw6+TcT5QB1A8LLoK1JRSl1IEmm9UYsZ0d+mVcb6ixp4o3ZGh7muM0hs55y2sGsAAsftv1bFmYnrRzATRS1DYrCmkLJGNzOc5khGWUeNe7TlY69zrLkBPoAgCA18RiL4ZGja5jgOstIXsXozGS1TONaN90mKkgjpnscHxjKbNFjY6zt2qszOH5llzlW9mZY99EKlz9TpWG1s9RE2WAxvY4XBDvcdWojgoDwM1PR6EyNmPJao2slZzWe1+i88jm90e81B8LKzms9r9E8jmd0Oagq1dgOK8rI6LkXB7s13uGYcG3y7ANQ6Fb4tU41pT6lVmUuc9a3t9TX7yY1zaf8AE/wUjlIvlbe597yY1zaf8T/BeeGj3y13c08RpcXgGZ7ISOLXAj+larNIdUbasG+zpI2KCeR8QMts2+2xV1stXqdZgUyqqUZPc3MGxt1O+x1xk6xw6R0rPHyXB6PoSMrCjfDVfmRfoJmvaHNNwdYKtk9VqjmZwcJOMupkXpiEBgqKyOO3KPa2+y5Av601MZSUerMPfan89F7bfivNUY+LDuO+1P56L22/FNUPFh3Hfan89F7bfimqHiw7nmXG6Vou6eEC4FzI0aybAbeK91PVZF7Jm+hmEAQBAEAQBAcE7q+ihpao1EbfqZiTcDUx51uaevWR1ngp+PYmtGV2RW4vVdGR+gek1VRzBsAMrHnxodzrb2n7JtvWy+EHHVmGM7HYoQWuvyO40+k0DmtLuUYSLlpjcSDwJAIVW2i/WDe10+6MnhHTc5/4b/lTVHvkL+33Q8I6bnP/AA3/ACpqh5C/t90fPCOm5z/w5PlTVDyF/b7ozQY5TvF2vJGzyXCxG4gi4PQtsapSWqKy7Jrqk4TejPUmJQOBDjcHaMrvgvXjTezRrXEKU9VIrmKUcVrwHVzbEW6ioN3DbOsEW2Nx3HW1kiv1dBKdjD7lDlw3I6pFnXx/B1S5yxaBYkXB0Z/eHQQbEfkpGHNtcrMOLVRajbH5lwU0pAgKbp9jTaZ8IcGnMHnX0FvxWMkQM2fLoVTwvZzI/UFq0IPi/QeFzOZH6gmg8V9h4XM5kfqCaDxX2MVVpRDIxzJI4ixwIcCBYg7br1IyjbLXZFw7ltXUyUd5sxiDiKeR5PKPiGwuBGwbA463AA9J3IuYNuKb6m5p/hcUlHPK8OzxwyFjg97S0hpIPiuF9Y3oZG9ovhUMEDDE0gvYxziXPcSco1+MTbagJhAEAQBAamK4bFUxOimaHMcLEfkQdxHFeptPVGMoqS0ZwbS3RWpwqbOy7oiTklFxt+y+3kn81M51dDkZGx7JYN6tS10IinxypdteR2krCPD0/wDMXU/xc49KV+/9ie0fnbM7LU1kkBOxwZmZ2nNcLGzh7itYvU9r/F8ZPSVSRe4u569wDm4g9wOsEMBB6jnUR1adSevxA2tVXE9fs4k9Ok/DHzrzwz18fl/CibVFoG+JpDat+slxJjFyTv8AK6Ap+PlKmPKo6nKcQxXmXO2UtG+yNjwOl9Ld+GPmW/4j/wCCIPwde9jwOl9Ld+GPmT4j/wCCHwePvZrYlopUsic6GpL3tFw0sDQbbr3WE+JNRekEbKuDQc0pWPQidAJ+Tqo4XG8jo5Xu6LFt/e4eoqixv8RvudlxFKGPCHbQ6apxRBARON6N0lYWmpiEhYCG3JFg619h6AhhKuMuqI39nuF+jN9p/wAy80Rh4FfYfs9wv0ZvtP8AmTRDwK+w/Z7hfozfaf8AMmiHgV9j47ueYWdRpWkcCXW9WZND1UwT1SLPGwNAa0AAAAAagANgAXptMGJ0TZ4ZIX3yyNcw222cLG3rQGWnhDGNYNjQGi/BosPyQGRAEAQBAEBhq6VkrHMlaHscLFpFwQV6np0PGk1ozkemHcykhzS0N5I9ph+239w/aHRtU2nJ02kVuRh/OBRogdhBBBsQdRBG0EblYwae6KayLi9y6aH1VfCA+nIMZNix7hlNttgTcdYUPKnQnyz6m/GsvhvDodLotIg5oMrCx28BzXDrBBVZJxXRl1Xlpr1bM2O/sP3vd8Vjzoz8zWZcPxaKdpMZPiuLXA6i1w3EdVj1EKPPMrg9GSIepao2jO1YefqZn4bKPpzprHDG5sZ26tW1x5rejiUsyFJaRLfDwfD/AO5b/JFL7kdQ+oxZ8r9Z5F/UAXMAA6NS9x+phxGXNHX6ncVMKgIAgCAIAgCAIAgCAIAgCAIAgCAICu6SaHUtbdzm5JfOssHfxDY8da3VXyrexGvxYWrfqcp0j0ZraF1i48iTqkb5J6xtaeg+9SeSvIlza6Mprap4y0ktu5oxwyHbNJ7vgtq4ZW/myvedJfI26WhJIzzTZd+UtB7CQQvXwuPyZguJtP1R2L9glNRQ092VEo13cHZc7nEbT4uvUANWoWXM8R4TFWc1s2v0O34Pk+arSx4/rqVTSTTENzMhc5/WdQ6yBr6lXV0V1P0tv9Tq66FWtWlqc8xGqfK7NI4uJ/56lKRhY9TrfcS0dfFFJVyC3LANjB82Dcut942t0DpVhRDRaso821SaivkdQUgghAEAQBAEAQBAEAQBAEAQBAEAQBAEB4mia9pa8BzTqIIuD2L1Np6o8lFSWjKDpJoOGB0tKbDa6MnV/C47Ooqyoz9NrP3KHM4O5b0dexT3zsiHjm7uYNvbwUTN45CHpq3Za8J/Bk5tWZey7f8Ash8SxSSQW8lvNH9zvXM25M7pazZ31OLTjQ5Ko6Ig5l5Exm/mXvQDuduqHNnrWlsA1tjO2XgXDczoO3q22FFD6yKbLzUvTDqdoY0AAAWA1ADYANynlMekAQBAEAQBAEAQBAEAQBAEAQBAEAQBAQmO6Sw0wsfHfzBu6zuUa7KhVt8ydi8PtvevRdzm2kOktRUk5nZWbmDZ+qp8jLnZt8jqsLh9VHRb9yrSqLHcnTMcVFJL/ptJF7F32QeBdsU7FxrL5csEU/EOJY+FW7LpaImaLAWx+NJ4zuG4fFdfgcGhT6rN2fL+L/iy3L1ro9Mfuy96K6Sua4RSm42A/wBlIzMNNc0SNwvick+Sx7F7Y4EAjWCqZrR6M6pNNao9Lw9CAxyTNb5TgOs2WSi30RhKyMPzPQ8/S4+e31he+HPsYeYq9yH0uPnt9YTw5dh5ir3IfS4+e31hPDn2HmKvch9Lj57fWE8OfYeYq9yPFNiEMpLY5GPLfKDXBxHXbYsGtDamnuj3VVUcTS+V7WNG1ziGgdpQ9PtNUslaHRua9p2OaQ4HtCAyoAgCAIAgCAx1E7WNLnkABYykorVmUISm9Iop+PaRvcC2G7W877R6uAVbflt7RLzE4dGPqs3ZS6s7VWy3e5fQWi2IupXldM7ZcsFqzK7Jrx4c9j0RsUlLTta58z87gCWxtIAJAuGuO+5XR4vAeVc1r/kcVxD8WucvDx1otepJUmnkQiEeezbC7AyMNBtrFiNXbrXsZeG/TtoXq4RTkVJ2NS1XzZovx+jO17/Wz4KX8Ru7kBfg/AX+WP7mKTE6Zw+qc8v1EXLbdepScXLtssUZdCn45+H8LExJW16KS7M6hoViZmiGbbY+tpsfXtWOdUoy1RU8KyHOHKyyqAW4QFa0srmxOjDraw7b1hWGDW566FLxazk5diB79xcGqw8s+5TeY+g79x8Gp5Z9x5j6Dv3Hwanln3HmPoRGk2NMMTG5hGx8sTJpG6i2F7wJCD9nVqvuBJUfJqlCvVE7h9kbLkpI6fhVDBBE1lMxjIwBlDALW43G2+26pzpSu4hAybGImVADmMpnSQsdra6Uylsrsp1Oc1nJ24ZzxQEpg9JSQ1FQ2ms2R2R8sTT4rS4ENdk2Nc4N1222CAmUAQBAEAQGjiGJMi1bXbm/HgtNt0YfqSKMaVu/yKxidU6Q3cezcFW2WOfUuseqNa0RB1JUZ7lhF6EjhOiD5rOm8Rm232z8v5qVVhOe89kQMnisa/TXu/sXXD8OigbliYGjfxPSTvVpXXGtaRRQ3XTues3qbVgszToj7ZD0+WQalX0v0TjqQZYwGzNBN9gd0O6elTMXI8OWjWxW8Rw3dBuL3X7MitE6gQVMFJe73RyyvtuALbA9ZcPZK3ZsuZakfhVTh1L8q0uggIzGMApqstM7C4tuG2e9tr2v5JHALdVfZV+R6Ee7Fquac1roR3gLh/mj+LL862+ev932Rp+G43t+7HgLh/mj+LL86eev932Q+G43t+7HgLh/mj+LL86eev8Ad9kPhuN7fuz47QPDiLGEkHURysu/+NHm3vZv7ILh2Onql92SOBaP09E3JTCRrNzHSyyNb0Na9xDR0Cyit6vUmpaLQ94zglPVhonYSWElj2vfG9hIsSyRhDm3Go2OsLw9PWD4NBSNc2BmXM7M4lznve6wGZ8jyXONgBrO5Ab6AIAgCArePaSCMmOEgv3u2hvQOJUHIy1H0x6lph8Pdnrs6f1IGmeSbuNyd5UFNy3ZaziorRHzEKoNIaPGedjBt6zzW9JSfpWrNSkl1N3B4ooyHy3dJuAByt6tWs9J9ygrMcXqosi5ErLNk9ETvftn3vUVs+JW9mQvKvuYqrHgGOLAS4A2Gy5tqF7L2PErdd0x5VlObp69oAdyxcNpytGvqyK/rlJx1KKy+yMmtD1+0A/972R8iz1Zh5mzse4NOnvcGtExcdQGVvyL1KTeiPHlWLqhpTpt9EiLXuL5nDVFdpy9Li0Cw6N6sKKOXeXU1SvnYtPkVbuPzSVGLSTSEudyUhcf3nMA6hqt2L3K/IiViLc7moBPCAicbxSSAtyRtfe97vyWtb7puvG9CZiYsbteaWmn01//AEjPCao9HZ+N/gvOYmfDKv4j/wBv9x4TT+js/G/wTmHwyr+I/wDb/ceE0/o7Pxv8E5h8Mq/iP/b/AHPMuk9SActNGTuBnIHaeTNvUnMeS4bDTaf/ANf7m5otpM2s5Rj4zDPFYSQlwdYOvlex4tnYbGxsNmwLIq5wlB6SM+M6QMp5GRMjlnne0ubDEAXZWmxe5ziGsbc2u4i5QwPWCY6ypdIwxyQyx5c8MoAcA++VwLSQ5pyuAcCRdp4ICWQBAEBT9OtITDaCI2e4Xc7e1p3DpKrs7JcFyR6suuFYKtfiz6LoVCjVWi+nojfwozVjzFR2DWm0tSRdjPus3SP9w3qwooctypy8mNS+p0DB8HipmZYxcnW57tb3nnOdv/srKMIpaJFDZbKx6s37BZcq7GvUWTlXYaiwTlXYanzIOAXoIvGcbp6ZhdI5ot1f8J6FvrolMiXZUK+m7OT6V90WSa7aYZG886nfwjd+an10xgVs7ZWPVnO5i57td3Ocekkk+8lbNkex112O7dyfRF1DA6WYWnmsS3mMF8rOvXc9g3Ksvt53p8i1or5Vq+pfFoN4QHPe6hHVOkg+jxSyDLJmyNJsbtte3asJrY6Hgd9FXP4rW+nUpH0fE/Rqj2HLXoy+8/hd0Po+J+jVHsOTRjz+F3Q+j4n6NUew5NGPP4XdHx0GJD/pqj2HH3JozGXEMKK11ReO5fgFVHJNV1bTG6RjI2RO8sMY5xzP4El2obh1rbFaI5HiOVHIu5orREjXT/QsTlqJw/kKiCKNszWOeInwOkJa/KDka4SggnVdpHC+RAPuh9fPLVT/AF0lRTCOPJM+ERAy5n52sIa3O0N5M32aygLggCAIDjGP1JlrZ3Hnlo6m6gPcubyJc1zZ3GDWq8aK+hB1Vc+Z3JxCXkgbSSRtcS622NrgNXSpeNQ+rRjKUJycXJL9SxUGk74I2xww1DGN1BrWuAH8itItpGiWDjSespx/5/M2PDWo5lV6nfIveYx+HYnuj/z+YOmtRzKr1O+ROYfDsT3x/wCfzJLDdLJzHeRk17m12m+W/ik+LtVrjURnDWWh894rbOnJlGltx+huM0pdYlxexo2uddo9419ikPEhpsVyzr9d9iAxvuhPsW05J++7Z2N+K8jjQT6GTzLHtqc9xGulmcXSvc88SdnUNy3bLoYJ6mCiw+WokEcDDI87Gt29Z4DpOpYTmorVm+uDk9Edk0D7nMdGRNVZZJ9rRtZF1c53T6lW3ZDnsuhbUYyhu+pf1GJQQBAEAQBAEAQBAEAQBAEAQHEazD5KvEX0sJLS+SQveP8A84w45ndZ1AdapKqPEuk38mdbbl+DiRfz0Ox4Vh0VNEyGFoaxgsAPeTxJ23V0kktEcpObnLml1NtemIQGvXVscLC+Vwa0bz+QG9ZwhKb0ijVddCqPNN6IoWP6evN20oyjnu8o9Td3arOnAS3mc/k8ZlJ8tWy7lCxCqklOaR7nu4uJJ/RTlFR2RWc8pPWT1I8QOkcGxtLnHY1ouT2BYTaW7JNcXLZFx0f7l08pD6t3JM25BYyHoJ2N96gWZaW0S3owJPeex0/BMCpqNmWnjawbztc795x1lQJzlN6stK6o1rSKJJYGwIAgCAIAgCAIAgCAIAgCAIAgOHjSNlHide5xdndLkGU2OVpvbZxPuUSC5W9DfxKy1wrUE9NCwjS+p8xVezJ8q3JspfEv+o8LqnzFX7EnyrLSR47rlvubeHaYTCF2ZrsxccmfaG/fFhrBvboW/H4ZdbPmnJqJDyOOQqhyx3kQGJ10kzs0ri49OwdQXRV0xqjpE5u3JsvlzTZEvYSQGgknYBrJXraS1ZlXFt6IsuB9z+aazqk8kzm6i8j/AG9qrrs2K2huX+Lwuc97NkdCwfAaalbaCMNO921x63bVW2Wyn+Zl7Tj11LSKJJazcEAQBAEAQBAEAQBAEAQBAEAQBAEB+b+6dhzoMUqLjVIRK08Q8a/U4OCg3Jpl5itTrX02L13MtPwWfRqxxuxv1cu27W/Yd08DvW/FlKx8iW5X8ShXjw8ZvRfMlcZ0nfPdsV2R/wAzuvh1LpcXBjX6p7s+ecS4zZdrCvaP9SBmU8oobsy4Pgk1Y76oWYDZ0p8kdA5x6u1QcjLhXst2XmDwq2/d7I6Hgmj0FKPEbd+951uPw6gqe7Ina9zq8XBqx16Vv3JdaCaEAQBAEAQBAEAQBAEAQBAEAQBAEAQBAc+7sGAxVFOyQuDJo3WYT9trvKYfz7OlexxZZD5Ynr4lHCi5S6P5fUouE0LIRZu3ed5XQ4mHXjx0it+5w/FOJ3Zs9Zvb5I36mvjhbd56hvJ6ApFt0Ko6yK2nEsyJ8sEWvRrRR1QGzVhAjNnMgab3G4yuG390auPBUuRnuzaHQ6zA4JCj1Wbsv0UbWgNaA1oFgALADgAq97l4klsj2h6EAQBAEAQBAEAQBAEAQBAEAQBAEAQBAEByLTnEzNWPbfxYvEaOkeUfXq7FfYNahWn3OS4re7LmvkiBM7y4R07DLMQSGNF7ADWStt+TGpEPEwJZEvoVnlXPe4yXzgkEO1FpG0W3LjeIZll0tH0PqXBuE0YsE0tWWnRPSyoojZpzxX1xO2dJafsn3KBVkyqf0LfJ4fXkLs+513R7SenrG/Vuyv3xu1OHVxHSFbU5MLenU5zKwbcd+pbdybUghBAEAQBAEAQBAEAQBAEAQBAEAQBAEAQBAcFxlzzVSMjaXSvle1jd5OYq/ldGmhSfY5Dy8r8hx+rOpaFaNR0Eevx5365JLbTzW8GhczbxOuctWzqcfFVMdERPdC0UpaktkaTDUm4a9rbiTK29pGgaxYeVtC0Oyq/ZFlRnSxuvQ57DozWDyoTfoOo23joUGzEnrsXMOP4mm7NuLBaqM58jmluu42i28LT5a2O+hIjxvCt9DfUt+jenD2hran6xvPHlDrH2lKx8+UfTYR8zg8Zeunb6F/o6yOVuaNwcOj+/BWsJxmtYs56yqdb5ZLQzrM1hAEAQBAEAQBAEAQBAEAQBAEAQBAEByrRihZNi9beTJJG53Ji17hzjncL7xq9ay4jU8imMFJpfQhYMY12yk1qy/wDel/n3eyFRfBl/EZceaXsRG4zoiakNvUPaW3sQ0E2da419QPYpeLgKh68zf6kfJlG+PK1p+hGfs6d6bN7DFO5UV/ko92Q2kmg9bDHnpah8wHlNIs7rbbb1LRfzRWsVqS8TApc1zya/oVvD43NaA4G4FiLbFQNbn0CLSityw4RVywuvGSD7j0ELfTOcJaoh5FVdq0mX3B8fbLYSDI7+U/BW9OSp7Pqc5k4Mq947omlKIAQBAEAQBAEAQBAEAQBAEAQBAEAQEXT/AOuf4lm+hrj1JRYGwIAgCAiX+UesqL8yevyoBeo8ZnYvUa2b6kEUIAgCAIAgCAIAgCAIAgCAIAgCA//Z">
            <a:hlinkClick r:id="rId2"/>
          </p:cNvPr>
          <p:cNvSpPr>
            <a:spLocks noChangeAspect="1" noChangeArrowheads="1"/>
          </p:cNvSpPr>
          <p:nvPr/>
        </p:nvSpPr>
        <p:spPr bwMode="auto">
          <a:xfrm>
            <a:off x="206375" y="-1698625"/>
            <a:ext cx="2952750" cy="38576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3482767"/>
            <a:ext cx="2376264" cy="3116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039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solidFill>
                  <a:srgbClr val="00B050"/>
                </a:solidFill>
                <a:latin typeface="Comic Sans MS" panose="030F0702030302020204" pitchFamily="66" charset="0"/>
              </a:rPr>
              <a:t>The big picture: “How has the Human Genome Project impacted on human life?”</a:t>
            </a:r>
            <a:endParaRPr lang="en-GB" sz="3200" dirty="0">
              <a:solidFill>
                <a:srgbClr val="00B050"/>
              </a:solidFill>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b="1" dirty="0" smtClean="0">
                <a:solidFill>
                  <a:srgbClr val="002060"/>
                </a:solidFill>
                <a:latin typeface="Comic Sans MS" panose="030F0702030302020204" pitchFamily="66" charset="0"/>
              </a:rPr>
              <a:t>Learning outcomes</a:t>
            </a:r>
          </a:p>
          <a:p>
            <a:pPr>
              <a:buFont typeface="Wingdings" panose="05000000000000000000" pitchFamily="2" charset="2"/>
              <a:buChar char="ü"/>
            </a:pPr>
            <a:r>
              <a:rPr lang="en-GB" dirty="0" smtClean="0">
                <a:solidFill>
                  <a:srgbClr val="002060"/>
                </a:solidFill>
                <a:latin typeface="Comic Sans MS" panose="030F0702030302020204" pitchFamily="66" charset="0"/>
              </a:rPr>
              <a:t>Explain the aims of the human genome project.</a:t>
            </a:r>
          </a:p>
          <a:p>
            <a:pPr>
              <a:buFont typeface="Wingdings" panose="05000000000000000000" pitchFamily="2" charset="2"/>
              <a:buChar char="ü"/>
            </a:pPr>
            <a:r>
              <a:rPr lang="en-GB" dirty="0" smtClean="0">
                <a:solidFill>
                  <a:srgbClr val="002060"/>
                </a:solidFill>
                <a:latin typeface="Comic Sans MS" panose="030F0702030302020204" pitchFamily="66" charset="0"/>
              </a:rPr>
              <a:t>Analyse how the outcomes of the human genome project have been used to develop new drugs.</a:t>
            </a:r>
          </a:p>
          <a:p>
            <a:pPr>
              <a:buFont typeface="Wingdings" panose="05000000000000000000" pitchFamily="2" charset="2"/>
              <a:buChar char="ü"/>
            </a:pPr>
            <a:r>
              <a:rPr lang="en-GB" dirty="0" smtClean="0">
                <a:solidFill>
                  <a:srgbClr val="002060"/>
                </a:solidFill>
                <a:latin typeface="Comic Sans MS" panose="030F0702030302020204" pitchFamily="66" charset="0"/>
              </a:rPr>
              <a:t>Evaluate the ethical implications of the human genome project.</a:t>
            </a:r>
            <a:endParaRPr lang="en-GB"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111185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n-US" dirty="0">
                <a:latin typeface="Comic Sans MS" panose="030F0702030302020204" pitchFamily="66" charset="0"/>
              </a:rPr>
              <a:t>Genome</a:t>
            </a:r>
          </a:p>
        </p:txBody>
      </p:sp>
      <p:sp>
        <p:nvSpPr>
          <p:cNvPr id="8195" name="Rectangle 3"/>
          <p:cNvSpPr>
            <a:spLocks noGrp="1" noChangeArrowheads="1"/>
          </p:cNvSpPr>
          <p:nvPr>
            <p:ph type="body" idx="1"/>
          </p:nvPr>
        </p:nvSpPr>
        <p:spPr/>
        <p:txBody>
          <a:bodyPr/>
          <a:lstStyle/>
          <a:p>
            <a:r>
              <a:rPr lang="en-GB" altLang="en-US" dirty="0">
                <a:latin typeface="Comic Sans MS" panose="030F0702030302020204" pitchFamily="66" charset="0"/>
              </a:rPr>
              <a:t>All the DNA of an organism.</a:t>
            </a:r>
          </a:p>
          <a:p>
            <a:r>
              <a:rPr lang="en-GB" altLang="en-US" dirty="0">
                <a:latin typeface="Comic Sans MS" panose="030F0702030302020204" pitchFamily="66" charset="0"/>
              </a:rPr>
              <a:t>It includes all the genes that carry all the genetic information to making all the proteins required by the organism</a:t>
            </a:r>
          </a:p>
        </p:txBody>
      </p:sp>
    </p:spTree>
    <p:extLst>
      <p:ext uri="{BB962C8B-B14F-4D97-AF65-F5344CB8AC3E}">
        <p14:creationId xmlns:p14="http://schemas.microsoft.com/office/powerpoint/2010/main" val="932728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750" y="188913"/>
            <a:ext cx="6985000" cy="1143000"/>
          </a:xfrm>
        </p:spPr>
        <p:txBody>
          <a:bodyPr>
            <a:normAutofit fontScale="90000"/>
          </a:bodyPr>
          <a:lstStyle/>
          <a:p>
            <a:r>
              <a:rPr lang="en-GB" altLang="en-US" sz="4000" b="1" dirty="0">
                <a:latin typeface="Comic Sans MS" panose="030F0702030302020204" pitchFamily="66" charset="0"/>
              </a:rPr>
              <a:t>The Human Genome Project</a:t>
            </a:r>
          </a:p>
        </p:txBody>
      </p:sp>
      <p:sp>
        <p:nvSpPr>
          <p:cNvPr id="13315" name="Rectangle 3"/>
          <p:cNvSpPr>
            <a:spLocks noGrp="1" noChangeArrowheads="1"/>
          </p:cNvSpPr>
          <p:nvPr>
            <p:ph type="body" idx="1"/>
          </p:nvPr>
        </p:nvSpPr>
        <p:spPr>
          <a:xfrm>
            <a:off x="457200" y="1672803"/>
            <a:ext cx="8229600" cy="4708525"/>
          </a:xfrm>
        </p:spPr>
        <p:txBody>
          <a:bodyPr/>
          <a:lstStyle/>
          <a:p>
            <a:pPr>
              <a:lnSpc>
                <a:spcPct val="80000"/>
              </a:lnSpc>
            </a:pPr>
            <a:r>
              <a:rPr lang="en-GB" altLang="en-US" sz="2400" dirty="0">
                <a:latin typeface="Comic Sans MS" panose="030F0702030302020204" pitchFamily="66" charset="0"/>
              </a:rPr>
              <a:t>Started in 1986 (USA and UK) but  officially ‘started’ in 1990, Europe and Japan joined in 1992</a:t>
            </a:r>
          </a:p>
          <a:p>
            <a:pPr>
              <a:lnSpc>
                <a:spcPct val="80000"/>
              </a:lnSpc>
            </a:pPr>
            <a:r>
              <a:rPr lang="en-GB" altLang="en-US" sz="2400" dirty="0">
                <a:latin typeface="Comic Sans MS" panose="030F0702030302020204" pitchFamily="66" charset="0"/>
              </a:rPr>
              <a:t>Completed in 2003 – under budget and 2 years early</a:t>
            </a:r>
          </a:p>
          <a:p>
            <a:pPr>
              <a:lnSpc>
                <a:spcPct val="80000"/>
              </a:lnSpc>
            </a:pPr>
            <a:r>
              <a:rPr lang="en-GB" altLang="en-US" sz="2400" dirty="0">
                <a:latin typeface="Comic Sans MS" panose="030F0702030302020204" pitchFamily="66" charset="0"/>
              </a:rPr>
              <a:t>The sequence is not that of one person, but is a composite derived from several individuals. Therefore, it is a "representative" or generic sequence. To ensure anonymity of the DNA donors, more blood samples (nearly 100) were collected from volunteers than were used, and no names were attached to the samples that were </a:t>
            </a:r>
            <a:r>
              <a:rPr lang="en-GB" altLang="en-US" sz="2400" dirty="0" smtClean="0">
                <a:latin typeface="Comic Sans MS" panose="030F0702030302020204" pitchFamily="66" charset="0"/>
              </a:rPr>
              <a:t>analysed</a:t>
            </a:r>
            <a:r>
              <a:rPr lang="en-GB" altLang="en-US" sz="2400" dirty="0">
                <a:latin typeface="Comic Sans MS" panose="030F0702030302020204" pitchFamily="66" charset="0"/>
              </a:rPr>
              <a:t>. Thus, not even the donors knew whether their samples were actually used. </a:t>
            </a:r>
          </a:p>
          <a:p>
            <a:pPr>
              <a:lnSpc>
                <a:spcPct val="80000"/>
              </a:lnSpc>
            </a:pPr>
            <a:r>
              <a:rPr lang="en-GB" altLang="en-US" sz="2400" dirty="0">
                <a:latin typeface="Comic Sans MS" panose="030F0702030302020204" pitchFamily="66" charset="0"/>
              </a:rPr>
              <a:t>Also sequenced yeast and animals used in medical research </a:t>
            </a:r>
            <a:r>
              <a:rPr lang="en-GB" altLang="en-US" sz="2400" dirty="0" smtClean="0">
                <a:latin typeface="Comic Sans MS" panose="030F0702030302020204" pitchFamily="66" charset="0"/>
              </a:rPr>
              <a:t>e.g. zebra fish </a:t>
            </a:r>
            <a:r>
              <a:rPr lang="en-GB" altLang="en-US" sz="2400" dirty="0">
                <a:latin typeface="Comic Sans MS" panose="030F0702030302020204" pitchFamily="66" charset="0"/>
              </a:rPr>
              <a:t>and rats.</a:t>
            </a:r>
          </a:p>
          <a:p>
            <a:pPr>
              <a:lnSpc>
                <a:spcPct val="80000"/>
              </a:lnSpc>
            </a:pPr>
            <a:endParaRPr lang="en-GB" altLang="en-US" sz="2400" dirty="0"/>
          </a:p>
        </p:txBody>
      </p:sp>
      <p:pic>
        <p:nvPicPr>
          <p:cNvPr id="13317" name="Picture 5" descr="Portion of the Human Genome Project Timeline from 1990 to 2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88913"/>
            <a:ext cx="1190625" cy="1381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87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 y="304800"/>
            <a:ext cx="4114800" cy="66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90513" indent="-290513">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GB" altLang="en-US" sz="2000" b="1" dirty="0">
                <a:latin typeface="Comic Sans MS" panose="030F0702030302020204" pitchFamily="66" charset="0"/>
              </a:rPr>
              <a:t>What </a:t>
            </a:r>
            <a:r>
              <a:rPr lang="en-GB" altLang="en-US" sz="2000" b="1" dirty="0" smtClean="0">
                <a:latin typeface="Comic Sans MS" panose="030F0702030302020204" pitchFamily="66" charset="0"/>
              </a:rPr>
              <a:t>were </a:t>
            </a:r>
            <a:r>
              <a:rPr lang="en-GB" altLang="en-US" sz="2000" b="1" dirty="0">
                <a:latin typeface="Comic Sans MS" panose="030F0702030302020204" pitchFamily="66" charset="0"/>
              </a:rPr>
              <a:t>the </a:t>
            </a:r>
            <a:r>
              <a:rPr lang="en-GB" altLang="en-US" sz="2000" b="1" dirty="0" smtClean="0">
                <a:latin typeface="Comic Sans MS" panose="030F0702030302020204" pitchFamily="66" charset="0"/>
              </a:rPr>
              <a:t>aims </a:t>
            </a:r>
            <a:r>
              <a:rPr lang="en-GB" altLang="en-US" sz="2000" b="1" dirty="0">
                <a:latin typeface="Comic Sans MS" panose="030F0702030302020204" pitchFamily="66" charset="0"/>
              </a:rPr>
              <a:t>of the human genome project?</a:t>
            </a:r>
          </a:p>
          <a:p>
            <a:pPr>
              <a:spcBef>
                <a:spcPct val="50000"/>
              </a:spcBef>
              <a:buFontTx/>
              <a:buChar char="•"/>
            </a:pPr>
            <a:r>
              <a:rPr lang="en-GB" altLang="en-US" sz="2000" i="1" dirty="0">
                <a:latin typeface="Comic Sans MS" panose="030F0702030302020204" pitchFamily="66" charset="0"/>
              </a:rPr>
              <a:t>To identify</a:t>
            </a:r>
            <a:r>
              <a:rPr lang="en-GB" altLang="en-US" sz="2000" dirty="0">
                <a:latin typeface="Comic Sans MS" panose="030F0702030302020204" pitchFamily="66" charset="0"/>
              </a:rPr>
              <a:t> all the approximately 20,000-25,000 genes in human DNA. </a:t>
            </a:r>
          </a:p>
          <a:p>
            <a:pPr>
              <a:spcBef>
                <a:spcPct val="50000"/>
              </a:spcBef>
              <a:buFontTx/>
              <a:buChar char="•"/>
            </a:pPr>
            <a:r>
              <a:rPr lang="en-GB" altLang="en-US" sz="2000" i="1" dirty="0">
                <a:latin typeface="Comic Sans MS" panose="030F0702030302020204" pitchFamily="66" charset="0"/>
              </a:rPr>
              <a:t>To find where each gene is located </a:t>
            </a:r>
          </a:p>
          <a:p>
            <a:pPr>
              <a:spcBef>
                <a:spcPct val="50000"/>
              </a:spcBef>
              <a:buFontTx/>
              <a:buChar char="•"/>
            </a:pPr>
            <a:r>
              <a:rPr lang="en-GB" altLang="en-US" sz="2000" i="1" dirty="0">
                <a:latin typeface="Comic Sans MS" panose="030F0702030302020204" pitchFamily="66" charset="0"/>
              </a:rPr>
              <a:t>To determine</a:t>
            </a:r>
            <a:r>
              <a:rPr lang="en-GB" altLang="en-US" sz="2000" dirty="0">
                <a:latin typeface="Comic Sans MS" panose="030F0702030302020204" pitchFamily="66" charset="0"/>
              </a:rPr>
              <a:t> the sequences of the 3 billion chemical base pairs that make up human DNA.</a:t>
            </a:r>
          </a:p>
          <a:p>
            <a:pPr>
              <a:spcBef>
                <a:spcPct val="50000"/>
              </a:spcBef>
              <a:buFontTx/>
              <a:buChar char="•"/>
            </a:pPr>
            <a:r>
              <a:rPr lang="en-GB" altLang="en-US" sz="2000" i="1" dirty="0">
                <a:latin typeface="Comic Sans MS" panose="030F0702030302020204" pitchFamily="66" charset="0"/>
                <a:cs typeface="Times New Roman" pitchFamily="18" charset="0"/>
              </a:rPr>
              <a:t>Store</a:t>
            </a:r>
            <a:r>
              <a:rPr lang="en-GB" altLang="en-US" sz="2000" dirty="0">
                <a:latin typeface="Comic Sans MS" panose="030F0702030302020204" pitchFamily="66" charset="0"/>
                <a:cs typeface="Times New Roman" pitchFamily="18" charset="0"/>
              </a:rPr>
              <a:t> this information in databases.</a:t>
            </a:r>
          </a:p>
          <a:p>
            <a:pPr>
              <a:spcBef>
                <a:spcPct val="50000"/>
              </a:spcBef>
              <a:buFontTx/>
              <a:buChar char="•"/>
            </a:pPr>
            <a:endParaRPr lang="en-GB" altLang="en-US" sz="2000" dirty="0">
              <a:latin typeface="Comic Sans MS" panose="030F0702030302020204" pitchFamily="66" charset="0"/>
              <a:cs typeface="Times New Roman" pitchFamily="18" charset="0"/>
            </a:endParaRPr>
          </a:p>
          <a:p>
            <a:r>
              <a:rPr lang="en-GB" altLang="en-US" sz="2000" dirty="0">
                <a:latin typeface="Comic Sans MS" panose="030F0702030302020204" pitchFamily="66" charset="0"/>
              </a:rPr>
              <a:t>Estimated time 15 years. (started in 1980)</a:t>
            </a:r>
          </a:p>
          <a:p>
            <a:r>
              <a:rPr lang="en-GB" altLang="en-US" sz="2000" dirty="0">
                <a:latin typeface="Comic Sans MS" panose="030F0702030302020204" pitchFamily="66" charset="0"/>
              </a:rPr>
              <a:t>Estimated cost US$3 billion </a:t>
            </a:r>
            <a:endParaRPr lang="en-GB" altLang="en-US" sz="2000" b="1" dirty="0">
              <a:latin typeface="Comic Sans MS" panose="030F0702030302020204" pitchFamily="66" charset="0"/>
            </a:endParaRPr>
          </a:p>
          <a:p>
            <a:pPr>
              <a:spcBef>
                <a:spcPct val="50000"/>
              </a:spcBef>
              <a:buFontTx/>
              <a:buChar char="•"/>
            </a:pPr>
            <a:endParaRPr lang="en-GB" altLang="en-US" sz="2200" dirty="0">
              <a:solidFill>
                <a:schemeClr val="tx2"/>
              </a:solidFill>
              <a:latin typeface="Humanst521 BT" pitchFamily="34" charset="0"/>
            </a:endParaRPr>
          </a:p>
        </p:txBody>
      </p:sp>
      <p:pic>
        <p:nvPicPr>
          <p:cNvPr id="7171" name="Picture 3" descr="http://holly.colostate.edu/~marciot/cartoons/hgp.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495800" y="457200"/>
            <a:ext cx="42672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155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0">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7171"/>
                                        </p:tgtEl>
                                        <p:attrNameLst>
                                          <p:attrName>style.visibility</p:attrName>
                                        </p:attrNameLst>
                                      </p:cBhvr>
                                      <p:to>
                                        <p:strVal val="visible"/>
                                      </p:to>
                                    </p:set>
                                    <p:anim calcmode="lin" valueType="num">
                                      <p:cBhvr additive="base">
                                        <p:cTn id="35" dur="500" fill="hold"/>
                                        <p:tgtEl>
                                          <p:spTgt spid="7171"/>
                                        </p:tgtEl>
                                        <p:attrNameLst>
                                          <p:attrName>ppt_x</p:attrName>
                                        </p:attrNameLst>
                                      </p:cBhvr>
                                      <p:tavLst>
                                        <p:tav tm="0">
                                          <p:val>
                                            <p:strVal val="0-#ppt_w/2"/>
                                          </p:val>
                                        </p:tav>
                                        <p:tav tm="100000">
                                          <p:val>
                                            <p:strVal val="#ppt_x"/>
                                          </p:val>
                                        </p:tav>
                                      </p:tavLst>
                                    </p:anim>
                                    <p:anim calcmode="lin" valueType="num">
                                      <p:cBhvr additive="base">
                                        <p:cTn id="36" dur="500" fill="hold"/>
                                        <p:tgtEl>
                                          <p:spTgt spid="71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Exam question:</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dirty="0" smtClean="0">
                <a:latin typeface="Comic Sans MS" panose="030F0702030302020204" pitchFamily="66" charset="0"/>
              </a:rPr>
              <a:t>Explain the aims of the human genome (4 marks)</a:t>
            </a:r>
            <a:endParaRPr lang="en-GB" dirty="0">
              <a:latin typeface="Comic Sans MS" panose="030F0702030302020204" pitchFamily="66" charset="0"/>
            </a:endParaRPr>
          </a:p>
        </p:txBody>
      </p:sp>
      <p:sp>
        <p:nvSpPr>
          <p:cNvPr id="4" name="TextBox 3"/>
          <p:cNvSpPr txBox="1"/>
          <p:nvPr/>
        </p:nvSpPr>
        <p:spPr>
          <a:xfrm>
            <a:off x="755576" y="5805264"/>
            <a:ext cx="7416824" cy="400110"/>
          </a:xfrm>
          <a:prstGeom prst="rect">
            <a:avLst/>
          </a:prstGeom>
          <a:noFill/>
        </p:spPr>
        <p:txBody>
          <a:bodyPr wrap="square" rtlCol="0">
            <a:spAutoFit/>
          </a:bodyPr>
          <a:lstStyle/>
          <a:p>
            <a:pPr algn="ctr"/>
            <a:r>
              <a:rPr lang="en-GB" sz="2000" dirty="0" smtClean="0">
                <a:solidFill>
                  <a:srgbClr val="002060"/>
                </a:solidFill>
                <a:latin typeface="Comic Sans MS" panose="030F0702030302020204" pitchFamily="66" charset="0"/>
              </a:rPr>
              <a:t>LO: Explain the aims of the human genome project</a:t>
            </a:r>
            <a:r>
              <a:rPr lang="en-GB" dirty="0" smtClean="0">
                <a:solidFill>
                  <a:srgbClr val="002060"/>
                </a:solidFill>
                <a:latin typeface="Comic Sans MS" panose="030F0702030302020204" pitchFamily="66" charset="0"/>
              </a:rPr>
              <a:t>.</a:t>
            </a:r>
          </a:p>
        </p:txBody>
      </p:sp>
      <p:sp>
        <p:nvSpPr>
          <p:cNvPr id="5" name="TextBox 4"/>
          <p:cNvSpPr txBox="1"/>
          <p:nvPr/>
        </p:nvSpPr>
        <p:spPr>
          <a:xfrm>
            <a:off x="539552" y="3429000"/>
            <a:ext cx="7416824" cy="1200329"/>
          </a:xfrm>
          <a:prstGeom prst="rect">
            <a:avLst/>
          </a:prstGeom>
          <a:noFill/>
        </p:spPr>
        <p:txBody>
          <a:bodyPr wrap="square" rtlCol="0">
            <a:spAutoFit/>
          </a:bodyPr>
          <a:lstStyle/>
          <a:p>
            <a:r>
              <a:rPr lang="en-GB" sz="2400" dirty="0" smtClean="0">
                <a:solidFill>
                  <a:srgbClr val="00B050"/>
                </a:solidFill>
                <a:latin typeface="Comic Sans MS" panose="030F0702030302020204" pitchFamily="66" charset="0"/>
              </a:rPr>
              <a:t>Extra challenge: Why do you think scientists also sequenced the genomes of animals used for medical research? </a:t>
            </a:r>
            <a:endParaRPr lang="en-GB" sz="24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2593271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Self-assessment: Model answer</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r>
              <a:rPr lang="en-GB" dirty="0" smtClean="0">
                <a:latin typeface="Comic Sans MS" panose="030F0702030302020204" pitchFamily="66" charset="0"/>
              </a:rPr>
              <a:t>To identify all the genes in the human genome.</a:t>
            </a:r>
          </a:p>
          <a:p>
            <a:r>
              <a:rPr lang="en-GB" dirty="0" smtClean="0">
                <a:latin typeface="Comic Sans MS" panose="030F0702030302020204" pitchFamily="66" charset="0"/>
              </a:rPr>
              <a:t>To find the location of all the genes.</a:t>
            </a:r>
          </a:p>
          <a:p>
            <a:r>
              <a:rPr lang="en-GB" dirty="0" smtClean="0">
                <a:latin typeface="Comic Sans MS" panose="030F0702030302020204" pitchFamily="66" charset="0"/>
              </a:rPr>
              <a:t>To determine the sequences of the base pairs that make up the human DNA.</a:t>
            </a:r>
          </a:p>
          <a:p>
            <a:r>
              <a:rPr lang="en-GB" dirty="0" smtClean="0">
                <a:latin typeface="Comic Sans MS" panose="030F0702030302020204" pitchFamily="66" charset="0"/>
              </a:rPr>
              <a:t>To find the functions of different genes.</a:t>
            </a:r>
          </a:p>
          <a:p>
            <a:r>
              <a:rPr lang="en-GB" dirty="0" smtClean="0">
                <a:latin typeface="Comic Sans MS" panose="030F0702030302020204" pitchFamily="66" charset="0"/>
              </a:rPr>
              <a:t>To publish the results on a public database.</a:t>
            </a:r>
          </a:p>
          <a:p>
            <a:endParaRPr lang="en-GB" dirty="0" smtClean="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3153966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omic Sans MS" panose="030F0702030302020204" pitchFamily="66" charset="0"/>
              </a:rPr>
              <a:t>Outcomes of the HGP</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sz="3600" dirty="0" smtClean="0">
                <a:latin typeface="Comic Sans MS" panose="030F0702030302020204" pitchFamily="66" charset="0"/>
              </a:rPr>
              <a:t>Using page 137-138 and the human genome website:</a:t>
            </a:r>
            <a:endParaRPr lang="en-GB" sz="3600" dirty="0">
              <a:latin typeface="Comic Sans MS" panose="030F0702030302020204" pitchFamily="66" charset="0"/>
            </a:endParaRPr>
          </a:p>
          <a:p>
            <a:pPr marL="0" lvl="1" indent="0">
              <a:buNone/>
            </a:pPr>
            <a:r>
              <a:rPr lang="en-GB" altLang="en-US" sz="3600" dirty="0" smtClean="0">
                <a:latin typeface="Comic Sans MS" panose="030F0702030302020204" pitchFamily="66" charset="0"/>
                <a:hlinkClick r:id="rId2"/>
              </a:rPr>
              <a:t>http://www.genome.gov/25019879</a:t>
            </a:r>
            <a:endParaRPr lang="en-GB" altLang="en-US" sz="3600" dirty="0" smtClean="0">
              <a:latin typeface="Comic Sans MS" panose="030F0702030302020204" pitchFamily="66" charset="0"/>
            </a:endParaRPr>
          </a:p>
          <a:p>
            <a:pPr marL="0" lvl="1" indent="0">
              <a:buNone/>
            </a:pPr>
            <a:endParaRPr lang="en-GB" altLang="en-US" sz="3600" dirty="0">
              <a:latin typeface="Comic Sans MS" panose="030F0702030302020204" pitchFamily="66" charset="0"/>
            </a:endParaRPr>
          </a:p>
          <a:p>
            <a:pPr marL="0" lvl="1" indent="0">
              <a:buNone/>
            </a:pPr>
            <a:r>
              <a:rPr lang="en-GB" altLang="en-US" sz="3600" dirty="0" smtClean="0">
                <a:latin typeface="Comic Sans MS" panose="030F0702030302020204" pitchFamily="66" charset="0"/>
              </a:rPr>
              <a:t>Fill in your table about the outcomes of the human genome project</a:t>
            </a:r>
          </a:p>
          <a:p>
            <a:pPr marL="0" indent="0">
              <a:buNone/>
            </a:pPr>
            <a:endParaRPr lang="en-GB" dirty="0"/>
          </a:p>
        </p:txBody>
      </p:sp>
      <p:sp>
        <p:nvSpPr>
          <p:cNvPr id="4" name="TextBox 3"/>
          <p:cNvSpPr txBox="1"/>
          <p:nvPr/>
        </p:nvSpPr>
        <p:spPr>
          <a:xfrm>
            <a:off x="1187624" y="5805264"/>
            <a:ext cx="6768752" cy="707886"/>
          </a:xfrm>
          <a:prstGeom prst="rect">
            <a:avLst/>
          </a:prstGeom>
          <a:noFill/>
        </p:spPr>
        <p:txBody>
          <a:bodyPr wrap="square" rtlCol="0">
            <a:spAutoFit/>
          </a:bodyPr>
          <a:lstStyle/>
          <a:p>
            <a:r>
              <a:rPr lang="en-GB" sz="2000" dirty="0" smtClean="0">
                <a:solidFill>
                  <a:srgbClr val="002060"/>
                </a:solidFill>
                <a:latin typeface="Comic Sans MS" panose="030F0702030302020204" pitchFamily="66" charset="0"/>
              </a:rPr>
              <a:t>LO: Analyse how the outcomes of the human genome project have been used to develop new drugs.</a:t>
            </a:r>
          </a:p>
        </p:txBody>
      </p:sp>
    </p:spTree>
    <p:extLst>
      <p:ext uri="{BB962C8B-B14F-4D97-AF65-F5344CB8AC3E}">
        <p14:creationId xmlns:p14="http://schemas.microsoft.com/office/powerpoint/2010/main" val="3301247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1078</Words>
  <Application>Microsoft Office PowerPoint</Application>
  <PresentationFormat>On-screen Show (4:3)</PresentationFormat>
  <Paragraphs>124</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Arial</vt:lpstr>
      <vt:lpstr>Calibri</vt:lpstr>
      <vt:lpstr>Comic Sans MS</vt:lpstr>
      <vt:lpstr>Humanst521 BT</vt:lpstr>
      <vt:lpstr>Times New Roman</vt:lpstr>
      <vt:lpstr>Wingdings</vt:lpstr>
      <vt:lpstr>Office Theme</vt:lpstr>
      <vt:lpstr>PowerPoint Presentation</vt:lpstr>
      <vt:lpstr>The Human Genome Project</vt:lpstr>
      <vt:lpstr>The big picture: “How has the Human Genome Project impacted on human life?”</vt:lpstr>
      <vt:lpstr>Genome</vt:lpstr>
      <vt:lpstr>The Human Genome Project</vt:lpstr>
      <vt:lpstr>PowerPoint Presentation</vt:lpstr>
      <vt:lpstr>Exam question:</vt:lpstr>
      <vt:lpstr>Self-assessment: Model answer</vt:lpstr>
      <vt:lpstr>Outcomes of the HGP</vt:lpstr>
      <vt:lpstr>PowerPoint Presentation</vt:lpstr>
      <vt:lpstr>PowerPoint Presentation</vt:lpstr>
      <vt:lpstr>Ethical issues</vt:lpstr>
      <vt:lpstr>Potential disadvantages or ethical objections posed by the HGP</vt:lpstr>
      <vt:lpstr>Potential disadvantages or ethical objections posed by the HGP</vt:lpstr>
      <vt:lpstr>Plenary</vt:lpstr>
      <vt:lpstr>Check your answers</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 Genome Project</dc:title>
  <dc:creator>Charlotte</dc:creator>
  <cp:lastModifiedBy>Jayne Merrall</cp:lastModifiedBy>
  <cp:revision>9</cp:revision>
  <dcterms:created xsi:type="dcterms:W3CDTF">2014-03-02T12:11:37Z</dcterms:created>
  <dcterms:modified xsi:type="dcterms:W3CDTF">2020-10-12T09:46:42Z</dcterms:modified>
</cp:coreProperties>
</file>