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8" r:id="rId3"/>
    <p:sldId id="261" r:id="rId4"/>
    <p:sldId id="260" r:id="rId5"/>
    <p:sldId id="256" r:id="rId6"/>
    <p:sldId id="257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BF825-6B25-442F-9DCE-9237CF026807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1E6C6-E23D-4BAC-81F9-42F9304EE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077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9pPr>
          </a:lstStyle>
          <a:p>
            <a:fld id="{7B99B691-895A-4438-9C34-CE7718F26834}" type="slidenum">
              <a:rPr lang="en-GB" altLang="en-US" sz="1200"/>
              <a:pPr/>
              <a:t>2</a:t>
            </a:fld>
            <a:endParaRPr lang="en-GB" altLang="en-US" sz="1200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altLang="en-US" smtClean="0"/>
              <a:t>This slide shows further examples of reaction to school subjects.</a:t>
            </a:r>
          </a:p>
        </p:txBody>
      </p:sp>
    </p:spTree>
    <p:extLst>
      <p:ext uri="{BB962C8B-B14F-4D97-AF65-F5344CB8AC3E}">
        <p14:creationId xmlns:p14="http://schemas.microsoft.com/office/powerpoint/2010/main" val="539419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CDF6FA9-7C7D-492F-BD27-7DBE408A03F4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0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05350"/>
            <a:ext cx="5435600" cy="4457700"/>
          </a:xfrm>
        </p:spPr>
        <p:txBody>
          <a:bodyPr/>
          <a:lstStyle/>
          <a:p>
            <a:pPr marL="228600" indent="-228600"/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56401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20F4-2F87-4C73-B83D-AB9F6D2209B8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161E3-50C0-4C8B-BFA5-452C8D6F3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100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20F4-2F87-4C73-B83D-AB9F6D2209B8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161E3-50C0-4C8B-BFA5-452C8D6F3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384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20F4-2F87-4C73-B83D-AB9F6D2209B8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161E3-50C0-4C8B-BFA5-452C8D6F3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048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998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26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5158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64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2471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7663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77130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818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20F4-2F87-4C73-B83D-AB9F6D2209B8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161E3-50C0-4C8B-BFA5-452C8D6F3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4810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76297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6533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68267" y="39689"/>
            <a:ext cx="2785533" cy="6137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1667" y="39689"/>
            <a:ext cx="8153400" cy="61372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00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20F4-2F87-4C73-B83D-AB9F6D2209B8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161E3-50C0-4C8B-BFA5-452C8D6F3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171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20F4-2F87-4C73-B83D-AB9F6D2209B8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161E3-50C0-4C8B-BFA5-452C8D6F3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123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20F4-2F87-4C73-B83D-AB9F6D2209B8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161E3-50C0-4C8B-BFA5-452C8D6F3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519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20F4-2F87-4C73-B83D-AB9F6D2209B8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161E3-50C0-4C8B-BFA5-452C8D6F3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290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20F4-2F87-4C73-B83D-AB9F6D2209B8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161E3-50C0-4C8B-BFA5-452C8D6F3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24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20F4-2F87-4C73-B83D-AB9F6D2209B8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161E3-50C0-4C8B-BFA5-452C8D6F3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618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20F4-2F87-4C73-B83D-AB9F6D2209B8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161E3-50C0-4C8B-BFA5-452C8D6F3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745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E20F4-2F87-4C73-B83D-AB9F6D2209B8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161E3-50C0-4C8B-BFA5-452C8D6F3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919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6498" name="Picture 2" descr="p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8" y="0"/>
            <a:ext cx="1214543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6499" name="Text Box 3"/>
          <p:cNvSpPr txBox="1">
            <a:spLocks noChangeArrowheads="1"/>
          </p:cNvSpPr>
          <p:nvPr/>
        </p:nvSpPr>
        <p:spPr bwMode="auto">
          <a:xfrm>
            <a:off x="8784167" y="6627814"/>
            <a:ext cx="284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GB" altLang="en-US" sz="1200">
                <a:solidFill>
                  <a:srgbClr val="5B0091"/>
                </a:solidFill>
                <a:cs typeface="Arial" panose="020B0604020202020204" pitchFamily="34" charset="0"/>
              </a:rPr>
              <a:t>© Boardworks Ltd 2006</a:t>
            </a:r>
          </a:p>
        </p:txBody>
      </p:sp>
      <p:sp>
        <p:nvSpPr>
          <p:cNvPr id="746500" name="Text Box 4"/>
          <p:cNvSpPr txBox="1">
            <a:spLocks noChangeArrowheads="1"/>
          </p:cNvSpPr>
          <p:nvPr/>
        </p:nvSpPr>
        <p:spPr bwMode="auto">
          <a:xfrm>
            <a:off x="1151467" y="6610350"/>
            <a:ext cx="100753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fld id="{A44C2030-9CCA-4043-B653-C84D62AD2D7E}" type="slidenum">
              <a:rPr lang="en-GB" altLang="en-US" sz="1200">
                <a:solidFill>
                  <a:srgbClr val="5B0091"/>
                </a:solidFill>
                <a:cs typeface="Arial" panose="020B0604020202020204" pitchFamily="34" charset="0"/>
              </a:rPr>
              <a:pPr algn="l" eaLnBrk="1" hangingPunct="1">
                <a:spcBef>
                  <a:spcPct val="50000"/>
                </a:spcBef>
              </a:pPr>
              <a:t>‹#›</a:t>
            </a:fld>
            <a:r>
              <a:rPr lang="en-GB" altLang="en-US" sz="1200">
                <a:solidFill>
                  <a:srgbClr val="5B0091"/>
                </a:solidFill>
                <a:cs typeface="Arial" panose="020B0604020202020204" pitchFamily="34" charset="0"/>
              </a:rPr>
              <a:t> of 27</a:t>
            </a:r>
          </a:p>
        </p:txBody>
      </p:sp>
      <p:sp>
        <p:nvSpPr>
          <p:cNvPr id="7465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11667" y="39689"/>
            <a:ext cx="10972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pic>
        <p:nvPicPr>
          <p:cNvPr id="746502" name="Picture 6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6217" y="6130925"/>
            <a:ext cx="8382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6503" name="Picture 7" descr="back_btn_colour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1" y="6135688"/>
            <a:ext cx="850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4579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 kern="1200">
          <a:solidFill>
            <a:srgbClr val="5B009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5B009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5B009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5B009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5B009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5B009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5B009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5B009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5B009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Do </a:t>
            </a:r>
            <a:r>
              <a:rPr lang="en-GB" dirty="0" smtClean="0"/>
              <a:t>Now- write if statement is positive or negative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79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4114800" y="0"/>
            <a:ext cx="3506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GB" altLang="en-US">
                <a:solidFill>
                  <a:schemeClr val="bg1"/>
                </a:solidFill>
                <a:cs typeface="Arial" panose="020B0604020202020204" pitchFamily="34" charset="0"/>
              </a:rPr>
              <a:t>¿</a:t>
            </a:r>
            <a:r>
              <a:rPr lang="en-GB" altLang="en-US">
                <a:solidFill>
                  <a:schemeClr val="bg1"/>
                </a:solidFill>
              </a:rPr>
              <a:t>Es positivo o negativo?</a:t>
            </a:r>
          </a:p>
        </p:txBody>
      </p:sp>
      <p:sp>
        <p:nvSpPr>
          <p:cNvPr id="19459" name="Rectangle 19"/>
          <p:cNvSpPr>
            <a:spLocks noChangeArrowheads="1"/>
          </p:cNvSpPr>
          <p:nvPr/>
        </p:nvSpPr>
        <p:spPr bwMode="auto">
          <a:xfrm>
            <a:off x="1524000" y="0"/>
            <a:ext cx="2592388" cy="457200"/>
          </a:xfrm>
          <a:prstGeom prst="rect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GB" altLang="en-US">
                <a:solidFill>
                  <a:schemeClr val="bg1"/>
                </a:solidFill>
              </a:rPr>
              <a:t>Las asignaturas 6</a:t>
            </a:r>
          </a:p>
        </p:txBody>
      </p:sp>
      <p:sp>
        <p:nvSpPr>
          <p:cNvPr id="19460" name="Rectangle 20"/>
          <p:cNvSpPr>
            <a:spLocks noChangeArrowheads="1"/>
          </p:cNvSpPr>
          <p:nvPr/>
        </p:nvSpPr>
        <p:spPr bwMode="auto">
          <a:xfrm>
            <a:off x="2133600" y="4724400"/>
            <a:ext cx="2362200" cy="711200"/>
          </a:xfrm>
          <a:prstGeom prst="rect">
            <a:avLst/>
          </a:prstGeom>
          <a:solidFill>
            <a:srgbClr val="6600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</a:rPr>
              <a:t>Soy fuerte en ciencias.</a:t>
            </a:r>
            <a:endParaRPr lang="fr-FR" altLang="en-US" sz="2000">
              <a:solidFill>
                <a:schemeClr val="bg1"/>
              </a:solidFill>
            </a:endParaRPr>
          </a:p>
        </p:txBody>
      </p:sp>
      <p:sp>
        <p:nvSpPr>
          <p:cNvPr id="19461" name="Rectangle 21"/>
          <p:cNvSpPr>
            <a:spLocks noChangeArrowheads="1"/>
          </p:cNvSpPr>
          <p:nvPr/>
        </p:nvSpPr>
        <p:spPr bwMode="auto">
          <a:xfrm>
            <a:off x="5181600" y="5029200"/>
            <a:ext cx="2374900" cy="1016000"/>
          </a:xfrm>
          <a:prstGeom prst="rect">
            <a:avLst/>
          </a:prstGeom>
          <a:solidFill>
            <a:srgbClr val="6600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</a:rPr>
              <a:t>El profesor de Ingl</a:t>
            </a:r>
            <a:r>
              <a:rPr lang="en-US" altLang="en-US" sz="2000">
                <a:solidFill>
                  <a:schemeClr val="bg1"/>
                </a:solidFill>
                <a:cs typeface="Arial" panose="020B0604020202020204" pitchFamily="34" charset="0"/>
              </a:rPr>
              <a:t>és es muy simpático.</a:t>
            </a:r>
          </a:p>
        </p:txBody>
      </p:sp>
      <p:sp>
        <p:nvSpPr>
          <p:cNvPr id="19462" name="Rectangle 22"/>
          <p:cNvSpPr>
            <a:spLocks noChangeArrowheads="1"/>
          </p:cNvSpPr>
          <p:nvPr/>
        </p:nvSpPr>
        <p:spPr bwMode="auto">
          <a:xfrm>
            <a:off x="1752600" y="3505200"/>
            <a:ext cx="2362200" cy="711200"/>
          </a:xfrm>
          <a:prstGeom prst="rect">
            <a:avLst/>
          </a:prstGeom>
          <a:solidFill>
            <a:srgbClr val="6600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</a:rPr>
              <a:t>El espa</a:t>
            </a:r>
            <a:r>
              <a:rPr lang="en-US" altLang="en-US" sz="2000">
                <a:solidFill>
                  <a:schemeClr val="bg1"/>
                </a:solidFill>
                <a:cs typeface="Arial" panose="020B0604020202020204" pitchFamily="34" charset="0"/>
              </a:rPr>
              <a:t>ño</a:t>
            </a:r>
            <a:r>
              <a:rPr lang="en-US" altLang="en-US" sz="2000">
                <a:solidFill>
                  <a:schemeClr val="bg1"/>
                </a:solidFill>
              </a:rPr>
              <a:t>l es muy divertido.</a:t>
            </a:r>
            <a:endParaRPr lang="fr-FR" altLang="en-US" sz="2000">
              <a:solidFill>
                <a:schemeClr val="bg1"/>
              </a:solidFill>
            </a:endParaRPr>
          </a:p>
        </p:txBody>
      </p:sp>
      <p:sp>
        <p:nvSpPr>
          <p:cNvPr id="19463" name="Rectangle 23"/>
          <p:cNvSpPr>
            <a:spLocks noChangeArrowheads="1"/>
          </p:cNvSpPr>
          <p:nvPr/>
        </p:nvSpPr>
        <p:spPr bwMode="auto">
          <a:xfrm>
            <a:off x="4876800" y="3581400"/>
            <a:ext cx="2362200" cy="1016000"/>
          </a:xfrm>
          <a:prstGeom prst="rect">
            <a:avLst/>
          </a:prstGeom>
          <a:solidFill>
            <a:srgbClr val="6600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</a:rPr>
              <a:t>El dibujo es mi asignatura preferida.  Es f</a:t>
            </a:r>
            <a:r>
              <a:rPr lang="en-US" altLang="en-US" sz="2000">
                <a:solidFill>
                  <a:schemeClr val="bg1"/>
                </a:solidFill>
                <a:cs typeface="Arial" panose="020B0604020202020204" pitchFamily="34" charset="0"/>
              </a:rPr>
              <a:t>ácil.</a:t>
            </a:r>
          </a:p>
        </p:txBody>
      </p:sp>
      <p:sp>
        <p:nvSpPr>
          <p:cNvPr id="19464" name="Rectangle 24"/>
          <p:cNvSpPr>
            <a:spLocks noChangeArrowheads="1"/>
          </p:cNvSpPr>
          <p:nvPr/>
        </p:nvSpPr>
        <p:spPr bwMode="auto">
          <a:xfrm>
            <a:off x="8077200" y="3124200"/>
            <a:ext cx="2362200" cy="711200"/>
          </a:xfrm>
          <a:prstGeom prst="rect">
            <a:avLst/>
          </a:prstGeom>
          <a:solidFill>
            <a:srgbClr val="6600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  <a:cs typeface="Arial" panose="020B0604020202020204" pitchFamily="34" charset="0"/>
              </a:rPr>
              <a:t>¡</a:t>
            </a:r>
            <a:r>
              <a:rPr lang="en-US" altLang="en-US" sz="2000">
                <a:solidFill>
                  <a:schemeClr val="bg1"/>
                </a:solidFill>
              </a:rPr>
              <a:t>No comprendo la historia!</a:t>
            </a:r>
          </a:p>
        </p:txBody>
      </p:sp>
      <p:sp>
        <p:nvSpPr>
          <p:cNvPr id="19465" name="Rectangle 25"/>
          <p:cNvSpPr>
            <a:spLocks noChangeArrowheads="1"/>
          </p:cNvSpPr>
          <p:nvPr/>
        </p:nvSpPr>
        <p:spPr bwMode="auto">
          <a:xfrm>
            <a:off x="5334000" y="2133600"/>
            <a:ext cx="2362200" cy="1016000"/>
          </a:xfrm>
          <a:prstGeom prst="rect">
            <a:avLst/>
          </a:prstGeom>
          <a:solidFill>
            <a:srgbClr val="6600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</a:rPr>
              <a:t> No me gusta el alem</a:t>
            </a:r>
            <a:r>
              <a:rPr lang="en-US" altLang="en-US" sz="2000">
                <a:solidFill>
                  <a:schemeClr val="bg1"/>
                </a:solidFill>
                <a:cs typeface="Arial" panose="020B0604020202020204" pitchFamily="34" charset="0"/>
              </a:rPr>
              <a:t>án.  Es demasiado difícil.</a:t>
            </a:r>
          </a:p>
        </p:txBody>
      </p:sp>
      <p:sp>
        <p:nvSpPr>
          <p:cNvPr id="19466" name="Rectangle 26"/>
          <p:cNvSpPr>
            <a:spLocks noChangeArrowheads="1"/>
          </p:cNvSpPr>
          <p:nvPr/>
        </p:nvSpPr>
        <p:spPr bwMode="auto">
          <a:xfrm>
            <a:off x="7924800" y="4343400"/>
            <a:ext cx="2362200" cy="1016000"/>
          </a:xfrm>
          <a:prstGeom prst="rect">
            <a:avLst/>
          </a:prstGeom>
          <a:solidFill>
            <a:srgbClr val="6600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</a:rPr>
              <a:t>Estoy muy  flojo/a en qu</a:t>
            </a:r>
            <a:r>
              <a:rPr lang="en-US" altLang="en-US" sz="2000">
                <a:solidFill>
                  <a:schemeClr val="bg1"/>
                </a:solidFill>
                <a:cs typeface="Arial" panose="020B0604020202020204" pitchFamily="34" charset="0"/>
              </a:rPr>
              <a:t>ímica.  Es complicada</a:t>
            </a:r>
            <a:r>
              <a:rPr lang="en-US" altLang="en-US" sz="200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9467" name="Rectangle 27"/>
          <p:cNvSpPr>
            <a:spLocks noChangeArrowheads="1"/>
          </p:cNvSpPr>
          <p:nvPr/>
        </p:nvSpPr>
        <p:spPr bwMode="auto">
          <a:xfrm>
            <a:off x="2438400" y="2362200"/>
            <a:ext cx="2362200" cy="711200"/>
          </a:xfrm>
          <a:prstGeom prst="rect">
            <a:avLst/>
          </a:prstGeom>
          <a:solidFill>
            <a:srgbClr val="6600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  <a:cs typeface="Arial" panose="020B0604020202020204" pitchFamily="34" charset="0"/>
              </a:rPr>
              <a:t>¡Soy fatal</a:t>
            </a:r>
            <a:r>
              <a:rPr lang="en-US" altLang="en-US" sz="2000">
                <a:solidFill>
                  <a:schemeClr val="bg1"/>
                </a:solidFill>
              </a:rPr>
              <a:t> en mates!</a:t>
            </a:r>
            <a:endParaRPr lang="fr-FR" altLang="en-US" sz="2000">
              <a:solidFill>
                <a:schemeClr val="bg1"/>
              </a:solidFill>
            </a:endParaRPr>
          </a:p>
        </p:txBody>
      </p:sp>
      <p:sp>
        <p:nvSpPr>
          <p:cNvPr id="19468" name="Rectangle 28"/>
          <p:cNvSpPr>
            <a:spLocks noChangeArrowheads="1"/>
          </p:cNvSpPr>
          <p:nvPr/>
        </p:nvSpPr>
        <p:spPr bwMode="auto">
          <a:xfrm>
            <a:off x="1981200" y="1219200"/>
            <a:ext cx="2362200" cy="711200"/>
          </a:xfrm>
          <a:prstGeom prst="rect">
            <a:avLst/>
          </a:prstGeom>
          <a:solidFill>
            <a:srgbClr val="6600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  <a:cs typeface="Arial" panose="020B0604020202020204" pitchFamily="34" charset="0"/>
              </a:rPr>
              <a:t>¡N</a:t>
            </a:r>
            <a:r>
              <a:rPr lang="en-US" altLang="en-US" sz="2000">
                <a:solidFill>
                  <a:schemeClr val="bg1"/>
                </a:solidFill>
              </a:rPr>
              <a:t>o hago muy bien en franc</a:t>
            </a:r>
            <a:r>
              <a:rPr lang="en-US" altLang="en-US" sz="2000">
                <a:solidFill>
                  <a:schemeClr val="bg1"/>
                </a:solidFill>
                <a:cs typeface="Arial" panose="020B0604020202020204" pitchFamily="34" charset="0"/>
              </a:rPr>
              <a:t>és</a:t>
            </a:r>
            <a:r>
              <a:rPr lang="en-US" altLang="en-US" sz="2000">
                <a:solidFill>
                  <a:schemeClr val="bg1"/>
                </a:solidFill>
              </a:rPr>
              <a:t>!</a:t>
            </a:r>
            <a:endParaRPr lang="fr-FR" altLang="en-US" sz="2000">
              <a:solidFill>
                <a:schemeClr val="bg1"/>
              </a:solidFill>
            </a:endParaRPr>
          </a:p>
        </p:txBody>
      </p:sp>
      <p:sp>
        <p:nvSpPr>
          <p:cNvPr id="19469" name="Rectangle 29"/>
          <p:cNvSpPr>
            <a:spLocks noChangeArrowheads="1"/>
          </p:cNvSpPr>
          <p:nvPr/>
        </p:nvSpPr>
        <p:spPr bwMode="auto">
          <a:xfrm>
            <a:off x="8077200" y="1752600"/>
            <a:ext cx="2362200" cy="711200"/>
          </a:xfrm>
          <a:prstGeom prst="rect">
            <a:avLst/>
          </a:prstGeom>
          <a:solidFill>
            <a:srgbClr val="6600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</a:rPr>
              <a:t>No me gusta nada la inform</a:t>
            </a:r>
            <a:r>
              <a:rPr lang="en-US" altLang="en-US" sz="2000">
                <a:solidFill>
                  <a:schemeClr val="bg1"/>
                </a:solidFill>
                <a:cs typeface="Arial" panose="020B0604020202020204" pitchFamily="34" charset="0"/>
              </a:rPr>
              <a:t>ática.</a:t>
            </a:r>
            <a:endParaRPr lang="fr-FR" altLang="en-US" sz="2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9470" name="Rectangle 30"/>
          <p:cNvSpPr>
            <a:spLocks noChangeArrowheads="1"/>
          </p:cNvSpPr>
          <p:nvPr/>
        </p:nvSpPr>
        <p:spPr bwMode="auto">
          <a:xfrm>
            <a:off x="5257800" y="1066800"/>
            <a:ext cx="2362200" cy="711200"/>
          </a:xfrm>
          <a:prstGeom prst="rect">
            <a:avLst/>
          </a:prstGeom>
          <a:solidFill>
            <a:srgbClr val="6600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</a:rPr>
              <a:t>Odio las clases de f</a:t>
            </a:r>
            <a:r>
              <a:rPr lang="en-US" altLang="en-US" sz="2000">
                <a:solidFill>
                  <a:schemeClr val="bg1"/>
                </a:solidFill>
                <a:cs typeface="Arial" panose="020B0604020202020204" pitchFamily="34" charset="0"/>
              </a:rPr>
              <a:t>ísica</a:t>
            </a:r>
            <a:r>
              <a:rPr lang="en-US" altLang="en-US" sz="200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349228" name="Group 44"/>
          <p:cNvGrpSpPr>
            <a:grpSpLocks/>
          </p:cNvGrpSpPr>
          <p:nvPr/>
        </p:nvGrpSpPr>
        <p:grpSpPr bwMode="auto">
          <a:xfrm>
            <a:off x="1524000" y="914400"/>
            <a:ext cx="9144000" cy="5562600"/>
            <a:chOff x="0" y="576"/>
            <a:chExt cx="5760" cy="3504"/>
          </a:xfrm>
        </p:grpSpPr>
        <p:sp>
          <p:nvSpPr>
            <p:cNvPr id="19485" name="Rectangle 31"/>
            <p:cNvSpPr>
              <a:spLocks noChangeArrowheads="1"/>
            </p:cNvSpPr>
            <p:nvPr/>
          </p:nvSpPr>
          <p:spPr bwMode="auto">
            <a:xfrm>
              <a:off x="0" y="576"/>
              <a:ext cx="2208" cy="350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486" name="Rectangle 32"/>
            <p:cNvSpPr>
              <a:spLocks noChangeArrowheads="1"/>
            </p:cNvSpPr>
            <p:nvPr/>
          </p:nvSpPr>
          <p:spPr bwMode="auto">
            <a:xfrm>
              <a:off x="2208" y="576"/>
              <a:ext cx="3552" cy="3504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487" name="Text Box 17"/>
            <p:cNvSpPr txBox="1">
              <a:spLocks noChangeArrowheads="1"/>
            </p:cNvSpPr>
            <p:nvPr/>
          </p:nvSpPr>
          <p:spPr bwMode="auto">
            <a:xfrm>
              <a:off x="384" y="816"/>
              <a:ext cx="1488" cy="333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800">
                  <a:solidFill>
                    <a:schemeClr val="bg1"/>
                  </a:solidFill>
                </a:rPr>
                <a:t>Es  positivo </a:t>
              </a:r>
            </a:p>
          </p:txBody>
        </p:sp>
        <p:sp>
          <p:nvSpPr>
            <p:cNvPr id="19488" name="Text Box 18"/>
            <p:cNvSpPr txBox="1">
              <a:spLocks noChangeArrowheads="1"/>
            </p:cNvSpPr>
            <p:nvPr/>
          </p:nvSpPr>
          <p:spPr bwMode="auto">
            <a:xfrm>
              <a:off x="3216" y="816"/>
              <a:ext cx="1488" cy="33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800">
                  <a:solidFill>
                    <a:schemeClr val="bg1"/>
                  </a:solidFill>
                </a:rPr>
                <a:t>Es negativo </a:t>
              </a:r>
            </a:p>
          </p:txBody>
        </p:sp>
      </p:grpSp>
      <p:grpSp>
        <p:nvGrpSpPr>
          <p:cNvPr id="349229" name="Group 45"/>
          <p:cNvGrpSpPr>
            <a:grpSpLocks/>
          </p:cNvGrpSpPr>
          <p:nvPr/>
        </p:nvGrpSpPr>
        <p:grpSpPr bwMode="auto">
          <a:xfrm>
            <a:off x="2133600" y="1981200"/>
            <a:ext cx="2374900" cy="3835400"/>
            <a:chOff x="384" y="1248"/>
            <a:chExt cx="1496" cy="2416"/>
          </a:xfrm>
        </p:grpSpPr>
        <p:sp>
          <p:nvSpPr>
            <p:cNvPr id="19481" name="Rectangle 33"/>
            <p:cNvSpPr>
              <a:spLocks noChangeArrowheads="1"/>
            </p:cNvSpPr>
            <p:nvPr/>
          </p:nvSpPr>
          <p:spPr bwMode="auto">
            <a:xfrm>
              <a:off x="384" y="3216"/>
              <a:ext cx="1488" cy="4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chemeClr val="bg1"/>
                  </a:solidFill>
                </a:rPr>
                <a:t>Soy fuerte en ciencias.</a:t>
              </a:r>
              <a:endParaRPr lang="fr-FR" altLang="en-US" sz="2000">
                <a:solidFill>
                  <a:schemeClr val="bg1"/>
                </a:solidFill>
              </a:endParaRPr>
            </a:p>
          </p:txBody>
        </p:sp>
        <p:sp>
          <p:nvSpPr>
            <p:cNvPr id="19482" name="Rectangle 34"/>
            <p:cNvSpPr>
              <a:spLocks noChangeArrowheads="1"/>
            </p:cNvSpPr>
            <p:nvPr/>
          </p:nvSpPr>
          <p:spPr bwMode="auto">
            <a:xfrm>
              <a:off x="384" y="2496"/>
              <a:ext cx="1496" cy="6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chemeClr val="bg1"/>
                  </a:solidFill>
                </a:rPr>
                <a:t>El profesor de Ingl</a:t>
              </a:r>
              <a:r>
                <a:rPr lang="en-US" altLang="en-US" sz="2000">
                  <a:solidFill>
                    <a:schemeClr val="bg1"/>
                  </a:solidFill>
                  <a:cs typeface="Arial" panose="020B0604020202020204" pitchFamily="34" charset="0"/>
                </a:rPr>
                <a:t>és es muy simpático.</a:t>
              </a:r>
            </a:p>
          </p:txBody>
        </p:sp>
        <p:sp>
          <p:nvSpPr>
            <p:cNvPr id="19483" name="Rectangle 35"/>
            <p:cNvSpPr>
              <a:spLocks noChangeArrowheads="1"/>
            </p:cNvSpPr>
            <p:nvPr/>
          </p:nvSpPr>
          <p:spPr bwMode="auto">
            <a:xfrm>
              <a:off x="384" y="1968"/>
              <a:ext cx="1488" cy="4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chemeClr val="bg1"/>
                  </a:solidFill>
                </a:rPr>
                <a:t>El espa</a:t>
              </a:r>
              <a:r>
                <a:rPr lang="en-US" altLang="en-US" sz="2000">
                  <a:solidFill>
                    <a:schemeClr val="bg1"/>
                  </a:solidFill>
                  <a:cs typeface="Arial" panose="020B0604020202020204" pitchFamily="34" charset="0"/>
                </a:rPr>
                <a:t>ño</a:t>
              </a:r>
              <a:r>
                <a:rPr lang="en-US" altLang="en-US" sz="2000">
                  <a:solidFill>
                    <a:schemeClr val="bg1"/>
                  </a:solidFill>
                </a:rPr>
                <a:t>l es muy divertido.</a:t>
              </a:r>
              <a:endParaRPr lang="fr-FR" altLang="en-US" sz="2000">
                <a:solidFill>
                  <a:schemeClr val="bg1"/>
                </a:solidFill>
              </a:endParaRPr>
            </a:p>
          </p:txBody>
        </p:sp>
        <p:sp>
          <p:nvSpPr>
            <p:cNvPr id="19484" name="Rectangle 36"/>
            <p:cNvSpPr>
              <a:spLocks noChangeArrowheads="1"/>
            </p:cNvSpPr>
            <p:nvPr/>
          </p:nvSpPr>
          <p:spPr bwMode="auto">
            <a:xfrm>
              <a:off x="384" y="1248"/>
              <a:ext cx="1488" cy="6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chemeClr val="bg1"/>
                  </a:solidFill>
                </a:rPr>
                <a:t>El dibujo es mi asignatura preferida.  Es f</a:t>
              </a:r>
              <a:r>
                <a:rPr lang="en-US" altLang="en-US" sz="2000">
                  <a:solidFill>
                    <a:schemeClr val="bg1"/>
                  </a:solidFill>
                  <a:cs typeface="Arial" panose="020B0604020202020204" pitchFamily="34" charset="0"/>
                </a:rPr>
                <a:t>ácil.</a:t>
              </a:r>
            </a:p>
          </p:txBody>
        </p:sp>
      </p:grpSp>
      <p:grpSp>
        <p:nvGrpSpPr>
          <p:cNvPr id="349230" name="Group 46"/>
          <p:cNvGrpSpPr>
            <a:grpSpLocks/>
          </p:cNvGrpSpPr>
          <p:nvPr/>
        </p:nvGrpSpPr>
        <p:grpSpPr bwMode="auto">
          <a:xfrm>
            <a:off x="5410200" y="1981200"/>
            <a:ext cx="4953000" cy="3225800"/>
            <a:chOff x="2448" y="1248"/>
            <a:chExt cx="3120" cy="2032"/>
          </a:xfrm>
        </p:grpSpPr>
        <p:sp>
          <p:nvSpPr>
            <p:cNvPr id="19474" name="Rectangle 37"/>
            <p:cNvSpPr>
              <a:spLocks noChangeArrowheads="1"/>
            </p:cNvSpPr>
            <p:nvPr/>
          </p:nvSpPr>
          <p:spPr bwMode="auto">
            <a:xfrm>
              <a:off x="4080" y="2832"/>
              <a:ext cx="1488" cy="448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chemeClr val="bg1"/>
                  </a:solidFill>
                  <a:cs typeface="Arial" panose="020B0604020202020204" pitchFamily="34" charset="0"/>
                </a:rPr>
                <a:t>¡</a:t>
              </a:r>
              <a:r>
                <a:rPr lang="en-US" altLang="en-US" sz="2000">
                  <a:solidFill>
                    <a:schemeClr val="bg1"/>
                  </a:solidFill>
                </a:rPr>
                <a:t>No comprendo la historia!</a:t>
              </a:r>
            </a:p>
          </p:txBody>
        </p:sp>
        <p:sp>
          <p:nvSpPr>
            <p:cNvPr id="19475" name="Rectangle 38"/>
            <p:cNvSpPr>
              <a:spLocks noChangeArrowheads="1"/>
            </p:cNvSpPr>
            <p:nvPr/>
          </p:nvSpPr>
          <p:spPr bwMode="auto">
            <a:xfrm>
              <a:off x="2448" y="1776"/>
              <a:ext cx="1488" cy="640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chemeClr val="bg1"/>
                  </a:solidFill>
                </a:rPr>
                <a:t> No me gusta el alem</a:t>
              </a:r>
              <a:r>
                <a:rPr lang="en-US" altLang="en-US" sz="2000">
                  <a:solidFill>
                    <a:schemeClr val="bg1"/>
                  </a:solidFill>
                  <a:cs typeface="Arial" panose="020B0604020202020204" pitchFamily="34" charset="0"/>
                </a:rPr>
                <a:t>án.  Es demasiado difícil.</a:t>
              </a:r>
            </a:p>
          </p:txBody>
        </p:sp>
        <p:sp>
          <p:nvSpPr>
            <p:cNvPr id="19476" name="Rectangle 39"/>
            <p:cNvSpPr>
              <a:spLocks noChangeArrowheads="1"/>
            </p:cNvSpPr>
            <p:nvPr/>
          </p:nvSpPr>
          <p:spPr bwMode="auto">
            <a:xfrm>
              <a:off x="2448" y="2496"/>
              <a:ext cx="1488" cy="640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chemeClr val="bg1"/>
                  </a:solidFill>
                </a:rPr>
                <a:t>Estoy muy  flojo/a en qu</a:t>
              </a:r>
              <a:r>
                <a:rPr lang="en-US" altLang="en-US" sz="2000">
                  <a:solidFill>
                    <a:schemeClr val="bg1"/>
                  </a:solidFill>
                  <a:cs typeface="Arial" panose="020B0604020202020204" pitchFamily="34" charset="0"/>
                </a:rPr>
                <a:t>ímica.  Es complicada</a:t>
              </a:r>
              <a:r>
                <a:rPr lang="en-US" altLang="en-US" sz="2000">
                  <a:solidFill>
                    <a:schemeClr val="bg1"/>
                  </a:solidFill>
                </a:rPr>
                <a:t>.</a:t>
              </a:r>
            </a:p>
          </p:txBody>
        </p:sp>
        <p:sp>
          <p:nvSpPr>
            <p:cNvPr id="19477" name="Rectangle 40"/>
            <p:cNvSpPr>
              <a:spLocks noChangeArrowheads="1"/>
            </p:cNvSpPr>
            <p:nvPr/>
          </p:nvSpPr>
          <p:spPr bwMode="auto">
            <a:xfrm>
              <a:off x="4080" y="2304"/>
              <a:ext cx="1488" cy="256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chemeClr val="bg1"/>
                  </a:solidFill>
                  <a:cs typeface="Arial" panose="020B0604020202020204" pitchFamily="34" charset="0"/>
                </a:rPr>
                <a:t>¡Soy fatal</a:t>
              </a:r>
              <a:r>
                <a:rPr lang="en-US" altLang="en-US" sz="2000">
                  <a:solidFill>
                    <a:schemeClr val="bg1"/>
                  </a:solidFill>
                </a:rPr>
                <a:t> en mate!</a:t>
              </a:r>
              <a:endParaRPr lang="fr-FR" altLang="en-US" sz="2000">
                <a:solidFill>
                  <a:schemeClr val="bg1"/>
                </a:solidFill>
              </a:endParaRPr>
            </a:p>
          </p:txBody>
        </p:sp>
        <p:sp>
          <p:nvSpPr>
            <p:cNvPr id="19478" name="Rectangle 41"/>
            <p:cNvSpPr>
              <a:spLocks noChangeArrowheads="1"/>
            </p:cNvSpPr>
            <p:nvPr/>
          </p:nvSpPr>
          <p:spPr bwMode="auto">
            <a:xfrm>
              <a:off x="4080" y="1248"/>
              <a:ext cx="1488" cy="448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chemeClr val="bg1"/>
                  </a:solidFill>
                  <a:cs typeface="Arial" panose="020B0604020202020204" pitchFamily="34" charset="0"/>
                </a:rPr>
                <a:t>¡N</a:t>
              </a:r>
              <a:r>
                <a:rPr lang="en-US" altLang="en-US" sz="2000">
                  <a:solidFill>
                    <a:schemeClr val="bg1"/>
                  </a:solidFill>
                </a:rPr>
                <a:t>o lo hago muy bien en franc</a:t>
              </a:r>
              <a:r>
                <a:rPr lang="en-US" altLang="en-US" sz="2000">
                  <a:solidFill>
                    <a:schemeClr val="bg1"/>
                  </a:solidFill>
                  <a:cs typeface="Arial" panose="020B0604020202020204" pitchFamily="34" charset="0"/>
                </a:rPr>
                <a:t>és</a:t>
              </a:r>
              <a:r>
                <a:rPr lang="en-US" altLang="en-US" sz="2000">
                  <a:solidFill>
                    <a:schemeClr val="bg1"/>
                  </a:solidFill>
                </a:rPr>
                <a:t>!</a:t>
              </a:r>
              <a:endParaRPr lang="fr-FR" altLang="en-US" sz="2000">
                <a:solidFill>
                  <a:schemeClr val="bg1"/>
                </a:solidFill>
              </a:endParaRPr>
            </a:p>
          </p:txBody>
        </p:sp>
        <p:sp>
          <p:nvSpPr>
            <p:cNvPr id="19479" name="Rectangle 42"/>
            <p:cNvSpPr>
              <a:spLocks noChangeArrowheads="1"/>
            </p:cNvSpPr>
            <p:nvPr/>
          </p:nvSpPr>
          <p:spPr bwMode="auto">
            <a:xfrm>
              <a:off x="4080" y="1776"/>
              <a:ext cx="1488" cy="448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chemeClr val="bg1"/>
                  </a:solidFill>
                </a:rPr>
                <a:t>No me gusta nada la inform</a:t>
              </a:r>
              <a:r>
                <a:rPr lang="en-US" altLang="en-US" sz="2000">
                  <a:solidFill>
                    <a:schemeClr val="bg1"/>
                  </a:solidFill>
                  <a:cs typeface="Arial" panose="020B0604020202020204" pitchFamily="34" charset="0"/>
                </a:rPr>
                <a:t>ática.</a:t>
              </a:r>
              <a:endParaRPr lang="fr-FR" altLang="en-US" sz="200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9480" name="Rectangle 43"/>
            <p:cNvSpPr>
              <a:spLocks noChangeArrowheads="1"/>
            </p:cNvSpPr>
            <p:nvPr/>
          </p:nvSpPr>
          <p:spPr bwMode="auto">
            <a:xfrm>
              <a:off x="2448" y="1248"/>
              <a:ext cx="1488" cy="448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chemeClr val="bg1"/>
                  </a:solidFill>
                </a:rPr>
                <a:t>Odio las clases de f</a:t>
              </a:r>
              <a:r>
                <a:rPr lang="en-US" altLang="en-US" sz="2000">
                  <a:solidFill>
                    <a:schemeClr val="bg1"/>
                  </a:solidFill>
                  <a:cs typeface="Arial" panose="020B0604020202020204" pitchFamily="34" charset="0"/>
                </a:rPr>
                <a:t>ísica</a:t>
              </a:r>
              <a:r>
                <a:rPr lang="en-US" altLang="en-US" sz="2000">
                  <a:solidFill>
                    <a:schemeClr val="bg1"/>
                  </a:solidFill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915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5" name="Rectangle 3"/>
          <p:cNvSpPr>
            <a:spLocks noGrp="1" noChangeArrowheads="1"/>
          </p:cNvSpPr>
          <p:nvPr>
            <p:ph type="title"/>
          </p:nvPr>
        </p:nvSpPr>
        <p:spPr>
          <a:xfrm>
            <a:off x="1693863" y="1"/>
            <a:ext cx="5219700" cy="633413"/>
          </a:xfrm>
          <a:noFill/>
          <a:ln/>
        </p:spPr>
        <p:txBody>
          <a:bodyPr/>
          <a:lstStyle/>
          <a:p>
            <a:r>
              <a:rPr lang="en-US" altLang="en-US"/>
              <a:t>¿Reciclar o no reciclar?</a:t>
            </a:r>
            <a:r>
              <a:rPr lang="fr-FR" altLang="en-US"/>
              <a:t> 8</a:t>
            </a:r>
          </a:p>
        </p:txBody>
      </p:sp>
      <p:sp>
        <p:nvSpPr>
          <p:cNvPr id="607236" name="Rectangle 4"/>
          <p:cNvSpPr>
            <a:spLocks noChangeArrowheads="1"/>
          </p:cNvSpPr>
          <p:nvPr/>
        </p:nvSpPr>
        <p:spPr bwMode="auto">
          <a:xfrm>
            <a:off x="1668463" y="1465294"/>
            <a:ext cx="8748712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b="1">
                <a:solidFill>
                  <a:srgbClr val="000066"/>
                </a:solidFill>
                <a:latin typeface="Arial" panose="020B0604020202020204" pitchFamily="34" charset="0"/>
                <a:cs typeface="Arial"/>
              </a:rPr>
              <a:t>Para cuidar el medio ambiente en el colegio…</a:t>
            </a:r>
            <a:r>
              <a:rPr lang="es-ES" altLang="en-US" b="1">
                <a:solidFill>
                  <a:srgbClr val="FF6600"/>
                </a:solidFill>
                <a:latin typeface="Arial" panose="020B0604020202020204" pitchFamily="34" charset="0"/>
                <a:cs typeface="Arial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n-US" b="1">
              <a:solidFill>
                <a:srgbClr val="FF6600"/>
              </a:solidFill>
              <a:latin typeface="Arial" panose="020B0604020202020204" pitchFamily="34" charset="0"/>
              <a:cs typeface="Arial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>
                <a:solidFill>
                  <a:srgbClr val="000066"/>
                </a:solidFill>
                <a:latin typeface="Arial" panose="020B0604020202020204" pitchFamily="34" charset="0"/>
                <a:cs typeface="Arial"/>
              </a:rPr>
              <a:t>1) _________ las papeleras.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>
                <a:solidFill>
                  <a:srgbClr val="000066"/>
                </a:solidFill>
                <a:latin typeface="Arial" panose="020B0604020202020204" pitchFamily="34" charset="0"/>
                <a:cs typeface="Arial"/>
              </a:rPr>
              <a:t>a) usar			b) olvidar		c) romper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>
                <a:solidFill>
                  <a:srgbClr val="000066"/>
                </a:solidFill>
                <a:latin typeface="Arial" panose="020B0604020202020204" pitchFamily="34" charset="0"/>
                <a:cs typeface="Arial"/>
              </a:rPr>
              <a:t>2) _________ el material escolar del año pasado.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>
                <a:solidFill>
                  <a:srgbClr val="000066"/>
                </a:solidFill>
                <a:latin typeface="Arial" panose="020B0604020202020204" pitchFamily="34" charset="0"/>
                <a:cs typeface="Arial"/>
              </a:rPr>
              <a:t>a) reutilizar		b) tirar		c) destruir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>
                <a:solidFill>
                  <a:srgbClr val="000066"/>
                </a:solidFill>
                <a:latin typeface="Arial" panose="020B0604020202020204" pitchFamily="34" charset="0"/>
                <a:cs typeface="Arial"/>
              </a:rPr>
              <a:t>3) _________ el material escolar del año pasado a otros niños.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>
                <a:solidFill>
                  <a:srgbClr val="000066"/>
                </a:solidFill>
                <a:latin typeface="Arial" panose="020B0604020202020204" pitchFamily="34" charset="0"/>
                <a:cs typeface="Arial"/>
              </a:rPr>
              <a:t>a) quitar		b) perder		c) donar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>
                <a:solidFill>
                  <a:srgbClr val="000066"/>
                </a:solidFill>
                <a:latin typeface="Arial" panose="020B0604020202020204" pitchFamily="34" charset="0"/>
                <a:cs typeface="Arial"/>
              </a:rPr>
              <a:t>4) _________ la basura en el contenedor adecuado.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>
                <a:solidFill>
                  <a:srgbClr val="000066"/>
                </a:solidFill>
                <a:latin typeface="Arial" panose="020B0604020202020204" pitchFamily="34" charset="0"/>
                <a:cs typeface="Arial"/>
              </a:rPr>
              <a:t>a) depositar		b) quitar	c) ahorrar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>
                <a:solidFill>
                  <a:srgbClr val="000066"/>
                </a:solidFill>
                <a:latin typeface="Arial" panose="020B0604020202020204" pitchFamily="34" charset="0"/>
                <a:cs typeface="Arial"/>
              </a:rPr>
              <a:t>5) ________ el jardín y las plantas del colegio.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>
                <a:solidFill>
                  <a:srgbClr val="000066"/>
                </a:solidFill>
                <a:latin typeface="Arial" panose="020B0604020202020204" pitchFamily="34" charset="0"/>
                <a:cs typeface="Arial"/>
              </a:rPr>
              <a:t>a) destruir		b) contaminar		c) cuidar</a:t>
            </a:r>
            <a:endParaRPr lang="en-GB" altLang="en-US">
              <a:solidFill>
                <a:srgbClr val="000066"/>
              </a:solidFill>
              <a:latin typeface="Arial" panose="020B0604020202020204" pitchFamily="34" charset="0"/>
              <a:cs typeface="Arial"/>
            </a:endParaRPr>
          </a:p>
        </p:txBody>
      </p:sp>
      <p:sp>
        <p:nvSpPr>
          <p:cNvPr id="607244" name="Rectangle 12"/>
          <p:cNvSpPr>
            <a:spLocks noChangeArrowheads="1"/>
          </p:cNvSpPr>
          <p:nvPr/>
        </p:nvSpPr>
        <p:spPr bwMode="auto">
          <a:xfrm>
            <a:off x="1631951" y="836614"/>
            <a:ext cx="87852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sz="2400" b="1">
                <a:solidFill>
                  <a:srgbClr val="FF6600"/>
                </a:solidFill>
                <a:latin typeface="Arial" panose="020B0604020202020204" pitchFamily="34" charset="0"/>
                <a:cs typeface="Arial"/>
              </a:rPr>
              <a:t>Elige el verbo adecuado para completar estas acciones ecológicas:</a:t>
            </a:r>
          </a:p>
        </p:txBody>
      </p:sp>
      <p:sp>
        <p:nvSpPr>
          <p:cNvPr id="607247" name="Rectangle 15"/>
          <p:cNvSpPr>
            <a:spLocks noChangeArrowheads="1"/>
          </p:cNvSpPr>
          <p:nvPr/>
        </p:nvSpPr>
        <p:spPr bwMode="auto">
          <a:xfrm>
            <a:off x="1974851" y="2933700"/>
            <a:ext cx="1457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sz="2400">
                <a:solidFill>
                  <a:srgbClr val="FF6600"/>
                </a:solidFill>
                <a:latin typeface="Arial" panose="020B0604020202020204" pitchFamily="34" charset="0"/>
                <a:cs typeface="Arial"/>
              </a:rPr>
              <a:t>Reutilizar</a:t>
            </a:r>
            <a:endParaRPr lang="en-GB" altLang="en-US" sz="2400">
              <a:solidFill>
                <a:srgbClr val="FF6600"/>
              </a:solidFill>
              <a:latin typeface="Arial" panose="020B0604020202020204" pitchFamily="34" charset="0"/>
              <a:cs typeface="Arial"/>
            </a:endParaRPr>
          </a:p>
        </p:txBody>
      </p:sp>
      <p:sp>
        <p:nvSpPr>
          <p:cNvPr id="607248" name="Rectangle 16"/>
          <p:cNvSpPr>
            <a:spLocks noChangeArrowheads="1"/>
          </p:cNvSpPr>
          <p:nvPr/>
        </p:nvSpPr>
        <p:spPr bwMode="auto">
          <a:xfrm>
            <a:off x="1974851" y="2206625"/>
            <a:ext cx="82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sz="2400">
                <a:solidFill>
                  <a:srgbClr val="FF66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Usar</a:t>
            </a:r>
          </a:p>
        </p:txBody>
      </p:sp>
      <p:sp>
        <p:nvSpPr>
          <p:cNvPr id="607249" name="Rectangle 17"/>
          <p:cNvSpPr>
            <a:spLocks noChangeArrowheads="1"/>
          </p:cNvSpPr>
          <p:nvPr/>
        </p:nvSpPr>
        <p:spPr bwMode="auto">
          <a:xfrm>
            <a:off x="1974850" y="3660775"/>
            <a:ext cx="101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sz="2400">
                <a:solidFill>
                  <a:srgbClr val="FF66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Donar</a:t>
            </a:r>
          </a:p>
        </p:txBody>
      </p:sp>
      <p:sp>
        <p:nvSpPr>
          <p:cNvPr id="607250" name="Rectangle 18"/>
          <p:cNvSpPr>
            <a:spLocks noChangeArrowheads="1"/>
          </p:cNvSpPr>
          <p:nvPr/>
        </p:nvSpPr>
        <p:spPr bwMode="auto">
          <a:xfrm>
            <a:off x="1974851" y="5114925"/>
            <a:ext cx="1084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sz="2400">
                <a:solidFill>
                  <a:srgbClr val="FF66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Cuidar</a:t>
            </a:r>
          </a:p>
        </p:txBody>
      </p:sp>
      <p:sp>
        <p:nvSpPr>
          <p:cNvPr id="607251" name="Rectangle 19"/>
          <p:cNvSpPr>
            <a:spLocks noChangeArrowheads="1"/>
          </p:cNvSpPr>
          <p:nvPr/>
        </p:nvSpPr>
        <p:spPr bwMode="auto">
          <a:xfrm>
            <a:off x="1974851" y="4387850"/>
            <a:ext cx="1490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sz="2400">
                <a:solidFill>
                  <a:srgbClr val="FF66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Depositar</a:t>
            </a:r>
            <a:endParaRPr lang="en-GB" altLang="en-US" sz="2400">
              <a:solidFill>
                <a:srgbClr val="FF66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6518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7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07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07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07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07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7247" grpId="0"/>
      <p:bldP spid="607248" grpId="0"/>
      <p:bldP spid="607249" grpId="0"/>
      <p:bldP spid="607250" grpId="0"/>
      <p:bldP spid="6072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686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1673"/>
            <a:ext cx="12039600" cy="647007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19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429491" y="138545"/>
            <a:ext cx="12621492" cy="7107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86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Using blue and green reference boxes of slide for support describe </a:t>
            </a:r>
          </a:p>
          <a:p>
            <a:r>
              <a:rPr lang="en-GB" dirty="0" smtClean="0"/>
              <a:t>1. type of building you live in and location</a:t>
            </a:r>
          </a:p>
          <a:p>
            <a:r>
              <a:rPr lang="en-GB" dirty="0" smtClean="0"/>
              <a:t>2. good/bad things of it and what you like most/least</a:t>
            </a:r>
          </a:p>
          <a:p>
            <a:r>
              <a:rPr lang="en-GB" dirty="0" smtClean="0"/>
              <a:t>3. add extended opinions of in my opinion I think it is..</a:t>
            </a:r>
          </a:p>
          <a:p>
            <a:r>
              <a:rPr lang="en-GB" dirty="0" smtClean="0"/>
              <a:t>4. describe area ( barrio) and what there is/isn’t/has/ does not have.</a:t>
            </a:r>
            <a:endParaRPr lang="en-GB" dirty="0"/>
          </a:p>
          <a:p>
            <a:r>
              <a:rPr lang="en-GB" dirty="0" smtClean="0"/>
              <a:t>5 describe past tense of building used to live in and location</a:t>
            </a:r>
          </a:p>
          <a:p>
            <a:r>
              <a:rPr lang="en-GB" dirty="0" smtClean="0"/>
              <a:t>6 what there was(</a:t>
            </a:r>
            <a:r>
              <a:rPr lang="en-GB" dirty="0" err="1" smtClean="0"/>
              <a:t>n’t</a:t>
            </a:r>
            <a:r>
              <a:rPr lang="en-GB" dirty="0" smtClean="0"/>
              <a:t>)</a:t>
            </a:r>
          </a:p>
          <a:p>
            <a:r>
              <a:rPr lang="en-GB" dirty="0" smtClean="0"/>
              <a:t>7.</a:t>
            </a:r>
            <a:r>
              <a:rPr lang="en-GB" dirty="0" smtClean="0"/>
              <a:t> the good and bad thing of it</a:t>
            </a:r>
          </a:p>
          <a:p>
            <a:r>
              <a:rPr lang="en-GB" dirty="0" smtClean="0"/>
              <a:t>90-120 words.   You may add any other details but must include the above.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965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000" b="0" i="0" u="none" strike="noStrike" cap="none" normalizeH="0" baseline="0" smtClean="0">
            <a:ln>
              <a:noFill/>
            </a:ln>
            <a:solidFill>
              <a:srgbClr val="00FFFF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000" b="0" i="0" u="none" strike="noStrike" cap="none" normalizeH="0" baseline="0" smtClean="0">
            <a:ln>
              <a:noFill/>
            </a:ln>
            <a:solidFill>
              <a:srgbClr val="00FFFF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450</Words>
  <Application>Microsoft Office PowerPoint</Application>
  <PresentationFormat>Widescreen</PresentationFormat>
  <Paragraphs>59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1_Custom Design</vt:lpstr>
      <vt:lpstr>Do Now- write if statement is positive or negative</vt:lpstr>
      <vt:lpstr>PowerPoint Presentation</vt:lpstr>
      <vt:lpstr>¿Reciclar o no reciclar? 8</vt:lpstr>
      <vt:lpstr>PowerPoint Presentation</vt:lpstr>
      <vt:lpstr>PowerPoint Presentation</vt:lpstr>
      <vt:lpstr>Homework</vt:lpstr>
    </vt:vector>
  </TitlesOfParts>
  <Company>IT Services - Wirral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Antony Rozmarynowski</dc:creator>
  <cp:lastModifiedBy>Antony Rozmarynowski</cp:lastModifiedBy>
  <cp:revision>9</cp:revision>
  <dcterms:created xsi:type="dcterms:W3CDTF">2020-09-23T11:15:58Z</dcterms:created>
  <dcterms:modified xsi:type="dcterms:W3CDTF">2020-09-24T14:49:32Z</dcterms:modified>
</cp:coreProperties>
</file>